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89" r:id="rId2"/>
    <p:sldId id="288" r:id="rId3"/>
    <p:sldId id="290" r:id="rId4"/>
    <p:sldId id="291" r:id="rId5"/>
    <p:sldId id="292" r:id="rId6"/>
    <p:sldId id="293" r:id="rId7"/>
    <p:sldId id="261" r:id="rId8"/>
    <p:sldId id="262" r:id="rId9"/>
    <p:sldId id="263" r:id="rId10"/>
    <p:sldId id="296" r:id="rId11"/>
    <p:sldId id="294" r:id="rId12"/>
    <p:sldId id="295" r:id="rId13"/>
    <p:sldId id="300" r:id="rId14"/>
    <p:sldId id="301" r:id="rId15"/>
    <p:sldId id="302" r:id="rId16"/>
    <p:sldId id="303" r:id="rId17"/>
    <p:sldId id="297" r:id="rId18"/>
    <p:sldId id="270" r:id="rId19"/>
    <p:sldId id="272" r:id="rId20"/>
    <p:sldId id="273" r:id="rId21"/>
    <p:sldId id="274" r:id="rId22"/>
    <p:sldId id="299" r:id="rId23"/>
    <p:sldId id="304" r:id="rId24"/>
    <p:sldId id="305" r:id="rId25"/>
    <p:sldId id="306" r:id="rId26"/>
    <p:sldId id="307" r:id="rId27"/>
    <p:sldId id="308" r:id="rId28"/>
    <p:sldId id="309" r:id="rId29"/>
    <p:sldId id="311" r:id="rId30"/>
    <p:sldId id="312" r:id="rId31"/>
    <p:sldId id="315" r:id="rId32"/>
    <p:sldId id="314" r:id="rId33"/>
    <p:sldId id="316" r:id="rId34"/>
    <p:sldId id="317" r:id="rId35"/>
    <p:sldId id="318" r:id="rId36"/>
    <p:sldId id="319" r:id="rId37"/>
    <p:sldId id="320" r:id="rId38"/>
    <p:sldId id="321" r:id="rId39"/>
    <p:sldId id="322" r:id="rId40"/>
    <p:sldId id="325" r:id="rId41"/>
    <p:sldId id="324" r:id="rId42"/>
    <p:sldId id="326" r:id="rId43"/>
    <p:sldId id="327" r:id="rId44"/>
    <p:sldId id="349" r:id="rId45"/>
    <p:sldId id="328" r:id="rId46"/>
    <p:sldId id="329" r:id="rId47"/>
    <p:sldId id="350" r:id="rId48"/>
    <p:sldId id="330" r:id="rId49"/>
    <p:sldId id="351" r:id="rId50"/>
    <p:sldId id="331" r:id="rId51"/>
    <p:sldId id="352" r:id="rId52"/>
    <p:sldId id="332" r:id="rId53"/>
    <p:sldId id="353" r:id="rId54"/>
    <p:sldId id="333" r:id="rId55"/>
    <p:sldId id="354" r:id="rId56"/>
    <p:sldId id="355" r:id="rId57"/>
    <p:sldId id="356" r:id="rId58"/>
    <p:sldId id="359" r:id="rId59"/>
    <p:sldId id="357" r:id="rId60"/>
    <p:sldId id="335" r:id="rId61"/>
    <p:sldId id="358" r:id="rId62"/>
    <p:sldId id="336" r:id="rId63"/>
    <p:sldId id="337" r:id="rId64"/>
    <p:sldId id="360" r:id="rId65"/>
    <p:sldId id="362" r:id="rId66"/>
    <p:sldId id="363" r:id="rId67"/>
    <p:sldId id="361" r:id="rId68"/>
    <p:sldId id="339" r:id="rId69"/>
    <p:sldId id="340" r:id="rId70"/>
    <p:sldId id="341" r:id="rId71"/>
    <p:sldId id="342" r:id="rId72"/>
    <p:sldId id="343" r:id="rId73"/>
    <p:sldId id="344" r:id="rId74"/>
    <p:sldId id="345" r:id="rId75"/>
    <p:sldId id="346" r:id="rId76"/>
    <p:sldId id="347" r:id="rId77"/>
    <p:sldId id="348" r:id="rId7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2" id="{B4045CBE-349D-4B0A-809C-8CC554268A13}">
          <p14:sldIdLst>
            <p14:sldId id="289"/>
          </p14:sldIdLst>
        </p14:section>
        <p14:section name="1. Линейное пространство. Определение, аксиомы и их следствия. Примеры." id="{C640DAE5-BE41-4D52-A789-16594E4D66F4}">
          <p14:sldIdLst>
            <p14:sldId id="288"/>
            <p14:sldId id="290"/>
            <p14:sldId id="291"/>
          </p14:sldIdLst>
        </p14:section>
        <p14:section name="2. Линейная комбинация. Линейная оболочка. Линейная зависимость и независимость." id="{0451C161-5144-476C-9C36-5C3D0B00E1B4}">
          <p14:sldIdLst>
            <p14:sldId id="292"/>
            <p14:sldId id="293"/>
          </p14:sldIdLst>
        </p14:section>
        <p14:section name="3. Базис линейного пространства. Размерность линейного пространства." id="{5BC70B2D-DB88-4704-B336-89C71C6935C2}">
          <p14:sldIdLst>
            <p14:sldId id="261"/>
          </p14:sldIdLst>
        </p14:section>
        <p14:section name="4. Линейное подпространство. Определение, примеры" id="{EF94DE8C-45D0-4A16-98EF-168B158569AA}">
          <p14:sldIdLst>
            <p14:sldId id="262"/>
          </p14:sldIdLst>
        </p14:section>
        <p14:section name="5. Линейное многообразие. Гиперплоскость. Определения, примеры." id="{FECDC708-F84C-439E-8B18-4712173B58BF}">
          <p14:sldIdLst>
            <p14:sldId id="263"/>
          </p14:sldIdLst>
        </p14:section>
        <p14:section name="6. Изоморфизм линейных пространств." id="{A7714230-1903-45F3-8F33-E35374BF96AB}">
          <p14:sldIdLst>
            <p14:sldId id="296"/>
            <p14:sldId id="294"/>
          </p14:sldIdLst>
        </p14:section>
        <p14:section name="7. Ранг матрицы. Теорема о базисном миноре" id="{621FB5EC-EC46-49E8-94ED-734F5215CA48}">
          <p14:sldIdLst>
            <p14:sldId id="295"/>
            <p14:sldId id="300"/>
            <p14:sldId id="301"/>
            <p14:sldId id="302"/>
            <p14:sldId id="303"/>
          </p14:sldIdLst>
        </p14:section>
        <p14:section name="8. Ранг матрицы. Связь с элементарными преобразование. Ранг суммы и произведения матриц." id="{9C45241A-6890-467A-8249-AB231C3455D1}">
          <p14:sldIdLst>
            <p14:sldId id="297"/>
            <p14:sldId id="270"/>
            <p14:sldId id="272"/>
          </p14:sldIdLst>
        </p14:section>
        <p14:section name="9. Теорема Кронекера-Капелли. Следствия о рангах." id="{D17210D9-CCB2-4DEF-9F34-F0976C1502E6}">
          <p14:sldIdLst>
            <p14:sldId id="273"/>
            <p14:sldId id="274"/>
          </p14:sldIdLst>
        </p14:section>
        <p14:section name="10. Однородная СЛАУ. Степень неопределенности однородной СЛАУ. Общее решение." id="{62EA8A40-58AA-402A-A421-ACEC3DDF7C28}">
          <p14:sldIdLst>
            <p14:sldId id="299"/>
            <p14:sldId id="304"/>
            <p14:sldId id="305"/>
          </p14:sldIdLst>
        </p14:section>
        <p14:section name="11. Однородная СЛАУ. Пространство решений. Задание линейного подпространства однородной СЛАУ." id="{5562D27B-41CC-45B6-BA6D-291998C094A6}">
          <p14:sldIdLst>
            <p14:sldId id="306"/>
          </p14:sldIdLst>
        </p14:section>
        <p14:section name="12. Неоднородная СЛАУ. Общее решение. Альтернатива Фредгольма." id="{76991B6D-7D1B-494F-AD26-5EF053E9872A}">
          <p14:sldIdLst>
            <p14:sldId id="307"/>
            <p14:sldId id="308"/>
            <p14:sldId id="309"/>
          </p14:sldIdLst>
        </p14:section>
        <p14:section name="13. Сумма подпространств. Нахождение базиса суммы подпространств." id="{534189D6-D5B8-4B1E-9694-BA8168801C5E}">
          <p14:sldIdLst>
            <p14:sldId id="311"/>
          </p14:sldIdLst>
        </p14:section>
        <p14:section name="14. Пересечение подпространств. Нахождение базиса пересечения подпространств" id="{088F5E57-4BCD-4542-9CD1-FC84E4BED262}">
          <p14:sldIdLst>
            <p14:sldId id="312"/>
          </p14:sldIdLst>
        </p14:section>
        <p14:section name="15. Базис, согласованный с подпространством. Формула Грассмана" id="{3A41EB45-0B9A-40A0-85D6-D22FC31ED04F}">
          <p14:sldIdLst>
            <p14:sldId id="315"/>
            <p14:sldId id="314"/>
          </p14:sldIdLst>
        </p14:section>
        <p14:section name="16. Прямая сумма. Критерий прямой суммы. Прямое дополнение. Проекции вектора" id="{1C8E1689-7031-46B7-96AB-DB274A979FA6}">
          <p14:sldIdLst>
            <p14:sldId id="316"/>
            <p14:sldId id="317"/>
          </p14:sldIdLst>
        </p14:section>
        <p14:section name="17. Матрица перехода. Свойства матрицы перехода." id="{3A092F2A-7FD4-4B8E-BC50-F433262ABCBB}">
          <p14:sldIdLst>
            <p14:sldId id="318"/>
            <p14:sldId id="319"/>
          </p14:sldIdLst>
        </p14:section>
        <p14:section name="18. Матрица перехода. Изменение координат вектора при преобразовании базиса." id="{F137044A-2751-44B9-A75E-7A5A8CB069D2}">
          <p14:sldIdLst>
            <p14:sldId id="320"/>
          </p14:sldIdLst>
        </p14:section>
        <p14:section name="19. Матричные группы. Определение, примеры. Подгруппы GL(n): SL(n), D(n) и другие." id="{013394C7-AD20-4B98-98F4-9F5727557F46}">
          <p14:sldIdLst>
            <p14:sldId id="321"/>
            <p14:sldId id="322"/>
          </p14:sldIdLst>
        </p14:section>
        <p14:section name="20. Матричные группы. Ортогональные матрицы и ортогональные группы." id="{5C204D9C-1D4D-443B-933E-5925C2BED4D6}">
          <p14:sldIdLst>
            <p14:sldId id="325"/>
            <p14:sldId id="324"/>
          </p14:sldIdLst>
        </p14:section>
        <p14:section name="Раздел 3" id="{530A58E6-DF2C-456E-8D70-BAA4EE9F342A}">
          <p14:sldIdLst>
            <p14:sldId id="326"/>
          </p14:sldIdLst>
        </p14:section>
        <p14:section name="1. Метод координат. Системы координат" id="{3791A72B-CCE5-44FE-B940-358ECA8026BD}">
          <p14:sldIdLst>
            <p14:sldId id="327"/>
            <p14:sldId id="349"/>
          </p14:sldIdLst>
        </p14:section>
        <p14:section name="2. Направленные отрезки. Свободные векторы" id="{791901C9-5837-4E6D-8513-177924324CD0}">
          <p14:sldIdLst>
            <p14:sldId id="328"/>
          </p14:sldIdLst>
        </p14:section>
        <p14:section name="3. Множество векторов. Группа параллельных переносов" id="{93129B7D-55FD-4A8D-80E2-D53CD8EFF3C3}">
          <p14:sldIdLst>
            <p14:sldId id="329"/>
            <p14:sldId id="350"/>
          </p14:sldIdLst>
        </p14:section>
        <p14:section name="4. Аффинное пространство. Точечный базис. Базис в ДПСК." id="{3E042731-8EC5-4992-82BE-B17CD2DB84B9}">
          <p14:sldIdLst>
            <p14:sldId id="330"/>
            <p14:sldId id="351"/>
          </p14:sldIdLst>
        </p14:section>
        <p14:section name="5. Общий подход к рассмотрению прямых и плоскостей." id="{DFAEB3DD-C85B-4C15-8D56-ED8510DEF38B}">
          <p14:sldIdLst>
            <p14:sldId id="331"/>
            <p14:sldId id="352"/>
          </p14:sldIdLst>
        </p14:section>
        <p14:section name="6. Векторные уравнения прямых и плоскостей." id="{CFDFED60-51CC-4C34-BE81-09280AC23511}">
          <p14:sldIdLst>
            <p14:sldId id="332"/>
            <p14:sldId id="353"/>
          </p14:sldIdLst>
        </p14:section>
        <p14:section name="7. Взаимное расположение прямых, плоскостей и прямых относительно плоскостей." id="{3AAD80C5-D218-48FD-A8CE-CFB15B4C0A17}">
          <p14:sldIdLst>
            <p14:sldId id="333"/>
            <p14:sldId id="354"/>
            <p14:sldId id="355"/>
            <p14:sldId id="356"/>
          </p14:sldIdLst>
        </p14:section>
        <p14:section name="8. Прямая на плоскости: координатные уравнения." id="{C84F31DA-EA21-495B-9E5A-B2ADEC850612}">
          <p14:sldIdLst>
            <p14:sldId id="359"/>
            <p14:sldId id="357"/>
          </p14:sldIdLst>
        </p14:section>
        <p14:section name="9. Плоскость в пространстве: координатные уравнения." id="{C18D4F58-F52B-4885-BFE0-4F2BCAC983AA}">
          <p14:sldIdLst>
            <p14:sldId id="335"/>
            <p14:sldId id="358"/>
          </p14:sldIdLst>
        </p14:section>
        <p14:section name="10. Прямая в пространстве: координатные уравнения" id="{CB7573DC-01FD-4BF1-AF36-816256FE776D}">
          <p14:sldIdLst>
            <p14:sldId id="336"/>
          </p14:sldIdLst>
        </p14:section>
        <p14:section name="11. Линии на плоскости. Способы задания. Алгебраическая кривая. Общее уравнение кривой 2-го" id="{7944FE65-30A0-432A-82E9-1ACED51092F5}">
          <p14:sldIdLst>
            <p14:sldId id="337"/>
            <p14:sldId id="360"/>
          </p14:sldIdLst>
        </p14:section>
        <p14:section name="12. Эллипс. Определения, связанные понятия. Каноническое уравнения. Свойства эллипса" id="{AE3EE1B2-3935-441E-880F-9D70F0C7794E}">
          <p14:sldIdLst>
            <p14:sldId id="362"/>
            <p14:sldId id="363"/>
            <p14:sldId id="361"/>
          </p14:sldIdLst>
        </p14:section>
        <p14:section name="13. Гипербола. Определения, связанные понятия. Каноническое уравнения. Свойства гиперболы." id="{C1B96CEA-241A-4291-B802-0538C8CCBBB4}">
          <p14:sldIdLst>
            <p14:sldId id="339"/>
          </p14:sldIdLst>
        </p14:section>
        <p14:section name="14. Парабола. Определения, связанные понятия. Каноническое уравнения. Свойства параболы." id="{A0DB3996-F1C4-40B3-BA73-D83FD50A3F77}">
          <p14:sldIdLst>
            <p14:sldId id="340"/>
          </p14:sldIdLst>
        </p14:section>
        <p14:section name="15. Полярные уравнения кривых 2-го порядка." id="{858AE471-E40D-44AC-B034-1AC60A4C6FD5}">
          <p14:sldIdLst>
            <p14:sldId id="341"/>
          </p14:sldIdLst>
        </p14:section>
        <p14:section name="16. Уравнение кривых 2-го порядка через эксцентриситет" id="{A83903B0-0839-4098-9C52-6BDC7A7C5031}">
          <p14:sldIdLst>
            <p14:sldId id="342"/>
          </p14:sldIdLst>
        </p14:section>
        <p14:section name="17. Приведение общего уравнения кривых 2-го порядка к каноническому виду: поворот" id="{54B9C49F-F78D-47BD-BB61-CDFFDBDD9A1F}">
          <p14:sldIdLst>
            <p14:sldId id="343"/>
          </p14:sldIdLst>
        </p14:section>
        <p14:section name="18. Приведение общего уравнения кривых 2-го порядка к каноническому виду: выделение" id="{327556E9-0598-40BE-8DB1-7E5DE7CEA105}">
          <p14:sldIdLst>
            <p14:sldId id="344"/>
          </p14:sldIdLst>
        </p14:section>
        <p14:section name="19. Классификация кривых 2-го порядка: эллиптический тип." id="{62DF822A-5158-4146-A7C8-D08A42255B9B}">
          <p14:sldIdLst>
            <p14:sldId id="345"/>
          </p14:sldIdLst>
        </p14:section>
        <p14:section name="20. Классификация кривых 2-го порядка: гиперболический тип." id="{0187F67B-C4BE-4D07-8F6B-ABAD7FCE15E4}">
          <p14:sldIdLst>
            <p14:sldId id="346"/>
          </p14:sldIdLst>
        </p14:section>
        <p14:section name="21. Классификация кривых 2-го порядка: параболический тип." id="{F297337D-88F4-4DDC-B2AA-30C204788EAD}">
          <p14:sldIdLst>
            <p14:sldId id="347"/>
          </p14:sldIdLst>
        </p14:section>
        <p14:section name="Заключение" id="{F4C5AA9B-ADCD-4085-9250-C5C13B05B0AD}">
          <p14:sldIdLst>
            <p14:sldId id="34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Сакулин Иван Михайлович" initials="ИС" lastIdx="1" clrIdx="0">
    <p:extLst>
      <p:ext uri="{19B8F6BF-5375-455C-9EA6-DF929625EA0E}">
        <p15:presenceInfo xmlns:p15="http://schemas.microsoft.com/office/powerpoint/2012/main" userId="S::467335@niuitmo.ru::2ada3b6c-9e85-46e2-97b7-45503d450a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6" autoAdjust="0"/>
    <p:restoredTop sz="94660"/>
  </p:normalViewPr>
  <p:slideViewPr>
    <p:cSldViewPr snapToGrid="0">
      <p:cViewPr varScale="1">
        <p:scale>
          <a:sx n="48" d="100"/>
          <a:sy n="48" d="100"/>
        </p:scale>
        <p:origin x="58" y="7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60B1CE-915D-4149-B695-7B879756429B}" type="datetimeFigureOut">
              <a:rPr lang="ru-RU" smtClean="0"/>
              <a:t>21.01.2025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7531-5FC0-4CCC-88D2-19A12055DA50}" type="slidenum">
              <a:rPr lang="ru-RU" smtClean="0"/>
              <a:t>‹#›</a:t>
            </a:fld>
            <a:endParaRPr lang="ru-RU"/>
          </a:p>
        </p:txBody>
      </p:sp>
    </p:spTree>
    <p:extLst>
      <p:ext uri="{BB962C8B-B14F-4D97-AF65-F5344CB8AC3E}">
        <p14:creationId xmlns:p14="http://schemas.microsoft.com/office/powerpoint/2010/main" val="4118036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3537531-5FC0-4CCC-88D2-19A12055DA50}" type="slidenum">
              <a:rPr lang="ru-RU" smtClean="0"/>
              <a:t>47</a:t>
            </a:fld>
            <a:endParaRPr lang="ru-RU"/>
          </a:p>
        </p:txBody>
      </p:sp>
    </p:spTree>
    <p:extLst>
      <p:ext uri="{BB962C8B-B14F-4D97-AF65-F5344CB8AC3E}">
        <p14:creationId xmlns:p14="http://schemas.microsoft.com/office/powerpoint/2010/main" val="307428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3537531-5FC0-4CCC-88D2-19A12055DA50}" type="slidenum">
              <a:rPr lang="ru-RU" smtClean="0"/>
              <a:t>65</a:t>
            </a:fld>
            <a:endParaRPr lang="ru-RU"/>
          </a:p>
        </p:txBody>
      </p:sp>
    </p:spTree>
    <p:extLst>
      <p:ext uri="{BB962C8B-B14F-4D97-AF65-F5344CB8AC3E}">
        <p14:creationId xmlns:p14="http://schemas.microsoft.com/office/powerpoint/2010/main" val="289516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4C54-8248-F035-7784-D51F93C1F89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76D6956-C266-94F4-7624-54D4D2F9209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D6556303-0C10-8004-5D0C-AFF4C745ED27}"/>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F40607F2-9F57-9F8B-6522-82DAD1F2B023}"/>
              </a:ext>
            </a:extLst>
          </p:cNvPr>
          <p:cNvSpPr>
            <a:spLocks noGrp="1"/>
          </p:cNvSpPr>
          <p:nvPr>
            <p:ph type="sldNum" sz="quarter" idx="5"/>
          </p:nvPr>
        </p:nvSpPr>
        <p:spPr/>
        <p:txBody>
          <a:bodyPr/>
          <a:lstStyle/>
          <a:p>
            <a:fld id="{63537531-5FC0-4CCC-88D2-19A12055DA50}" type="slidenum">
              <a:rPr lang="ru-RU" smtClean="0"/>
              <a:t>66</a:t>
            </a:fld>
            <a:endParaRPr lang="ru-RU"/>
          </a:p>
        </p:txBody>
      </p:sp>
    </p:spTree>
    <p:extLst>
      <p:ext uri="{BB962C8B-B14F-4D97-AF65-F5344CB8AC3E}">
        <p14:creationId xmlns:p14="http://schemas.microsoft.com/office/powerpoint/2010/main" val="104242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C8079E-93DE-0857-86AC-50E52B37B46D}"/>
              </a:ext>
            </a:extLst>
          </p:cNvPr>
          <p:cNvSpPr>
            <a:spLocks noGrp="1"/>
          </p:cNvSpPr>
          <p:nvPr>
            <p:ph type="title" hasCustomPrompt="1"/>
          </p:nvPr>
        </p:nvSpPr>
        <p:spPr>
          <a:xfrm>
            <a:off x="838200" y="2312377"/>
            <a:ext cx="10515600" cy="1494692"/>
          </a:xfrm>
          <a:prstGeom prst="rect">
            <a:avLst/>
          </a:prstGeom>
        </p:spPr>
        <p:txBody>
          <a:bodyPr>
            <a:noAutofit/>
          </a:bodyPr>
          <a:lstStyle>
            <a:lvl1pPr algn="ctr">
              <a:defRPr sz="13800">
                <a:solidFill>
                  <a:srgbClr val="FF0000"/>
                </a:solidFill>
              </a:defRPr>
            </a:lvl1pPr>
          </a:lstStyle>
          <a:p>
            <a:r>
              <a:rPr lang="ru-RU" dirty="0"/>
              <a:t>Раздел</a:t>
            </a:r>
          </a:p>
        </p:txBody>
      </p:sp>
      <p:sp>
        <p:nvSpPr>
          <p:cNvPr id="3" name="Дата 2">
            <a:extLst>
              <a:ext uri="{FF2B5EF4-FFF2-40B4-BE49-F238E27FC236}">
                <a16:creationId xmlns:a16="http://schemas.microsoft.com/office/drawing/2014/main" id="{306BFB70-59B6-B46C-893C-7FDE431F53E3}"/>
              </a:ext>
            </a:extLst>
          </p:cNvPr>
          <p:cNvSpPr>
            <a:spLocks noGrp="1"/>
          </p:cNvSpPr>
          <p:nvPr>
            <p:ph type="dt" sz="half" idx="10"/>
          </p:nvPr>
        </p:nvSpPr>
        <p:spPr/>
        <p:txBody>
          <a:bodyPr/>
          <a:lstStyle/>
          <a:p>
            <a:fld id="{97F2C947-0B0D-400B-B67A-9D87DBCB2F86}" type="datetimeFigureOut">
              <a:rPr lang="ru-RU" smtClean="0"/>
              <a:t>21.01.2025</a:t>
            </a:fld>
            <a:endParaRPr lang="ru-RU"/>
          </a:p>
        </p:txBody>
      </p:sp>
      <p:sp>
        <p:nvSpPr>
          <p:cNvPr id="4" name="Нижний колонтитул 3">
            <a:extLst>
              <a:ext uri="{FF2B5EF4-FFF2-40B4-BE49-F238E27FC236}">
                <a16:creationId xmlns:a16="http://schemas.microsoft.com/office/drawing/2014/main" id="{50ED35FA-D424-7356-B686-2CBC83B7F63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EAAD3294-ED42-2AC0-AE3B-6F73E0DF3F41}"/>
              </a:ext>
            </a:extLst>
          </p:cNvPr>
          <p:cNvSpPr>
            <a:spLocks noGrp="1"/>
          </p:cNvSpPr>
          <p:nvPr>
            <p:ph type="sldNum" sz="quarter" idx="12"/>
          </p:nvPr>
        </p:nvSpPr>
        <p:spPr/>
        <p:txBody>
          <a:bodyPr/>
          <a:lstStyle/>
          <a:p>
            <a:fld id="{54ED7776-1739-4A13-9290-B05AE8185B62}" type="slidenum">
              <a:rPr lang="ru-RU" smtClean="0"/>
              <a:t>‹#›</a:t>
            </a:fld>
            <a:endParaRPr lang="ru-RU"/>
          </a:p>
        </p:txBody>
      </p:sp>
    </p:spTree>
    <p:extLst>
      <p:ext uri="{BB962C8B-B14F-4D97-AF65-F5344CB8AC3E}">
        <p14:creationId xmlns:p14="http://schemas.microsoft.com/office/powerpoint/2010/main" val="3150093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E63BAE85-386A-72A1-CFF0-60F243784272}"/>
              </a:ext>
            </a:extLst>
          </p:cNvPr>
          <p:cNvSpPr>
            <a:spLocks noGrp="1"/>
          </p:cNvSpPr>
          <p:nvPr>
            <p:ph type="dt" sz="half" idx="10"/>
          </p:nvPr>
        </p:nvSpPr>
        <p:spPr/>
        <p:txBody>
          <a:bodyPr/>
          <a:lstStyle/>
          <a:p>
            <a:fld id="{97F2C947-0B0D-400B-B67A-9D87DBCB2F86}" type="datetimeFigureOut">
              <a:rPr lang="ru-RU" smtClean="0"/>
              <a:t>21.01.2025</a:t>
            </a:fld>
            <a:endParaRPr lang="ru-RU"/>
          </a:p>
        </p:txBody>
      </p:sp>
      <p:sp>
        <p:nvSpPr>
          <p:cNvPr id="4" name="Нижний колонтитул 3">
            <a:extLst>
              <a:ext uri="{FF2B5EF4-FFF2-40B4-BE49-F238E27FC236}">
                <a16:creationId xmlns:a16="http://schemas.microsoft.com/office/drawing/2014/main" id="{03C41EFB-6D05-D9D1-E90C-FB13BC1944FD}"/>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EC0B6CCE-6B0F-C248-2C90-45317C1CB506}"/>
              </a:ext>
            </a:extLst>
          </p:cNvPr>
          <p:cNvSpPr>
            <a:spLocks noGrp="1"/>
          </p:cNvSpPr>
          <p:nvPr>
            <p:ph type="sldNum" sz="quarter" idx="12"/>
          </p:nvPr>
        </p:nvSpPr>
        <p:spPr/>
        <p:txBody>
          <a:bodyPr/>
          <a:lstStyle/>
          <a:p>
            <a:fld id="{54ED7776-1739-4A13-9290-B05AE8185B62}" type="slidenum">
              <a:rPr lang="ru-RU" smtClean="0"/>
              <a:t>‹#›</a:t>
            </a:fld>
            <a:endParaRPr lang="ru-RU" dirty="0"/>
          </a:p>
        </p:txBody>
      </p:sp>
      <p:sp>
        <p:nvSpPr>
          <p:cNvPr id="7" name="Заголовок 6">
            <a:extLst>
              <a:ext uri="{FF2B5EF4-FFF2-40B4-BE49-F238E27FC236}">
                <a16:creationId xmlns:a16="http://schemas.microsoft.com/office/drawing/2014/main" id="{1F856680-7865-C22D-A182-81D8668195BB}"/>
              </a:ext>
            </a:extLst>
          </p:cNvPr>
          <p:cNvSpPr>
            <a:spLocks noGrp="1"/>
          </p:cNvSpPr>
          <p:nvPr>
            <p:ph type="title" hasCustomPrompt="1"/>
          </p:nvPr>
        </p:nvSpPr>
        <p:spPr>
          <a:xfrm>
            <a:off x="838200" y="399678"/>
            <a:ext cx="10515600" cy="455970"/>
          </a:xfrm>
          <a:prstGeom prst="rect">
            <a:avLst/>
          </a:prstGeom>
        </p:spPr>
        <p:txBody>
          <a:bodyPr>
            <a:normAutofit/>
          </a:bodyPr>
          <a:lstStyle>
            <a:lvl1pPr>
              <a:defRPr sz="1800" b="1" u="none">
                <a:solidFill>
                  <a:srgbClr val="FF0000"/>
                </a:solidFill>
                <a:latin typeface="Montserrat" panose="00000500000000000000" pitchFamily="2" charset="-52"/>
              </a:defRPr>
            </a:lvl1pPr>
          </a:lstStyle>
          <a:p>
            <a:r>
              <a:rPr lang="en-US" dirty="0"/>
              <a:t>1. </a:t>
            </a:r>
            <a:r>
              <a:rPr lang="ru-RU" dirty="0"/>
              <a:t>Вопрос</a:t>
            </a:r>
          </a:p>
        </p:txBody>
      </p:sp>
      <p:sp>
        <p:nvSpPr>
          <p:cNvPr id="9" name="Текст 8">
            <a:extLst>
              <a:ext uri="{FF2B5EF4-FFF2-40B4-BE49-F238E27FC236}">
                <a16:creationId xmlns:a16="http://schemas.microsoft.com/office/drawing/2014/main" id="{BBCB8928-A971-9146-97EC-32B875868ED1}"/>
              </a:ext>
            </a:extLst>
          </p:cNvPr>
          <p:cNvSpPr>
            <a:spLocks noGrp="1"/>
          </p:cNvSpPr>
          <p:nvPr>
            <p:ph type="body" sz="quarter" idx="13"/>
          </p:nvPr>
        </p:nvSpPr>
        <p:spPr>
          <a:xfrm>
            <a:off x="838200" y="993775"/>
            <a:ext cx="10515600" cy="5196010"/>
          </a:xfrm>
          <a:prstGeom prst="rect">
            <a:avLst/>
          </a:prstGeom>
        </p:spPr>
        <p:txBody>
          <a:bodyPr>
            <a:normAutofit/>
          </a:bodyPr>
          <a:lstStyle>
            <a:lvl1pPr marL="0" indent="0" algn="just">
              <a:buNone/>
              <a:defRPr sz="1800" b="0">
                <a:latin typeface="Montserrat" panose="00000500000000000000" pitchFamily="2" charset="-52"/>
              </a:defRPr>
            </a:lvl1pPr>
          </a:lstStyle>
          <a:p>
            <a:pPr lvl="0"/>
            <a:r>
              <a:rPr lang="ru-RU" dirty="0"/>
              <a:t>Образец текста</a:t>
            </a:r>
          </a:p>
        </p:txBody>
      </p:sp>
    </p:spTree>
    <p:extLst>
      <p:ext uri="{BB962C8B-B14F-4D97-AF65-F5344CB8AC3E}">
        <p14:creationId xmlns:p14="http://schemas.microsoft.com/office/powerpoint/2010/main" val="1750121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Дата 3">
            <a:extLst>
              <a:ext uri="{FF2B5EF4-FFF2-40B4-BE49-F238E27FC236}">
                <a16:creationId xmlns:a16="http://schemas.microsoft.com/office/drawing/2014/main" id="{01F5E966-471F-C86C-96E7-FFEFDB180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F2C947-0B0D-400B-B67A-9D87DBCB2F86}" type="datetimeFigureOut">
              <a:rPr lang="ru-RU" smtClean="0"/>
              <a:t>21.01.2025</a:t>
            </a:fld>
            <a:endParaRPr lang="ru-RU"/>
          </a:p>
        </p:txBody>
      </p:sp>
      <p:sp>
        <p:nvSpPr>
          <p:cNvPr id="5" name="Нижний колонтитул 4">
            <a:extLst>
              <a:ext uri="{FF2B5EF4-FFF2-40B4-BE49-F238E27FC236}">
                <a16:creationId xmlns:a16="http://schemas.microsoft.com/office/drawing/2014/main" id="{3F0B7B99-2F5D-4908-B16D-0D02CC552B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7CF00948-8112-9A12-F87F-CE974F9F04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ED7776-1739-4A13-9290-B05AE8185B62}" type="slidenum">
              <a:rPr lang="ru-RU" smtClean="0"/>
              <a:t>‹#›</a:t>
            </a:fld>
            <a:endParaRPr lang="ru-RU"/>
          </a:p>
        </p:txBody>
      </p:sp>
    </p:spTree>
    <p:extLst>
      <p:ext uri="{BB962C8B-B14F-4D97-AF65-F5344CB8AC3E}">
        <p14:creationId xmlns:p14="http://schemas.microsoft.com/office/powerpoint/2010/main" val="3107370128"/>
      </p:ext>
    </p:extLst>
  </p:cSld>
  <p:clrMap bg1="lt1" tx1="dk1" bg2="lt2" tx2="dk2" accent1="accent1" accent2="accent2" accent3="accent3" accent4="accent4" accent5="accent5" accent6="accent6" hlink="hlink" folHlink="folHlink"/>
  <p:sldLayoutIdLst>
    <p:sldLayoutId id="2147483655"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9D5231-B299-35F2-33AD-24D1822A7E1F}"/>
              </a:ext>
            </a:extLst>
          </p:cNvPr>
          <p:cNvSpPr>
            <a:spLocks noGrp="1"/>
          </p:cNvSpPr>
          <p:nvPr>
            <p:ph type="title"/>
          </p:nvPr>
        </p:nvSpPr>
        <p:spPr/>
        <p:txBody>
          <a:bodyPr/>
          <a:lstStyle/>
          <a:p>
            <a:r>
              <a:rPr lang="ru-RU" dirty="0"/>
              <a:t>Раздел 2</a:t>
            </a:r>
          </a:p>
        </p:txBody>
      </p:sp>
    </p:spTree>
    <p:extLst>
      <p:ext uri="{BB962C8B-B14F-4D97-AF65-F5344CB8AC3E}">
        <p14:creationId xmlns:p14="http://schemas.microsoft.com/office/powerpoint/2010/main" val="193579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F3571-B317-D61A-76C6-820817A4226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E02435-EA60-14A0-BC44-F555BBC4878B}"/>
              </a:ext>
            </a:extLst>
          </p:cNvPr>
          <p:cNvSpPr>
            <a:spLocks noGrp="1"/>
          </p:cNvSpPr>
          <p:nvPr>
            <p:ph type="title"/>
          </p:nvPr>
        </p:nvSpPr>
        <p:spPr/>
        <p:txBody>
          <a:bodyPr/>
          <a:lstStyle/>
          <a:p>
            <a:r>
              <a:rPr lang="en-US" dirty="0"/>
              <a:t>6. </a:t>
            </a:r>
            <a:r>
              <a:rPr lang="ru-RU" dirty="0"/>
              <a:t>Изоморфизм линейных пространств.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030D0615-F1C4-1115-1C4E-CA6793DC40C1}"/>
                  </a:ext>
                </a:extLst>
              </p:cNvPr>
              <p:cNvSpPr>
                <a:spLocks noGrp="1"/>
              </p:cNvSpPr>
              <p:nvPr>
                <p:ph type="body" sz="quarter" idx="13"/>
              </p:nvPr>
            </p:nvSpPr>
            <p:spPr/>
            <p:txBody>
              <a:bodyPr>
                <a:normAutofit/>
              </a:bodyPr>
              <a:lstStyle/>
              <a:p>
                <a:r>
                  <a:rPr lang="ru-RU" dirty="0"/>
                  <a:t>Опр. Векторные пространства </a:t>
                </a:r>
                <a14:m>
                  <m:oMath xmlns:m="http://schemas.openxmlformats.org/officeDocument/2006/math">
                    <m:r>
                      <a:rPr lang="ru-RU" i="1" dirty="0" smtClean="0">
                        <a:latin typeface="Cambria Math" panose="02040503050406030204" pitchFamily="18" charset="0"/>
                      </a:rPr>
                      <m:t>𝑈</m:t>
                    </m:r>
                  </m:oMath>
                </a14:m>
                <a:r>
                  <a:rPr lang="ru-RU" dirty="0"/>
                  <a:t> и </a:t>
                </a:r>
                <a14:m>
                  <m:oMath xmlns:m="http://schemas.openxmlformats.org/officeDocument/2006/math">
                    <m:r>
                      <a:rPr lang="ru-RU" i="1" dirty="0" smtClean="0">
                        <a:latin typeface="Cambria Math" panose="02040503050406030204" pitchFamily="18" charset="0"/>
                      </a:rPr>
                      <m:t>𝑉</m:t>
                    </m:r>
                  </m:oMath>
                </a14:m>
                <a:r>
                  <a:rPr lang="ru-RU" dirty="0"/>
                  <a:t> над полем </a:t>
                </a:r>
                <a14:m>
                  <m:oMath xmlns:m="http://schemas.openxmlformats.org/officeDocument/2006/math">
                    <m:r>
                      <a:rPr lang="ru-RU" i="1" dirty="0">
                        <a:latin typeface="Cambria Math" panose="02040503050406030204" pitchFamily="18" charset="0"/>
                        <a:ea typeface="Cambria Math" panose="02040503050406030204" pitchFamily="18" charset="0"/>
                      </a:rPr>
                      <m:t>𝔽</m:t>
                    </m:r>
                  </m:oMath>
                </a14:m>
                <a:r>
                  <a:rPr lang="ru-RU" dirty="0"/>
                  <a:t> называются </a:t>
                </a:r>
                <a:r>
                  <a:rPr lang="ru-RU" b="1" i="1" dirty="0"/>
                  <a:t>изоморфными</a:t>
                </a:r>
                <a:r>
                  <a:rPr lang="ru-RU" dirty="0"/>
                  <a:t>, если существует такое </a:t>
                </a:r>
                <a:r>
                  <a:rPr lang="ru-RU" dirty="0" err="1"/>
                  <a:t>биективное</a:t>
                </a:r>
                <a:r>
                  <a:rPr lang="ru-RU" dirty="0"/>
                  <a:t> отображение </a:t>
                </a:r>
                <a14:m>
                  <m:oMath xmlns:m="http://schemas.openxmlformats.org/officeDocument/2006/math">
                    <m:r>
                      <a:rPr lang="ru-RU" i="1" dirty="0" smtClean="0">
                        <a:latin typeface="Cambria Math" panose="02040503050406030204" pitchFamily="18" charset="0"/>
                      </a:rPr>
                      <m:t>𝜑</m:t>
                    </m:r>
                    <m:r>
                      <a:rPr lang="ru-RU" i="1" dirty="0" smtClean="0">
                        <a:latin typeface="Cambria Math" panose="02040503050406030204" pitchFamily="18" charset="0"/>
                      </a:rPr>
                      <m:t> : </m:t>
                    </m:r>
                    <m:r>
                      <a:rPr lang="ru-RU" i="1" dirty="0" smtClean="0">
                        <a:latin typeface="Cambria Math" panose="02040503050406030204" pitchFamily="18" charset="0"/>
                      </a:rPr>
                      <m:t>𝑉</m:t>
                    </m:r>
                    <m:r>
                      <a:rPr lang="ru-RU" i="1" dirty="0" smtClean="0">
                        <a:latin typeface="Cambria Math" panose="02040503050406030204" pitchFamily="18" charset="0"/>
                      </a:rPr>
                      <m:t> → </m:t>
                    </m:r>
                    <m:r>
                      <a:rPr lang="ru-RU" i="1" dirty="0" smtClean="0">
                        <a:latin typeface="Cambria Math" panose="02040503050406030204" pitchFamily="18" charset="0"/>
                      </a:rPr>
                      <m:t>𝑈</m:t>
                    </m:r>
                  </m:oMath>
                </a14:m>
                <a:r>
                  <a:rPr lang="ru-RU" dirty="0"/>
                  <a:t>, что</a:t>
                </a:r>
              </a:p>
              <a:p>
                <a:r>
                  <a:rPr lang="ru-RU" dirty="0"/>
                  <a:t>• </a:t>
                </a:r>
                <a14:m>
                  <m:oMath xmlns:m="http://schemas.openxmlformats.org/officeDocument/2006/math">
                    <m:r>
                      <a:rPr lang="ru-RU" i="1" dirty="0" smtClean="0">
                        <a:latin typeface="Cambria Math" panose="02040503050406030204" pitchFamily="18" charset="0"/>
                      </a:rPr>
                      <m:t>𝜑</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𝜑</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𝜑</m:t>
                    </m:r>
                    <m:r>
                      <a:rPr lang="ru-RU" i="1" dirty="0" smtClean="0">
                        <a:latin typeface="Cambria Math" panose="02040503050406030204" pitchFamily="18" charset="0"/>
                      </a:rPr>
                      <m:t>(</m:t>
                    </m:r>
                    <m:r>
                      <a:rPr lang="ru-RU" i="1" dirty="0" smtClean="0">
                        <a:latin typeface="Cambria Math" panose="02040503050406030204" pitchFamily="18" charset="0"/>
                      </a:rPr>
                      <m:t>𝑏</m:t>
                    </m:r>
                    <m:r>
                      <a:rPr lang="ru-RU" i="1" dirty="0" smtClean="0">
                        <a:latin typeface="Cambria Math" panose="02040503050406030204" pitchFamily="18" charset="0"/>
                      </a:rPr>
                      <m:t>)</m:t>
                    </m:r>
                  </m:oMath>
                </a14:m>
                <a:r>
                  <a:rPr lang="ru-RU" dirty="0"/>
                  <a:t> для любых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𝑉</m:t>
                    </m:r>
                  </m:oMath>
                </a14:m>
                <a:r>
                  <a:rPr lang="ru-RU" dirty="0"/>
                  <a:t>;</a:t>
                </a:r>
              </a:p>
              <a:p>
                <a:r>
                  <a:rPr lang="ru-RU" dirty="0"/>
                  <a:t>• </a:t>
                </a:r>
                <a14:m>
                  <m:oMath xmlns:m="http://schemas.openxmlformats.org/officeDocument/2006/math">
                    <m:r>
                      <a:rPr lang="ru-RU" i="1" dirty="0" smtClean="0">
                        <a:latin typeface="Cambria Math" panose="02040503050406030204" pitchFamily="18" charset="0"/>
                      </a:rPr>
                      <m:t>𝜑</m:t>
                    </m:r>
                    <m:r>
                      <a:rPr lang="ru-RU" i="1" dirty="0" smtClean="0">
                        <a:latin typeface="Cambria Math" panose="02040503050406030204" pitchFamily="18" charset="0"/>
                      </a:rPr>
                      <m:t>(</m:t>
                    </m:r>
                    <m:r>
                      <a:rPr lang="ru-RU" i="1" dirty="0" err="1" smtClean="0">
                        <a:latin typeface="Cambria Math" panose="02040503050406030204" pitchFamily="18" charset="0"/>
                      </a:rPr>
                      <m:t>𝜆</m:t>
                    </m:r>
                    <m:r>
                      <a:rPr lang="ru-RU" i="1" dirty="0" err="1" smtClean="0">
                        <a:latin typeface="Cambria Math" panose="02040503050406030204" pitchFamily="18" charset="0"/>
                      </a:rPr>
                      <m:t>𝑎</m:t>
                    </m:r>
                    <m:r>
                      <a:rPr lang="ru-RU" i="1" dirty="0" smtClean="0">
                        <a:latin typeface="Cambria Math" panose="02040503050406030204" pitchFamily="18" charset="0"/>
                      </a:rPr>
                      <m:t>) = </m:t>
                    </m:r>
                    <m:r>
                      <a:rPr lang="ru-RU" i="1" dirty="0" err="1" smtClean="0">
                        <a:latin typeface="Cambria Math" panose="02040503050406030204" pitchFamily="18" charset="0"/>
                      </a:rPr>
                      <m:t>𝜆𝜑</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m:t>
                    </m:r>
                  </m:oMath>
                </a14:m>
                <a:r>
                  <a:rPr lang="ru-RU" dirty="0"/>
                  <a:t>для любых </a:t>
                </a: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m:t>
                    </m:r>
                    <m:r>
                      <a:rPr lang="ru-RU" i="1" dirty="0">
                        <a:latin typeface="Cambria Math" panose="02040503050406030204" pitchFamily="18" charset="0"/>
                        <a:ea typeface="Cambria Math" panose="02040503050406030204" pitchFamily="18" charset="0"/>
                      </a:rPr>
                      <m:t>𝔽</m:t>
                    </m:r>
                    <m:r>
                      <a:rPr lang="ru-RU" i="1" dirty="0" smtClean="0">
                        <a:latin typeface="Cambria Math" panose="02040503050406030204" pitchFamily="18" charset="0"/>
                      </a:rPr>
                      <m:t>,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𝑉</m:t>
                    </m:r>
                  </m:oMath>
                </a14:m>
                <a:r>
                  <a:rPr lang="ru-RU" dirty="0"/>
                  <a:t>.</a:t>
                </a:r>
              </a:p>
              <a:p>
                <a:r>
                  <a:rPr lang="ru-RU" dirty="0"/>
                  <a:t>Само отображение φ называется при этом </a:t>
                </a:r>
                <a:r>
                  <a:rPr lang="ru-RU" b="1" i="1" dirty="0"/>
                  <a:t>изоморфизмом</a:t>
                </a:r>
                <a:r>
                  <a:rPr lang="ru-RU" dirty="0"/>
                  <a:t> пространств.</a:t>
                </a:r>
              </a:p>
              <a:p>
                <a:endParaRPr lang="ru-RU" dirty="0"/>
              </a:p>
              <a:p>
                <a:r>
                  <a:rPr lang="ru-RU" b="1" dirty="0"/>
                  <a:t>Теорема</a:t>
                </a:r>
                <a:r>
                  <a:rPr lang="ru-RU" dirty="0"/>
                  <a:t>. Всякое векторное пространство </a:t>
                </a:r>
                <a14:m>
                  <m:oMath xmlns:m="http://schemas.openxmlformats.org/officeDocument/2006/math">
                    <m:r>
                      <a:rPr lang="ru-RU" i="1" dirty="0" smtClean="0">
                        <a:latin typeface="Cambria Math" panose="02040503050406030204" pitchFamily="18" charset="0"/>
                      </a:rPr>
                      <m:t>𝑉</m:t>
                    </m:r>
                  </m:oMath>
                </a14:m>
                <a:r>
                  <a:rPr lang="ru-RU" dirty="0"/>
                  <a:t> над полем </a:t>
                </a:r>
                <a14:m>
                  <m:oMath xmlns:m="http://schemas.openxmlformats.org/officeDocument/2006/math">
                    <m:r>
                      <a:rPr lang="ru-RU" i="1" dirty="0">
                        <a:latin typeface="Cambria Math" panose="02040503050406030204" pitchFamily="18" charset="0"/>
                        <a:ea typeface="Cambria Math" panose="02040503050406030204" pitchFamily="18" charset="0"/>
                      </a:rPr>
                      <m:t>𝔽</m:t>
                    </m:r>
                  </m:oMath>
                </a14:m>
                <a:r>
                  <a:rPr lang="ru-RU" dirty="0"/>
                  <a:t>, имеющее базис из n векторов, изоморфно пространству </a:t>
                </a:r>
                <a14:m>
                  <m:oMath xmlns:m="http://schemas.openxmlformats.org/officeDocument/2006/math">
                    <m:sSup>
                      <m:sSupPr>
                        <m:ctrlPr>
                          <a:rPr lang="en-US" b="0" i="1" dirty="0" smtClean="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oMath>
                </a14:m>
                <a:r>
                  <a:rPr lang="ru-RU" dirty="0"/>
                  <a:t>.</a:t>
                </a:r>
              </a:p>
              <a:p>
                <a:endParaRPr lang="ru-RU" dirty="0"/>
              </a:p>
              <a:p>
                <a:r>
                  <a:rPr lang="ru-RU" b="1" dirty="0"/>
                  <a:t>Доказательство</a:t>
                </a:r>
                <a:r>
                  <a:rPr lang="ru-RU" dirty="0"/>
                  <a:t>. Пусть </a:t>
                </a:r>
                <a14:m>
                  <m:oMath xmlns:m="http://schemas.openxmlformats.org/officeDocument/2006/math">
                    <m:r>
                      <a:rPr lang="ru-RU"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m:t>
                    </m:r>
                  </m:oMath>
                </a14:m>
                <a:r>
                  <a:rPr lang="ru-RU" dirty="0"/>
                  <a:t> — базис </a:t>
                </a:r>
                <a14:m>
                  <m:oMath xmlns:m="http://schemas.openxmlformats.org/officeDocument/2006/math">
                    <m:r>
                      <a:rPr lang="ru-RU" i="1" dirty="0" smtClean="0">
                        <a:latin typeface="Cambria Math" panose="02040503050406030204" pitchFamily="18" charset="0"/>
                      </a:rPr>
                      <m:t>𝑉</m:t>
                    </m:r>
                  </m:oMath>
                </a14:m>
                <a:r>
                  <a:rPr lang="ru-RU" dirty="0"/>
                  <a:t> . Рассмотрим отображение </a:t>
                </a:r>
                <a14:m>
                  <m:oMath xmlns:m="http://schemas.openxmlformats.org/officeDocument/2006/math">
                    <m:r>
                      <a:rPr lang="ru-RU" i="1" dirty="0" smtClean="0">
                        <a:latin typeface="Cambria Math" panose="02040503050406030204" pitchFamily="18" charset="0"/>
                      </a:rPr>
                      <m:t>𝜑</m:t>
                    </m:r>
                    <m:r>
                      <a:rPr lang="ru-RU" i="1" dirty="0" smtClean="0">
                        <a:latin typeface="Cambria Math" panose="02040503050406030204" pitchFamily="18" charset="0"/>
                      </a:rPr>
                      <m:t> : </m:t>
                    </m:r>
                    <m:r>
                      <a:rPr lang="ru-RU" i="1" dirty="0" smtClean="0">
                        <a:latin typeface="Cambria Math" panose="02040503050406030204" pitchFamily="18" charset="0"/>
                      </a:rPr>
                      <m:t>𝑉</m:t>
                    </m:r>
                    <m:r>
                      <a:rPr lang="ru-RU" i="1" dirty="0" smtClean="0">
                        <a:latin typeface="Cambria Math" panose="02040503050406030204" pitchFamily="18" charset="0"/>
                      </a:rPr>
                      <m:t> →</m:t>
                    </m:r>
                    <m:sSup>
                      <m:sSupPr>
                        <m:ctrlPr>
                          <a:rPr lang="en-US" i="1" dirty="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i="1" dirty="0">
                            <a:latin typeface="Cambria Math" panose="02040503050406030204" pitchFamily="18" charset="0"/>
                            <a:ea typeface="Cambria Math" panose="02040503050406030204" pitchFamily="18" charset="0"/>
                          </a:rPr>
                          <m:t>𝑛</m:t>
                        </m:r>
                      </m:sup>
                    </m:sSup>
                  </m:oMath>
                </a14:m>
                <a:r>
                  <a:rPr lang="ru-RU" dirty="0"/>
                  <a:t>, которое ставит в соответствие каждому вектору из </a:t>
                </a:r>
                <a14:m>
                  <m:oMath xmlns:m="http://schemas.openxmlformats.org/officeDocument/2006/math">
                    <m:r>
                      <a:rPr lang="ru-RU" i="1" dirty="0" smtClean="0">
                        <a:latin typeface="Cambria Math" panose="02040503050406030204" pitchFamily="18" charset="0"/>
                      </a:rPr>
                      <m:t>𝑉</m:t>
                    </m:r>
                  </m:oMath>
                </a14:m>
                <a:r>
                  <a:rPr lang="ru-RU" dirty="0"/>
                  <a:t> его координатную строку в базисе </a:t>
                </a:r>
                <a14:m>
                  <m:oMath xmlns:m="http://schemas.openxmlformats.org/officeDocument/2006/math">
                    <m:d>
                      <m:dPr>
                        <m:begChr m:val="{"/>
                        <m:endChr m:val="}"/>
                        <m:ctrlPr>
                          <a:rPr lang="ru-RU" i="1" dirty="0">
                            <a:latin typeface="Cambria Math" panose="02040503050406030204" pitchFamily="18" charset="0"/>
                          </a:rPr>
                        </m:ctrlPr>
                      </m:dPr>
                      <m:e>
                        <m:sSub>
                          <m:sSubPr>
                            <m:ctrlPr>
                              <a:rPr lang="en-US" i="1" dirty="0">
                                <a:latin typeface="Cambria Math" panose="02040503050406030204" pitchFamily="18" charset="0"/>
                              </a:rPr>
                            </m:ctrlPr>
                          </m:sSubPr>
                          <m:e>
                            <m:r>
                              <a:rPr lang="ru-RU" i="1" dirty="0">
                                <a:latin typeface="Cambria Math" panose="02040503050406030204" pitchFamily="18" charset="0"/>
                              </a:rPr>
                              <m:t>𝑒</m:t>
                            </m:r>
                          </m:e>
                          <m:sub>
                            <m:r>
                              <a:rPr lang="ru-RU" i="1" dirty="0">
                                <a:latin typeface="Cambria Math" panose="02040503050406030204" pitchFamily="18" charset="0"/>
                              </a:rPr>
                              <m:t>1</m:t>
                            </m:r>
                          </m:sub>
                        </m:sSub>
                        <m:r>
                          <a:rPr lang="ru-RU" i="1" dirty="0">
                            <a:latin typeface="Cambria Math" panose="02040503050406030204" pitchFamily="18" charset="0"/>
                          </a:rPr>
                          <m:t>, </m:t>
                        </m:r>
                        <m:sSub>
                          <m:sSubPr>
                            <m:ctrlPr>
                              <a:rPr lang="en-US" i="1" dirty="0">
                                <a:latin typeface="Cambria Math" panose="02040503050406030204" pitchFamily="18" charset="0"/>
                              </a:rPr>
                            </m:ctrlPr>
                          </m:sSubPr>
                          <m:e>
                            <m:r>
                              <a:rPr lang="ru-RU" i="1" dirty="0">
                                <a:latin typeface="Cambria Math" panose="02040503050406030204" pitchFamily="18" charset="0"/>
                              </a:rPr>
                              <m:t>𝑒</m:t>
                            </m:r>
                          </m:e>
                          <m:sub>
                            <m:r>
                              <a:rPr lang="ru-RU" i="1" dirty="0">
                                <a:latin typeface="Cambria Math" panose="02040503050406030204" pitchFamily="18" charset="0"/>
                              </a:rPr>
                              <m:t>2</m:t>
                            </m:r>
                          </m:sub>
                        </m:sSub>
                        <m:r>
                          <a:rPr lang="ru-RU" i="1" dirty="0">
                            <a:latin typeface="Cambria Math" panose="02040503050406030204" pitchFamily="18" charset="0"/>
                          </a:rPr>
                          <m:t>, . . . , </m:t>
                        </m:r>
                        <m:sSub>
                          <m:sSubPr>
                            <m:ctrlPr>
                              <a:rPr lang="en-US" i="1" dirty="0">
                                <a:latin typeface="Cambria Math" panose="02040503050406030204" pitchFamily="18" charset="0"/>
                              </a:rPr>
                            </m:ctrlPr>
                          </m:sSubPr>
                          <m:e>
                            <m:r>
                              <a:rPr lang="ru-RU" i="1" dirty="0" err="1">
                                <a:latin typeface="Cambria Math" panose="02040503050406030204" pitchFamily="18" charset="0"/>
                              </a:rPr>
                              <m:t>𝑒</m:t>
                            </m:r>
                          </m:e>
                          <m:sub>
                            <m:r>
                              <a:rPr lang="ru-RU" i="1" dirty="0" err="1">
                                <a:latin typeface="Cambria Math" panose="02040503050406030204" pitchFamily="18" charset="0"/>
                              </a:rPr>
                              <m:t>𝑛</m:t>
                            </m:r>
                          </m:sub>
                        </m:sSub>
                      </m:e>
                    </m:d>
                  </m:oMath>
                </a14:m>
                <a:r>
                  <a:rPr lang="en-US" dirty="0"/>
                  <a:t>.</a:t>
                </a:r>
                <a:r>
                  <a:rPr lang="ru-RU" dirty="0"/>
                  <a:t> В силу определения базиса оно </a:t>
                </a:r>
                <a:r>
                  <a:rPr lang="ru-RU" dirty="0" err="1"/>
                  <a:t>биективно</a:t>
                </a:r>
                <a:r>
                  <a:rPr lang="ru-RU" dirty="0"/>
                  <a:t>.</a:t>
                </a:r>
              </a:p>
              <a:p>
                <a:r>
                  <a:rPr lang="ru-RU" dirty="0"/>
                  <a:t>Если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oMath>
                </a14:m>
                <a:r>
                  <a:rPr lang="ru-RU" dirty="0"/>
                  <a:t> и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𝑏</m:t>
                        </m:r>
                      </m:e>
                      <m:sub>
                        <m:r>
                          <a:rPr lang="ru-RU"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𝑏</m:t>
                        </m:r>
                      </m:e>
                      <m:sub>
                        <m:r>
                          <a:rPr lang="ru-RU"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𝑏</m:t>
                        </m:r>
                      </m:e>
                      <m:sub>
                        <m:r>
                          <a:rPr lang="ru-RU" i="1" dirty="0" err="1" smtClean="0">
                            <a:latin typeface="Cambria Math" panose="02040503050406030204" pitchFamily="18" charset="0"/>
                          </a:rPr>
                          <m:t>𝑛</m:t>
                        </m:r>
                      </m:sub>
                    </m:sSub>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oMath>
                </a14:m>
                <a:r>
                  <a:rPr lang="ru-RU" dirty="0"/>
                  <a:t>, то</a:t>
                </a:r>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 = </m:t>
                      </m:r>
                      <m:d>
                        <m:dPr>
                          <m:ctrlPr>
                            <a:rPr lang="ru-RU"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𝑏</m:t>
                              </m:r>
                            </m:e>
                            <m:sub>
                              <m:r>
                                <a:rPr lang="ru-RU" i="1" dirty="0" smtClean="0">
                                  <a:latin typeface="Cambria Math" panose="02040503050406030204" pitchFamily="18" charset="0"/>
                                </a:rPr>
                                <m:t>1</m:t>
                              </m:r>
                            </m:sub>
                          </m:sSub>
                        </m:e>
                      </m:d>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d>
                        <m:dPr>
                          <m:ctrlPr>
                            <a:rPr lang="ru-RU"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𝑏</m:t>
                              </m:r>
                            </m:e>
                            <m:sub>
                              <m:r>
                                <a:rPr lang="ru-RU" i="1" dirty="0" smtClean="0">
                                  <a:latin typeface="Cambria Math" panose="02040503050406030204" pitchFamily="18" charset="0"/>
                                </a:rPr>
                                <m:t>2</m:t>
                              </m:r>
                            </m:sub>
                          </m:sSub>
                        </m:e>
                      </m:d>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m:t>
                      </m:r>
                      <m:d>
                        <m:dPr>
                          <m:ctrlPr>
                            <a:rPr lang="ru-RU"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𝑏</m:t>
                              </m:r>
                            </m:e>
                            <m:sub>
                              <m:r>
                                <a:rPr lang="ru-RU" i="1" dirty="0" err="1" smtClean="0">
                                  <a:latin typeface="Cambria Math" panose="02040503050406030204" pitchFamily="18" charset="0"/>
                                </a:rPr>
                                <m:t>𝑛</m:t>
                              </m:r>
                            </m:sub>
                          </m:sSub>
                        </m:e>
                      </m:d>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m:t>
                      </m:r>
                    </m:oMath>
                  </m:oMathPara>
                </a14:m>
                <a:endParaRPr lang="ru-RU" dirty="0"/>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𝑎</m:t>
                      </m:r>
                      <m:r>
                        <a:rPr lang="ru-RU" i="1" dirty="0" smtClean="0">
                          <a:latin typeface="Cambria Math" panose="02040503050406030204" pitchFamily="18" charset="0"/>
                        </a:rPr>
                        <m:t> = </m:t>
                      </m:r>
                      <m:d>
                        <m:dPr>
                          <m:ctrlPr>
                            <a:rPr lang="ru-RU" i="1" dirty="0" smtClean="0">
                              <a:latin typeface="Cambria Math" panose="02040503050406030204" pitchFamily="18" charset="0"/>
                            </a:rPr>
                          </m:ctrlPr>
                        </m:dPr>
                        <m:e>
                          <m:r>
                            <a:rPr lang="ru-RU" i="1" dirty="0" smtClean="0">
                              <a:latin typeface="Cambria Math" panose="02040503050406030204" pitchFamily="18" charset="0"/>
                            </a:rPr>
                            <m:t>𝜆</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e>
                      </m:d>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d>
                        <m:dPr>
                          <m:ctrlPr>
                            <a:rPr lang="ru-RU" i="1" dirty="0" smtClean="0">
                              <a:latin typeface="Cambria Math" panose="02040503050406030204" pitchFamily="18" charset="0"/>
                            </a:rPr>
                          </m:ctrlPr>
                        </m:dPr>
                        <m:e>
                          <m:r>
                            <a:rPr lang="ru-RU" i="1" dirty="0" smtClean="0">
                              <a:latin typeface="Cambria Math" panose="02040503050406030204" pitchFamily="18" charset="0"/>
                            </a:rPr>
                            <m:t>𝜆</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e>
                      </m:d>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m:t>
                      </m:r>
                      <m:d>
                        <m:dPr>
                          <m:ctrlPr>
                            <a:rPr lang="ru-RU" i="1" dirty="0" smtClean="0">
                              <a:latin typeface="Cambria Math" panose="02040503050406030204" pitchFamily="18" charset="0"/>
                            </a:rPr>
                          </m:ctrlPr>
                        </m:dPr>
                        <m:e>
                          <m:r>
                            <a:rPr lang="ru-RU" i="1" dirty="0" err="1" smtClean="0">
                              <a:latin typeface="Cambria Math" panose="02040503050406030204" pitchFamily="18" charset="0"/>
                            </a:rPr>
                            <m:t>𝜆</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e>
                      </m:d>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m:t>
                      </m:r>
                    </m:oMath>
                  </m:oMathPara>
                </a14:m>
                <a:endParaRPr lang="ru-RU" dirty="0"/>
              </a:p>
              <a:p>
                <a:r>
                  <a:rPr lang="ru-RU" dirty="0"/>
                  <a:t>Из этого следует, что </a:t>
                </a:r>
                <a14:m>
                  <m:oMath xmlns:m="http://schemas.openxmlformats.org/officeDocument/2006/math">
                    <m:r>
                      <a:rPr lang="ru-RU" i="1" dirty="0" smtClean="0">
                        <a:latin typeface="Cambria Math" panose="02040503050406030204" pitchFamily="18" charset="0"/>
                      </a:rPr>
                      <m:t>𝜑</m:t>
                    </m:r>
                  </m:oMath>
                </a14:m>
                <a:r>
                  <a:rPr lang="ru-RU" dirty="0"/>
                  <a:t> — изоморфизм.</a:t>
                </a:r>
              </a:p>
            </p:txBody>
          </p:sp>
        </mc:Choice>
        <mc:Fallback xmlns="">
          <p:sp>
            <p:nvSpPr>
              <p:cNvPr id="3" name="Текст 2">
                <a:extLst>
                  <a:ext uri="{FF2B5EF4-FFF2-40B4-BE49-F238E27FC236}">
                    <a16:creationId xmlns:a16="http://schemas.microsoft.com/office/drawing/2014/main" id="{030D0615-F1C4-1115-1C4E-CA6793DC40C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b="-1761"/>
                </a:stretch>
              </a:blipFill>
            </p:spPr>
            <p:txBody>
              <a:bodyPr/>
              <a:lstStyle/>
              <a:p>
                <a:r>
                  <a:rPr lang="ru-RU">
                    <a:noFill/>
                  </a:rPr>
                  <a:t> </a:t>
                </a:r>
              </a:p>
            </p:txBody>
          </p:sp>
        </mc:Fallback>
      </mc:AlternateContent>
    </p:spTree>
    <p:extLst>
      <p:ext uri="{BB962C8B-B14F-4D97-AF65-F5344CB8AC3E}">
        <p14:creationId xmlns:p14="http://schemas.microsoft.com/office/powerpoint/2010/main" val="400647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75169D-8C09-620E-0944-697D0DCBAAE4}"/>
              </a:ext>
            </a:extLst>
          </p:cNvPr>
          <p:cNvSpPr>
            <a:spLocks noGrp="1"/>
          </p:cNvSpPr>
          <p:nvPr>
            <p:ph type="title"/>
          </p:nvPr>
        </p:nvSpPr>
        <p:spPr/>
        <p:txBody>
          <a:bodyPr/>
          <a:lstStyle/>
          <a:p>
            <a:r>
              <a:rPr lang="en-US" dirty="0"/>
              <a:t>6. </a:t>
            </a:r>
            <a:r>
              <a:rPr lang="ru-RU" dirty="0"/>
              <a:t>Изоморфизм линейных пространств.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52990DB-B32D-722F-9493-28A6C3F411D3}"/>
                  </a:ext>
                </a:extLst>
              </p:cNvPr>
              <p:cNvSpPr>
                <a:spLocks noGrp="1"/>
              </p:cNvSpPr>
              <p:nvPr>
                <p:ph type="body" sz="quarter" idx="13"/>
              </p:nvPr>
            </p:nvSpPr>
            <p:spPr/>
            <p:txBody>
              <a:bodyPr>
                <a:normAutofit lnSpcReduction="10000"/>
              </a:bodyPr>
              <a:lstStyle/>
              <a:p>
                <a:r>
                  <a:rPr lang="ru-RU" b="1" dirty="0"/>
                  <a:t>Следствие</a:t>
                </a:r>
                <a:r>
                  <a:rPr lang="ru-RU" dirty="0"/>
                  <a:t>. Любые два векторных конечномерных пространства одной размерности на одним полем изоморфны.</a:t>
                </a:r>
                <a:endParaRPr lang="en-US" dirty="0"/>
              </a:p>
              <a:p>
                <a:r>
                  <a:rPr lang="ru-RU" dirty="0"/>
                  <a:t>Доказательство.</a:t>
                </a:r>
              </a:p>
              <a:p>
                <a:pPr algn="just"/>
                <a:r>
                  <a:rPr lang="ru-RU" dirty="0"/>
                  <a:t>Пусть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𝑉</m:t>
                    </m:r>
                  </m:oMath>
                </a14:m>
                <a:r>
                  <a:rPr lang="en-US" dirty="0"/>
                  <a:t> – </a:t>
                </a:r>
                <a:r>
                  <a:rPr lang="ru-RU" dirty="0"/>
                  <a:t>векторные пространства над полем </a:t>
                </a:r>
                <a14:m>
                  <m:oMath xmlns:m="http://schemas.openxmlformats.org/officeDocument/2006/math">
                    <m:r>
                      <a:rPr lang="ru-RU" i="1" dirty="0">
                        <a:latin typeface="Cambria Math" panose="02040503050406030204" pitchFamily="18" charset="0"/>
                        <a:ea typeface="Cambria Math" panose="02040503050406030204" pitchFamily="18" charset="0"/>
                      </a:rPr>
                      <m:t>𝔽</m:t>
                    </m:r>
                  </m:oMath>
                </a14:m>
                <a:r>
                  <a:rPr lang="en-US" dirty="0"/>
                  <a:t>, </a:t>
                </a:r>
                <a:r>
                  <a:rPr lang="ru-RU" dirty="0"/>
                  <a:t>и при том </a:t>
                </a:r>
                <a14:m>
                  <m:oMath xmlns:m="http://schemas.openxmlformats.org/officeDocument/2006/math">
                    <m:r>
                      <a:rPr lang="en-US" i="1" dirty="0" smtClean="0">
                        <a:latin typeface="Cambria Math" panose="02040503050406030204" pitchFamily="18" charset="0"/>
                      </a:rPr>
                      <m:t>𝑑𝑖𝑚𝑈</m:t>
                    </m:r>
                    <m:r>
                      <a:rPr lang="en-US" i="1" dirty="0">
                        <a:latin typeface="Cambria Math" panose="02040503050406030204" pitchFamily="18" charset="0"/>
                      </a:rPr>
                      <m:t> = </m:t>
                    </m:r>
                    <m:r>
                      <a:rPr lang="en-US" i="1" dirty="0" err="1">
                        <a:latin typeface="Cambria Math" panose="02040503050406030204" pitchFamily="18" charset="0"/>
                      </a:rPr>
                      <m:t>𝑑𝑖𝑚𝑉</m:t>
                    </m:r>
                    <m:r>
                      <a:rPr lang="ru-RU" i="1" dirty="0">
                        <a:latin typeface="Cambria Math" panose="02040503050406030204" pitchFamily="18" charset="0"/>
                      </a:rPr>
                      <m:t> = </m:t>
                    </m:r>
                    <m:r>
                      <a:rPr lang="en-US" i="1" dirty="0">
                        <a:latin typeface="Cambria Math" panose="02040503050406030204" pitchFamily="18" charset="0"/>
                      </a:rPr>
                      <m:t>𝑛</m:t>
                    </m:r>
                  </m:oMath>
                </a14:m>
                <a:r>
                  <a:rPr lang="en-US" dirty="0"/>
                  <a:t>.</a:t>
                </a:r>
                <a:r>
                  <a:rPr lang="ru-RU" dirty="0"/>
                  <a:t> Тогда по доказанной теореме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изоморфно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a:latin typeface="Cambria Math" panose="02040503050406030204" pitchFamily="18" charset="0"/>
                          </a:rPr>
                          <m:t>𝑛</m:t>
                        </m:r>
                      </m:sup>
                    </m:sSup>
                  </m:oMath>
                </a14:m>
                <a:r>
                  <a:rPr lang="en-US" dirty="0"/>
                  <a:t> </a:t>
                </a:r>
                <a:r>
                  <a:rPr lang="ru-RU" dirty="0"/>
                  <a:t>и </a:t>
                </a:r>
                <a14:m>
                  <m:oMath xmlns:m="http://schemas.openxmlformats.org/officeDocument/2006/math">
                    <m:r>
                      <a:rPr lang="en-US" i="1" dirty="0" smtClean="0">
                        <a:latin typeface="Cambria Math" panose="02040503050406030204" pitchFamily="18" charset="0"/>
                      </a:rPr>
                      <m:t>𝑉</m:t>
                    </m:r>
                  </m:oMath>
                </a14:m>
                <a:r>
                  <a:rPr lang="en-US" dirty="0"/>
                  <a:t> </a:t>
                </a:r>
                <a:r>
                  <a:rPr lang="ru-RU" dirty="0"/>
                  <a:t>изоморфно </a:t>
                </a:r>
                <a14:m>
                  <m:oMath xmlns:m="http://schemas.openxmlformats.org/officeDocument/2006/math">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a:latin typeface="Cambria Math" panose="02040503050406030204" pitchFamily="18" charset="0"/>
                          </a:rPr>
                          <m:t>𝑛</m:t>
                        </m:r>
                      </m:sup>
                    </m:sSup>
                  </m:oMath>
                </a14:m>
                <a:r>
                  <a:rPr lang="ru-RU" dirty="0"/>
                  <a:t>. Значит, существуют </a:t>
                </a:r>
                <a:r>
                  <a:rPr lang="ru-RU" dirty="0" err="1"/>
                  <a:t>биективные</a:t>
                </a:r>
                <a:r>
                  <a:rPr lang="ru-RU" dirty="0"/>
                  <a:t> отображения </a:t>
                </a:r>
                <a14:m>
                  <m:oMath xmlns:m="http://schemas.openxmlformats.org/officeDocument/2006/math">
                    <m:r>
                      <a:rPr lang="en-US" b="0" i="1" dirty="0" smtClean="0">
                        <a:latin typeface="Cambria Math" panose="02040503050406030204" pitchFamily="18" charset="0"/>
                      </a:rPr>
                      <m:t>𝑓</m:t>
                    </m:r>
                    <m:r>
                      <a:rPr lang="ru-RU" dirty="0">
                        <a:latin typeface="Cambria Math" panose="02040503050406030204" pitchFamily="18" charset="0"/>
                      </a:rPr>
                      <m:t>:</m:t>
                    </m:r>
                    <m:r>
                      <a:rPr lang="ru-RU" i="1" dirty="0">
                        <a:latin typeface="Cambria Math" panose="02040503050406030204" pitchFamily="18" charset="0"/>
                      </a:rPr>
                      <m:t>𝑉</m:t>
                    </m:r>
                    <m:r>
                      <a:rPr lang="ru-RU" dirty="0">
                        <a:latin typeface="Cambria Math" panose="02040503050406030204" pitchFamily="18" charset="0"/>
                      </a:rPr>
                      <m:t>→</m:t>
                    </m:r>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a:latin typeface="Cambria Math" panose="02040503050406030204" pitchFamily="18" charset="0"/>
                          </a:rPr>
                          <m:t>𝑛</m:t>
                        </m:r>
                      </m:sup>
                    </m:sSup>
                    <m:r>
                      <a:rPr lang="ru-RU" b="0" i="1" dirty="0" smtClean="0">
                        <a:latin typeface="Cambria Math" panose="02040503050406030204" pitchFamily="18" charset="0"/>
                      </a:rPr>
                      <m:t>(1)</m:t>
                    </m:r>
                  </m:oMath>
                </a14:m>
                <a:r>
                  <a:rPr lang="ru-RU" dirty="0"/>
                  <a:t> и </a:t>
                </a:r>
                <a14:m>
                  <m:oMath xmlns:m="http://schemas.openxmlformats.org/officeDocument/2006/math">
                    <m:r>
                      <a:rPr lang="en-US" b="0" i="1" smtClean="0">
                        <a:latin typeface="Cambria Math" panose="02040503050406030204" pitchFamily="18" charset="0"/>
                      </a:rPr>
                      <m:t>𝑔</m:t>
                    </m:r>
                    <m:r>
                      <a:rPr lang="ru-RU">
                        <a:latin typeface="Cambria Math" panose="02040503050406030204" pitchFamily="18" charset="0"/>
                      </a:rPr>
                      <m:t>:</m:t>
                    </m:r>
                    <m:r>
                      <a:rPr lang="en-US" b="0" i="1" smtClean="0">
                        <a:latin typeface="Cambria Math" panose="02040503050406030204" pitchFamily="18" charset="0"/>
                      </a:rPr>
                      <m:t>𝑈</m:t>
                    </m:r>
                    <m:r>
                      <a:rPr lang="ru-RU">
                        <a:latin typeface="Cambria Math" panose="02040503050406030204" pitchFamily="18" charset="0"/>
                      </a:rPr>
                      <m:t>→</m:t>
                    </m:r>
                    <m:sSup>
                      <m:sSupPr>
                        <m:ctrlPr>
                          <a:rPr lang="ru-RU" i="1">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a:latin typeface="Cambria Math" panose="02040503050406030204" pitchFamily="18" charset="0"/>
                          </a:rPr>
                          <m:t>𝑛</m:t>
                        </m:r>
                      </m:sup>
                    </m:sSup>
                    <m:r>
                      <a:rPr lang="ru-RU" b="0" i="1" smtClean="0">
                        <a:latin typeface="Cambria Math" panose="02040503050406030204" pitchFamily="18" charset="0"/>
                      </a:rPr>
                      <m:t>(2)</m:t>
                    </m:r>
                  </m:oMath>
                </a14:m>
                <a:r>
                  <a:rPr lang="ru-RU" dirty="0"/>
                  <a:t>, тогда в силу </a:t>
                </a:r>
                <a:r>
                  <a:rPr lang="ru-RU" dirty="0" err="1"/>
                  <a:t>биективности</a:t>
                </a:r>
                <a:r>
                  <a:rPr lang="ru-RU" dirty="0"/>
                  <a:t> отображения (2)</a:t>
                </a:r>
                <a:r>
                  <a:rPr lang="en-US" dirty="0"/>
                  <a:t> </a:t>
                </a:r>
                <a:r>
                  <a:rPr lang="ru-RU" dirty="0"/>
                  <a:t>мы можем утверждать, что  существует отображение</a:t>
                </a:r>
                <a:r>
                  <a:rPr lang="en-US" dirty="0"/>
                  <a:t> </a:t>
                </a:r>
                <a14:m>
                  <m:oMath xmlns:m="http://schemas.openxmlformats.org/officeDocument/2006/math">
                    <m:sSup>
                      <m:sSupPr>
                        <m:ctrlPr>
                          <a:rPr lang="en-US" b="0" i="1" smtClean="0">
                            <a:latin typeface="Cambria Math" panose="02040503050406030204" pitchFamily="18" charset="0"/>
                          </a:rPr>
                        </m:ctrlPr>
                      </m:sSupPr>
                      <m:e>
                        <m:r>
                          <a:rPr lang="en-US" i="1" smtClean="0">
                            <a:latin typeface="Cambria Math" panose="02040503050406030204" pitchFamily="18" charset="0"/>
                          </a:rPr>
                          <m:t>𝑔</m:t>
                        </m:r>
                      </m:e>
                      <m:sup>
                        <m:r>
                          <a:rPr lang="en-US" b="0" i="1" smtClean="0">
                            <a:latin typeface="Cambria Math" panose="02040503050406030204" pitchFamily="18" charset="0"/>
                          </a:rPr>
                          <m:t>−1</m:t>
                        </m:r>
                      </m:sup>
                    </m:sSup>
                    <m:r>
                      <a:rPr lang="ru-RU">
                        <a:latin typeface="Cambria Math" panose="02040503050406030204" pitchFamily="18" charset="0"/>
                      </a:rPr>
                      <m:t>:</m:t>
                    </m:r>
                    <m:sSup>
                      <m:sSupPr>
                        <m:ctrlPr>
                          <a:rPr lang="ru-RU" i="1">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a:latin typeface="Cambria Math" panose="02040503050406030204" pitchFamily="18" charset="0"/>
                          </a:rPr>
                          <m:t>𝑛</m:t>
                        </m:r>
                      </m:sup>
                    </m:sSup>
                    <m:r>
                      <a:rPr lang="ru-RU">
                        <a:latin typeface="Cambria Math" panose="02040503050406030204" pitchFamily="18" charset="0"/>
                      </a:rPr>
                      <m:t>→</m:t>
                    </m:r>
                    <m:r>
                      <a:rPr lang="en-US" i="1">
                        <a:latin typeface="Cambria Math" panose="02040503050406030204" pitchFamily="18" charset="0"/>
                      </a:rPr>
                      <m:t>𝑈</m:t>
                    </m:r>
                    <m:r>
                      <a:rPr lang="ru-RU" b="0" i="1" smtClean="0">
                        <a:latin typeface="Cambria Math" panose="02040503050406030204" pitchFamily="18" charset="0"/>
                      </a:rPr>
                      <m:t>(3)</m:t>
                    </m:r>
                  </m:oMath>
                </a14:m>
                <a:r>
                  <a:rPr lang="en-US" dirty="0"/>
                  <a:t> </a:t>
                </a:r>
                <a:r>
                  <a:rPr lang="ru-RU" dirty="0"/>
                  <a:t>и оно так же является изоморфизмом. Тогда, взяв композицию отображений (1) и (3), получим отображение </a:t>
                </a:r>
                <a14:m>
                  <m:oMath xmlns:m="http://schemas.openxmlformats.org/officeDocument/2006/math">
                    <m:r>
                      <a:rPr lang="ru-RU" i="1">
                        <a:latin typeface="Cambria Math" panose="02040503050406030204" pitchFamily="18" charset="0"/>
                      </a:rPr>
                      <m:t>𝜑</m:t>
                    </m:r>
                    <m:r>
                      <a:rPr lang="ru-RU">
                        <a:latin typeface="Cambria Math" panose="02040503050406030204" pitchFamily="18" charset="0"/>
                      </a:rPr>
                      <m:t>:</m:t>
                    </m:r>
                    <m:r>
                      <a:rPr lang="ru-RU" i="1">
                        <a:latin typeface="Cambria Math" panose="02040503050406030204" pitchFamily="18" charset="0"/>
                      </a:rPr>
                      <m:t>𝑉</m:t>
                    </m:r>
                    <m:r>
                      <a:rPr lang="ru-RU">
                        <a:latin typeface="Cambria Math" panose="02040503050406030204" pitchFamily="18" charset="0"/>
                      </a:rPr>
                      <m:t>→</m:t>
                    </m:r>
                    <m:r>
                      <a:rPr lang="ru-RU" i="1">
                        <a:latin typeface="Cambria Math" panose="02040503050406030204" pitchFamily="18" charset="0"/>
                      </a:rPr>
                      <m:t>𝑈</m:t>
                    </m:r>
                    <m:r>
                      <a:rPr lang="ru-RU" b="0" i="1" smtClean="0">
                        <a:latin typeface="Cambria Math" panose="02040503050406030204" pitchFamily="18" charset="0"/>
                      </a:rPr>
                      <m:t>,</m:t>
                    </m:r>
                  </m:oMath>
                </a14:m>
                <a:r>
                  <a:rPr lang="ru-RU" dirty="0"/>
                  <a:t> обладающее всеми свойствами изоморфизма, а значит два любых пространства одинаковой размерности изоморфны друг другу </a:t>
                </a:r>
                <a:r>
                  <a:rPr lang="ru-RU" dirty="0">
                    <a:latin typeface="Cambria Math" panose="02040503050406030204" pitchFamily="18" charset="0"/>
                    <a:ea typeface="Cambria Math" panose="02040503050406030204" pitchFamily="18" charset="0"/>
                  </a:rPr>
                  <a:t>∎</a:t>
                </a:r>
                <a:endParaRPr lang="ru-RU" dirty="0"/>
              </a:p>
              <a:p>
                <a:endParaRPr lang="ru-RU" dirty="0"/>
              </a:p>
              <a:p>
                <a:r>
                  <a:rPr lang="ru-RU" b="1" dirty="0"/>
                  <a:t>Примеры</a:t>
                </a:r>
                <a:r>
                  <a:rPr lang="ru-RU" dirty="0"/>
                  <a:t> изоморфных пространств:</a:t>
                </a:r>
              </a:p>
              <a:p>
                <a:r>
                  <a:rPr lang="ru-RU" dirty="0"/>
                  <a:t>(а) Пространство квадратных матриц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𝑀</m:t>
                        </m:r>
                      </m:e>
                      <m:sub>
                        <m:r>
                          <a:rPr lang="ru-RU" i="1" dirty="0">
                            <a:latin typeface="Cambria Math" panose="02040503050406030204" pitchFamily="18" charset="0"/>
                          </a:rPr>
                          <m:t>𝑛</m:t>
                        </m:r>
                      </m:sub>
                    </m:sSub>
                    <m:r>
                      <a:rPr lang="ru-RU" i="1" dirty="0">
                        <a:latin typeface="Cambria Math" panose="02040503050406030204" pitchFamily="18" charset="0"/>
                      </a:rPr>
                      <m:t>(</m:t>
                    </m:r>
                    <m:r>
                      <a:rPr lang="ru-RU" i="1" dirty="0">
                        <a:latin typeface="Cambria Math" panose="02040503050406030204" pitchFamily="18" charset="0"/>
                        <a:ea typeface="Cambria Math" panose="02040503050406030204" pitchFamily="18" charset="0"/>
                      </a:rPr>
                      <m:t>ℝ</m:t>
                    </m:r>
                    <m:r>
                      <a:rPr lang="ru-RU" i="1" dirty="0">
                        <a:latin typeface="Cambria Math" panose="02040503050406030204" pitchFamily="18" charset="0"/>
                      </a:rPr>
                      <m:t>)</m:t>
                    </m:r>
                  </m:oMath>
                </a14:m>
                <a:r>
                  <a:rPr lang="ru-RU" dirty="0"/>
                  <a:t> изоморфно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ℝ</m:t>
                        </m:r>
                      </m:e>
                      <m:sup>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𝑛</m:t>
                            </m:r>
                          </m:e>
                          <m:sup>
                            <m:r>
                              <a:rPr lang="en-US" i="1" dirty="0">
                                <a:latin typeface="Cambria Math" panose="02040503050406030204" pitchFamily="18" charset="0"/>
                                <a:ea typeface="Cambria Math" panose="02040503050406030204" pitchFamily="18" charset="0"/>
                              </a:rPr>
                              <m:t>2</m:t>
                            </m:r>
                          </m:sup>
                        </m:sSup>
                      </m:sup>
                    </m:sSup>
                  </m:oMath>
                </a14:m>
                <a:endParaRPr lang="ru-RU" dirty="0"/>
              </a:p>
              <a:p>
                <a:r>
                  <a:rPr lang="ru-RU" dirty="0"/>
                  <a:t>(б) Пространство полиномов</a:t>
                </a:r>
                <a:r>
                  <a:rPr lang="en-US" dirty="0"/>
                  <a:t>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ru-RU" i="1" dirty="0">
                            <a:latin typeface="Cambria Math" panose="02040503050406030204" pitchFamily="18" charset="0"/>
                            <a:ea typeface="Cambria Math" panose="02040503050406030204" pitchFamily="18" charset="0"/>
                          </a:rPr>
                          <m:t>ℝ</m:t>
                        </m:r>
                      </m:e>
                      <m:sub>
                        <m:r>
                          <a:rPr lang="ru-RU" i="1" dirty="0">
                            <a:latin typeface="Cambria Math" panose="02040503050406030204" pitchFamily="18" charset="0"/>
                          </a:rPr>
                          <m:t>𝑛</m:t>
                        </m:r>
                      </m:sub>
                    </m:sSub>
                    <m:r>
                      <a:rPr lang="ru-RU" i="1" dirty="0">
                        <a:latin typeface="Cambria Math" panose="02040503050406030204" pitchFamily="18" charset="0"/>
                      </a:rPr>
                      <m:t>[</m:t>
                    </m:r>
                    <m:r>
                      <a:rPr lang="ru-RU" i="1" dirty="0">
                        <a:latin typeface="Cambria Math" panose="02040503050406030204" pitchFamily="18" charset="0"/>
                      </a:rPr>
                      <m:t>𝑥</m:t>
                    </m:r>
                    <m:r>
                      <a:rPr lang="ru-RU" i="1" dirty="0">
                        <a:latin typeface="Cambria Math" panose="02040503050406030204" pitchFamily="18" charset="0"/>
                      </a:rPr>
                      <m:t>]</m:t>
                    </m:r>
                  </m:oMath>
                </a14:m>
                <a:r>
                  <a:rPr lang="ru-RU" dirty="0"/>
                  <a:t> степени не выше </a:t>
                </a:r>
                <a14:m>
                  <m:oMath xmlns:m="http://schemas.openxmlformats.org/officeDocument/2006/math">
                    <m:r>
                      <a:rPr lang="ru-RU" i="1" dirty="0">
                        <a:latin typeface="Cambria Math" panose="02040503050406030204" pitchFamily="18" charset="0"/>
                      </a:rPr>
                      <m:t>𝑛</m:t>
                    </m:r>
                  </m:oMath>
                </a14:m>
                <a:r>
                  <a:rPr lang="ru-RU" dirty="0"/>
                  <a:t> изоморфно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ℝ</m:t>
                        </m:r>
                      </m:e>
                      <m:sup>
                        <m:r>
                          <a:rPr lang="ru-RU" i="1" dirty="0">
                            <a:latin typeface="Cambria Math" panose="02040503050406030204" pitchFamily="18" charset="0"/>
                          </a:rPr>
                          <m:t>𝑛</m:t>
                        </m:r>
                        <m:r>
                          <a:rPr lang="en-US" i="1" dirty="0">
                            <a:latin typeface="Cambria Math" panose="02040503050406030204" pitchFamily="18" charset="0"/>
                          </a:rPr>
                          <m:t>+1</m:t>
                        </m:r>
                      </m:sup>
                    </m:sSup>
                  </m:oMath>
                </a14:m>
                <a:r>
                  <a:rPr lang="ru-RU" dirty="0"/>
                  <a:t>.</a:t>
                </a:r>
              </a:p>
              <a:p>
                <a:endParaRPr lang="en-US" dirty="0"/>
              </a:p>
              <a:p>
                <a:r>
                  <a:rPr lang="ru-RU" dirty="0"/>
                  <a:t>Изоморфность линейных пространств — это </a:t>
                </a:r>
                <a:r>
                  <a:rPr lang="ru-RU" i="1" dirty="0"/>
                  <a:t>отношение эквивалентности</a:t>
                </a:r>
                <a:r>
                  <a:rPr lang="ru-RU" dirty="0"/>
                  <a:t>,</a:t>
                </a:r>
                <a:r>
                  <a:rPr lang="en-US" dirty="0"/>
                  <a:t> </a:t>
                </a:r>
                <a:r>
                  <a:rPr lang="ru-RU" dirty="0"/>
                  <a:t>т.к. оно рефлексивно, симметрично и транзитивно.</a:t>
                </a:r>
              </a:p>
            </p:txBody>
          </p:sp>
        </mc:Choice>
        <mc:Fallback xmlns="">
          <p:sp>
            <p:nvSpPr>
              <p:cNvPr id="3" name="Текст 2">
                <a:extLst>
                  <a:ext uri="{FF2B5EF4-FFF2-40B4-BE49-F238E27FC236}">
                    <a16:creationId xmlns:a16="http://schemas.microsoft.com/office/drawing/2014/main" id="{E52990DB-B32D-722F-9493-28A6C3F411D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526" r="-638"/>
                </a:stretch>
              </a:blipFill>
            </p:spPr>
            <p:txBody>
              <a:bodyPr/>
              <a:lstStyle/>
              <a:p>
                <a:r>
                  <a:rPr lang="ru-RU">
                    <a:noFill/>
                  </a:rPr>
                  <a:t> </a:t>
                </a:r>
              </a:p>
            </p:txBody>
          </p:sp>
        </mc:Fallback>
      </mc:AlternateContent>
    </p:spTree>
    <p:extLst>
      <p:ext uri="{BB962C8B-B14F-4D97-AF65-F5344CB8AC3E}">
        <p14:creationId xmlns:p14="http://schemas.microsoft.com/office/powerpoint/2010/main" val="421875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30B491-D5E7-B993-4E29-9D641FDF07CE}"/>
              </a:ext>
            </a:extLst>
          </p:cNvPr>
          <p:cNvSpPr>
            <a:spLocks noGrp="1"/>
          </p:cNvSpPr>
          <p:nvPr>
            <p:ph type="title"/>
          </p:nvPr>
        </p:nvSpPr>
        <p:spPr/>
        <p:txBody>
          <a:bodyPr/>
          <a:lstStyle/>
          <a:p>
            <a:r>
              <a:rPr lang="ru-RU" dirty="0"/>
              <a:t>7. Ранг матрицы. Теорема о базисном миноре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8E17B463-64ED-4209-D587-722374CFF752}"/>
                  </a:ext>
                </a:extLst>
              </p:cNvPr>
              <p:cNvSpPr>
                <a:spLocks noGrp="1"/>
              </p:cNvSpPr>
              <p:nvPr>
                <p:ph type="body" sz="quarter" idx="13"/>
              </p:nvPr>
            </p:nvSpPr>
            <p:spPr/>
            <p:txBody>
              <a:bodyPr>
                <a:normAutofit/>
              </a:bodyPr>
              <a:lstStyle/>
              <a:p>
                <a:r>
                  <a:rPr lang="ru-RU" b="1" i="1" dirty="0"/>
                  <a:t>Рангом </a:t>
                </a:r>
                <a:r>
                  <a:rPr lang="ru-RU" b="1" i="1" dirty="0">
                    <a:hlinkClick r:id="rId2" action="ppaction://hlinksldjump">
                      <a:extLst>
                        <a:ext uri="{A12FA001-AC4F-418D-AE19-62706E023703}">
                          <ahyp:hlinkClr xmlns:ahyp="http://schemas.microsoft.com/office/drawing/2018/hyperlinkcolor" val="tx"/>
                        </a:ext>
                      </a:extLst>
                    </a:hlinkClick>
                  </a:rPr>
                  <a:t>системы</a:t>
                </a:r>
                <a:r>
                  <a:rPr lang="ru-RU" b="1" i="1" dirty="0">
                    <a:solidFill>
                      <a:srgbClr val="0563C1"/>
                    </a:solidFill>
                    <a:hlinkClick r:id="rId2" action="ppaction://hlinksldjump">
                      <a:extLst>
                        <a:ext uri="{A12FA001-AC4F-418D-AE19-62706E023703}">
                          <ahyp:hlinkClr xmlns:ahyp="http://schemas.microsoft.com/office/drawing/2018/hyperlinkcolor" val="tx"/>
                        </a:ext>
                      </a:extLst>
                    </a:hlinkClick>
                  </a:rPr>
                  <a:t> </a:t>
                </a:r>
                <a:r>
                  <a:rPr lang="ru-RU" b="1" i="1" dirty="0">
                    <a:hlinkClick r:id="rId2" action="ppaction://hlinksldjump">
                      <a:extLst>
                        <a:ext uri="{A12FA001-AC4F-418D-AE19-62706E023703}">
                          <ahyp:hlinkClr xmlns:ahyp="http://schemas.microsoft.com/office/drawing/2018/hyperlinkcolor" val="tx"/>
                        </a:ext>
                      </a:extLst>
                    </a:hlinkClick>
                  </a:rPr>
                  <a:t>векторов</a:t>
                </a:r>
                <a:r>
                  <a:rPr lang="en-US" b="1" i="1" dirty="0"/>
                  <a:t> </a:t>
                </a:r>
                <a:r>
                  <a:rPr lang="ru-RU" dirty="0"/>
                  <a:t>называется размерность её линейной</a:t>
                </a:r>
                <a:r>
                  <a:rPr lang="en-US" dirty="0"/>
                  <a:t> </a:t>
                </a:r>
                <a:r>
                  <a:rPr lang="ru-RU" dirty="0"/>
                  <a:t>оболочки. </a:t>
                </a:r>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𝑟𝑘</m:t>
                      </m:r>
                      <m:r>
                        <a:rPr lang="en-US" b="0"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r>
                        <m:rPr>
                          <m:sty m:val="p"/>
                        </m:rPr>
                        <a:rPr lang="en-US" i="0" dirty="0" err="1" smtClean="0">
                          <a:latin typeface="Cambria Math" panose="02040503050406030204" pitchFamily="18" charset="0"/>
                        </a:rPr>
                        <m:t>dim</m:t>
                      </m:r>
                      <m:r>
                        <a:rPr lang="en-US" b="0" i="1" dirty="0" smtClean="0">
                          <a:latin typeface="Cambria Math" panose="02040503050406030204" pitchFamily="18" charset="0"/>
                        </a:rPr>
                        <m:t>⁡(</m:t>
                      </m:r>
                      <m:r>
                        <a:rPr lang="en-US" i="1" dirty="0" err="1" smtClean="0">
                          <a:latin typeface="Cambria Math" panose="02040503050406030204" pitchFamily="18" charset="0"/>
                        </a:rPr>
                        <m:t>𝑠𝑝𝑎𝑛</m:t>
                      </m:r>
                      <m:r>
                        <a:rPr lang="en-US" b="0" i="1" dirty="0" smtClean="0">
                          <a:latin typeface="Cambria Math" panose="02040503050406030204" pitchFamily="18" charset="0"/>
                        </a:rPr>
                        <m:t> </m:t>
                      </m:r>
                      <m:r>
                        <a:rPr lang="en-US" b="0" i="1" dirty="0" smtClean="0">
                          <a:latin typeface="Cambria Math" panose="02040503050406030204" pitchFamily="18" charset="0"/>
                        </a:rPr>
                        <m:t>𝐴</m:t>
                      </m:r>
                      <m:r>
                        <a:rPr lang="en-US" b="0" i="1" dirty="0" smtClean="0">
                          <a:latin typeface="Cambria Math" panose="02040503050406030204" pitchFamily="18" charset="0"/>
                        </a:rPr>
                        <m:t>)</m:t>
                      </m:r>
                    </m:oMath>
                  </m:oMathPara>
                </a14:m>
                <a:endParaRPr lang="en-US" dirty="0"/>
              </a:p>
              <a:p>
                <a:r>
                  <a:rPr lang="ru-RU" b="1" i="1" dirty="0"/>
                  <a:t>Строчным рангом матрицы </a:t>
                </a:r>
                <a:r>
                  <a:rPr lang="ru-RU" dirty="0"/>
                  <a:t>называется ранг системы её строк.</a:t>
                </a:r>
              </a:p>
              <a:p>
                <a:r>
                  <a:rPr lang="ru-RU" b="1" i="1" dirty="0"/>
                  <a:t>Столбцовым рангом матрицы </a:t>
                </a:r>
                <a:r>
                  <a:rPr lang="ru-RU" dirty="0"/>
                  <a:t>называется ранг системы её столбцов.</a:t>
                </a:r>
              </a:p>
              <a:p>
                <a:r>
                  <a:rPr lang="ru-RU" b="1" i="1" dirty="0"/>
                  <a:t>Минорным рангом матрицы </a:t>
                </a:r>
                <a:r>
                  <a:rPr lang="ru-RU" dirty="0"/>
                  <a:t>называется наибольший порядок</a:t>
                </a:r>
                <a:r>
                  <a:rPr lang="en-US" dirty="0"/>
                  <a:t> </a:t>
                </a:r>
                <a:r>
                  <a:rPr lang="ru-RU" dirty="0"/>
                  <a:t>отличного от нуля минора матрицы. Сам этот минор называется </a:t>
                </a:r>
                <a:r>
                  <a:rPr lang="ru-RU" b="1" i="1" dirty="0"/>
                  <a:t>базисным</a:t>
                </a:r>
                <a:r>
                  <a:rPr lang="ru-RU" dirty="0"/>
                  <a:t>.</a:t>
                </a:r>
              </a:p>
              <a:p>
                <a:endParaRPr lang="ru-RU" dirty="0"/>
              </a:p>
              <a:p>
                <a:r>
                  <a:rPr lang="ru-RU" b="1" dirty="0"/>
                  <a:t>Теорема </a:t>
                </a:r>
                <a:r>
                  <a:rPr lang="ru-RU" dirty="0"/>
                  <a:t>(о базисном миноре)</a:t>
                </a:r>
              </a:p>
              <a:p>
                <a:r>
                  <a:rPr lang="ru-RU" dirty="0"/>
                  <a:t>Столбцы (строки), пересекающие базисный минор матрицы, линейно независимы. Любой столбец (строка) матрицы является линейной комбинацией базисных.</a:t>
                </a:r>
              </a:p>
              <a:p>
                <a:r>
                  <a:rPr lang="ru-RU" b="1" dirty="0"/>
                  <a:t>Доказательство</a:t>
                </a:r>
              </a:p>
              <a:p>
                <a:pPr algn="just"/>
                <a:r>
                  <a:rPr lang="ru-RU" dirty="0"/>
                  <a:t>Все рассуждения проведем для столбцов, для строк они аналогичны. Предположим, что столбцы, пересекающие базисный минор, линейно зависимы. Тогда один из этих столбцов есть линейная комбинация остальных. Но тогда, по свойствам определителей, базисный минор должен равняться нулю, что противоречит определению базисного минора.</a:t>
                </a:r>
              </a:p>
            </p:txBody>
          </p:sp>
        </mc:Choice>
        <mc:Fallback xmlns="">
          <p:sp>
            <p:nvSpPr>
              <p:cNvPr id="3" name="Текст 2">
                <a:extLst>
                  <a:ext uri="{FF2B5EF4-FFF2-40B4-BE49-F238E27FC236}">
                    <a16:creationId xmlns:a16="http://schemas.microsoft.com/office/drawing/2014/main" id="{8E17B463-64ED-4209-D587-722374CFF752}"/>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314180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D85D0-B9E8-09EF-5D44-81092555C30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89DC1E-CC38-E4D9-6F82-DBD1A983BD29}"/>
              </a:ext>
            </a:extLst>
          </p:cNvPr>
          <p:cNvSpPr>
            <a:spLocks noGrp="1"/>
          </p:cNvSpPr>
          <p:nvPr>
            <p:ph type="title"/>
          </p:nvPr>
        </p:nvSpPr>
        <p:spPr/>
        <p:txBody>
          <a:bodyPr/>
          <a:lstStyle/>
          <a:p>
            <a:r>
              <a:rPr lang="ru-RU" dirty="0"/>
              <a:t>7. Ранг матрицы. Теорема о базисном миноре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07F1BC1A-03F7-D619-58EB-DCF8F8E3258E}"/>
                  </a:ext>
                </a:extLst>
              </p:cNvPr>
              <p:cNvSpPr>
                <a:spLocks noGrp="1"/>
              </p:cNvSpPr>
              <p:nvPr>
                <p:ph type="body" sz="quarter" idx="13"/>
              </p:nvPr>
            </p:nvSpPr>
            <p:spPr/>
            <p:txBody>
              <a:bodyPr>
                <a:normAutofit/>
              </a:bodyPr>
              <a:lstStyle/>
              <a:p>
                <a:pPr algn="just"/>
                <a:r>
                  <a:rPr lang="ru-RU" b="1" dirty="0"/>
                  <a:t>Продолжение доказательства </a:t>
                </a:r>
                <a:r>
                  <a:rPr lang="ru-RU" dirty="0"/>
                  <a:t>(теоремы о базисном миноре)</a:t>
                </a:r>
                <a:endParaRPr lang="ru-RU" b="1" dirty="0"/>
              </a:p>
              <a:p>
                <a:pPr algn="just"/>
                <a:r>
                  <a:rPr lang="ru-RU" dirty="0"/>
                  <a:t>Не нарушая общности будем считать, что базисный минор расположен в левом верхнем углу матрицы и его порядок равен </a:t>
                </a:r>
                <a14:m>
                  <m:oMath xmlns:m="http://schemas.openxmlformats.org/officeDocument/2006/math">
                    <m:r>
                      <a:rPr lang="en-US" b="0" i="1" smtClean="0">
                        <a:latin typeface="Cambria Math" panose="02040503050406030204" pitchFamily="18" charset="0"/>
                      </a:rPr>
                      <m:t>𝑟</m:t>
                    </m:r>
                  </m:oMath>
                </a14:m>
                <a:r>
                  <a:rPr lang="ru-RU" dirty="0"/>
                  <a:t>. Рассмотрим определитель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r>
                      <a:rPr lang="ru-RU" i="1" dirty="0" smtClean="0">
                        <a:latin typeface="Cambria Math" panose="02040503050406030204" pitchFamily="18" charset="0"/>
                      </a:rPr>
                      <m:t> </m:t>
                    </m:r>
                  </m:oMath>
                </a14:m>
                <a:r>
                  <a:rPr lang="ru-RU" dirty="0"/>
                  <a:t>порядка </a:t>
                </a:r>
                <a14:m>
                  <m:oMath xmlns:m="http://schemas.openxmlformats.org/officeDocument/2006/math">
                    <m:r>
                      <a:rPr lang="ru-RU" i="1" dirty="0" smtClean="0">
                        <a:latin typeface="Cambria Math" panose="02040503050406030204" pitchFamily="18" charset="0"/>
                      </a:rPr>
                      <m:t>𝑟</m:t>
                    </m:r>
                    <m:r>
                      <a:rPr lang="ru-RU" i="1" dirty="0" smtClean="0">
                        <a:latin typeface="Cambria Math" panose="02040503050406030204" pitchFamily="18" charset="0"/>
                      </a:rPr>
                      <m:t> + 1</m:t>
                    </m:r>
                  </m:oMath>
                </a14:m>
                <a:r>
                  <a:rPr lang="ru-RU" dirty="0"/>
                  <a:t>, полученный добавлением к базисному минору i-той строки и j-того столбца. </a:t>
                </a:r>
                <a:endParaRPr lang="en-US" dirty="0"/>
              </a:p>
              <a:p>
                <a:pPr algn="just"/>
                <a:r>
                  <a:rPr lang="ru-RU" dirty="0"/>
                  <a:t>Если </a:t>
                </a:r>
                <a14:m>
                  <m:oMath xmlns:m="http://schemas.openxmlformats.org/officeDocument/2006/math">
                    <m:r>
                      <a:rPr lang="ru-RU" i="1" dirty="0" smtClean="0">
                        <a:latin typeface="Cambria Math" panose="02040503050406030204" pitchFamily="18" charset="0"/>
                      </a:rPr>
                      <m:t>𝑖</m:t>
                    </m:r>
                    <m:r>
                      <a:rPr lang="ru-RU" i="1" dirty="0" smtClean="0">
                        <a:latin typeface="Cambria Math" panose="02040503050406030204" pitchFamily="18" charset="0"/>
                      </a:rPr>
                      <m:t> ⩽ </m:t>
                    </m:r>
                    <m:r>
                      <a:rPr lang="ru-RU" i="1" dirty="0" smtClean="0">
                        <a:latin typeface="Cambria Math" panose="02040503050406030204" pitchFamily="18" charset="0"/>
                      </a:rPr>
                      <m:t>𝑟</m:t>
                    </m:r>
                    <m:r>
                      <a:rPr lang="ru-RU" i="1" dirty="0" smtClean="0">
                        <a:latin typeface="Cambria Math" panose="02040503050406030204" pitchFamily="18" charset="0"/>
                      </a:rPr>
                      <m:t> </m:t>
                    </m:r>
                  </m:oMath>
                </a14:m>
                <a:r>
                  <a:rPr lang="ru-RU" dirty="0"/>
                  <a:t>или </a:t>
                </a:r>
                <a14:m>
                  <m:oMath xmlns:m="http://schemas.openxmlformats.org/officeDocument/2006/math">
                    <m:r>
                      <a:rPr lang="ru-RU" i="1" dirty="0" smtClean="0">
                        <a:latin typeface="Cambria Math" panose="02040503050406030204" pitchFamily="18" charset="0"/>
                      </a:rPr>
                      <m:t>𝑗</m:t>
                    </m:r>
                    <m:r>
                      <a:rPr lang="ru-RU" i="1" dirty="0" smtClean="0">
                        <a:latin typeface="Cambria Math" panose="02040503050406030204" pitchFamily="18" charset="0"/>
                      </a:rPr>
                      <m:t> ⩽ </m:t>
                    </m:r>
                    <m:r>
                      <a:rPr lang="ru-RU" i="1" dirty="0" smtClean="0">
                        <a:latin typeface="Cambria Math" panose="02040503050406030204" pitchFamily="18" charset="0"/>
                      </a:rPr>
                      <m:t>𝑟</m:t>
                    </m:r>
                  </m:oMath>
                </a14:m>
                <a:r>
                  <a:rPr lang="ru-RU" dirty="0"/>
                  <a:t>, то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m:t>
                        </m:r>
                      </m:e>
                      <m:sub>
                        <m:r>
                          <a:rPr lang="ru-RU" i="1" dirty="0">
                            <a:latin typeface="Cambria Math" panose="02040503050406030204" pitchFamily="18" charset="0"/>
                          </a:rPr>
                          <m:t>𝑟</m:t>
                        </m:r>
                        <m:r>
                          <a:rPr lang="ru-RU" i="1" dirty="0">
                            <a:latin typeface="Cambria Math" panose="02040503050406030204" pitchFamily="18" charset="0"/>
                          </a:rPr>
                          <m:t>+1</m:t>
                        </m:r>
                      </m:sub>
                    </m:sSub>
                  </m:oMath>
                </a14:m>
                <a:r>
                  <a:rPr lang="ru-RU" dirty="0"/>
                  <a:t> содержит две одинаковых строки или два одинаковых столбца. А если </a:t>
                </a:r>
                <a14:m>
                  <m:oMath xmlns:m="http://schemas.openxmlformats.org/officeDocument/2006/math">
                    <m:r>
                      <a:rPr lang="ru-RU" i="1" dirty="0" smtClean="0">
                        <a:latin typeface="Cambria Math" panose="02040503050406030204" pitchFamily="18" charset="0"/>
                      </a:rPr>
                      <m:t>𝑖</m:t>
                    </m:r>
                    <m:r>
                      <a:rPr lang="ru-RU" i="1" dirty="0" smtClean="0">
                        <a:latin typeface="Cambria Math" panose="02040503050406030204" pitchFamily="18" charset="0"/>
                      </a:rPr>
                      <m:t> &gt; </m:t>
                    </m:r>
                    <m:r>
                      <a:rPr lang="ru-RU" i="1" dirty="0" smtClean="0">
                        <a:latin typeface="Cambria Math" panose="02040503050406030204" pitchFamily="18" charset="0"/>
                      </a:rPr>
                      <m:t>𝑟</m:t>
                    </m:r>
                  </m:oMath>
                </a14:m>
                <a:r>
                  <a:rPr lang="ru-RU" dirty="0"/>
                  <a:t> и </a:t>
                </a:r>
                <a14:m>
                  <m:oMath xmlns:m="http://schemas.openxmlformats.org/officeDocument/2006/math">
                    <m:r>
                      <a:rPr lang="ru-RU" i="1" dirty="0" smtClean="0">
                        <a:latin typeface="Cambria Math" panose="02040503050406030204" pitchFamily="18" charset="0"/>
                      </a:rPr>
                      <m:t>𝑗</m:t>
                    </m:r>
                    <m:r>
                      <a:rPr lang="ru-RU" i="1" dirty="0" smtClean="0">
                        <a:latin typeface="Cambria Math" panose="02040503050406030204" pitchFamily="18" charset="0"/>
                      </a:rPr>
                      <m:t> &gt; </m:t>
                    </m:r>
                    <m:r>
                      <a:rPr lang="ru-RU" i="1" dirty="0" smtClean="0">
                        <a:latin typeface="Cambria Math" panose="02040503050406030204" pitchFamily="18" charset="0"/>
                      </a:rPr>
                      <m:t>𝑟</m:t>
                    </m:r>
                  </m:oMath>
                </a14:m>
                <a:r>
                  <a:rPr lang="ru-RU" dirty="0"/>
                  <a:t>, то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m:t>
                        </m:r>
                      </m:e>
                      <m:sub>
                        <m:r>
                          <a:rPr lang="ru-RU" i="1" dirty="0">
                            <a:latin typeface="Cambria Math" panose="02040503050406030204" pitchFamily="18" charset="0"/>
                          </a:rPr>
                          <m:t>𝑟</m:t>
                        </m:r>
                        <m:r>
                          <a:rPr lang="ru-RU" i="1" dirty="0">
                            <a:latin typeface="Cambria Math" panose="02040503050406030204" pitchFamily="18" charset="0"/>
                          </a:rPr>
                          <m:t>+1</m:t>
                        </m:r>
                      </m:sub>
                    </m:sSub>
                    <m:r>
                      <a:rPr lang="ru-RU" i="1" dirty="0">
                        <a:latin typeface="Cambria Math" panose="02040503050406030204" pitchFamily="18" charset="0"/>
                      </a:rPr>
                      <m:t> </m:t>
                    </m:r>
                  </m:oMath>
                </a14:m>
                <a:r>
                  <a:rPr lang="ru-RU" dirty="0"/>
                  <a:t>оказывается минором порядка </a:t>
                </a:r>
                <a14:m>
                  <m:oMath xmlns:m="http://schemas.openxmlformats.org/officeDocument/2006/math">
                    <m:r>
                      <a:rPr lang="ru-RU" i="1" dirty="0">
                        <a:latin typeface="Cambria Math" panose="02040503050406030204" pitchFamily="18" charset="0"/>
                      </a:rPr>
                      <m:t>𝑟</m:t>
                    </m:r>
                    <m:r>
                      <a:rPr lang="ru-RU" i="1" dirty="0">
                        <a:latin typeface="Cambria Math" panose="02040503050406030204" pitchFamily="18" charset="0"/>
                      </a:rPr>
                      <m:t> + 1</m:t>
                    </m:r>
                  </m:oMath>
                </a14:m>
                <a:r>
                  <a:rPr lang="ru-RU" dirty="0"/>
                  <a:t> и он равен нулю.</a:t>
                </a:r>
                <a:r>
                  <a:rPr lang="en-US" dirty="0"/>
                  <a:t> </a:t>
                </a:r>
                <a:r>
                  <a:rPr lang="ru-RU" dirty="0"/>
                  <a:t>То есть, всегда </a:t>
                </a:r>
                <a14:m>
                  <m:oMath xmlns:m="http://schemas.openxmlformats.org/officeDocument/2006/math">
                    <m:sSub>
                      <m:sSubPr>
                        <m:ctrlPr>
                          <a:rPr lang="ru-RU" i="1" dirty="0" smtClean="0">
                            <a:latin typeface="Cambria Math" panose="02040503050406030204" pitchFamily="18" charset="0"/>
                          </a:rPr>
                        </m:ctrlPr>
                      </m:sSubPr>
                      <m:e>
                        <m:r>
                          <a:rPr lang="ru-RU" i="1" dirty="0">
                            <a:latin typeface="Cambria Math" panose="02040503050406030204" pitchFamily="18" charset="0"/>
                          </a:rPr>
                          <m:t>∆</m:t>
                        </m:r>
                      </m:e>
                      <m:sub>
                        <m:r>
                          <a:rPr lang="ru-RU" i="1" dirty="0">
                            <a:latin typeface="Cambria Math" panose="02040503050406030204" pitchFamily="18" charset="0"/>
                          </a:rPr>
                          <m:t>𝑟</m:t>
                        </m:r>
                        <m:r>
                          <a:rPr lang="ru-RU" i="1" dirty="0">
                            <a:latin typeface="Cambria Math" panose="02040503050406030204" pitchFamily="18" charset="0"/>
                          </a:rPr>
                          <m:t>+1</m:t>
                        </m:r>
                      </m:sub>
                    </m:sSub>
                    <m:r>
                      <a:rPr lang="ru-RU" i="1" dirty="0">
                        <a:latin typeface="Cambria Math" panose="02040503050406030204" pitchFamily="18" charset="0"/>
                      </a:rPr>
                      <m:t> </m:t>
                    </m:r>
                  </m:oMath>
                </a14:m>
                <a:r>
                  <a:rPr lang="ru-RU" dirty="0"/>
                  <a:t>= 0. </a:t>
                </a:r>
                <a:endParaRPr lang="en-US" dirty="0"/>
              </a:p>
              <a:p>
                <a:pPr algn="just"/>
                <a:r>
                  <a:rPr lang="ru-RU" dirty="0"/>
                  <a:t>Разложим его по последней строке, обозначив алгебраические дополнения элементов этой строки </a:t>
                </a:r>
                <a14:m>
                  <m:oMath xmlns:m="http://schemas.openxmlformats.org/officeDocument/2006/math">
                    <m:sSub>
                      <m:sSubPr>
                        <m:ctrlPr>
                          <a:rPr lang="en-US" i="1" dirty="0" smtClean="0">
                            <a:latin typeface="Cambria Math" panose="02040503050406030204" pitchFamily="18" charset="0"/>
                          </a:rPr>
                        </m:ctrlPr>
                      </m:sSubPr>
                      <m:e>
                        <m:r>
                          <a:rPr lang="ru-RU" i="1" dirty="0" smtClean="0">
                            <a:latin typeface="Cambria Math" panose="02040503050406030204" pitchFamily="18" charset="0"/>
                          </a:rPr>
                          <m:t>𝐴</m:t>
                        </m:r>
                      </m:e>
                      <m:sub>
                        <m:r>
                          <a:rPr lang="ru-RU" i="1" dirty="0" smtClean="0">
                            <a:latin typeface="Cambria Math" panose="02040503050406030204" pitchFamily="18" charset="0"/>
                          </a:rPr>
                          <m:t>𝑖</m:t>
                        </m:r>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en-US" b="0" i="1" dirty="0" smtClean="0">
                            <a:latin typeface="Cambria Math" panose="02040503050406030204" pitchFamily="18" charset="0"/>
                          </a:rPr>
                          <m:t>1</m:t>
                        </m:r>
                      </m:sub>
                    </m:sSub>
                    <m:r>
                      <a:rPr lang="ru-RU" i="1" dirty="0" smtClean="0">
                        <a:latin typeface="Cambria Math" panose="02040503050406030204" pitchFamily="18" charset="0"/>
                      </a:rPr>
                      <m:t>, </m:t>
                    </m:r>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𝐴</m:t>
                        </m:r>
                      </m:e>
                      <m:sub>
                        <m:r>
                          <a:rPr lang="ru-RU" i="1" dirty="0" smtClean="0">
                            <a:latin typeface="Cambria Math" panose="02040503050406030204" pitchFamily="18" charset="0"/>
                          </a:rPr>
                          <m:t>𝑖</m:t>
                        </m:r>
                        <m:r>
                          <a:rPr lang="ru-RU" i="1" dirty="0" smtClean="0">
                            <a:latin typeface="Cambria Math" panose="02040503050406030204" pitchFamily="18" charset="0"/>
                          </a:rPr>
                          <m:t>2</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2</m:t>
                        </m:r>
                      </m:sub>
                    </m:sSub>
                    <m:r>
                      <a:rPr lang="ru-RU" i="1" dirty="0" smtClean="0">
                        <a:latin typeface="Cambria Math" panose="02040503050406030204" pitchFamily="18" charset="0"/>
                      </a:rPr>
                      <m:t>, </m:t>
                    </m:r>
                    <m:r>
                      <a:rPr lang="en-US" b="0" i="1" dirty="0" smtClean="0">
                        <a:latin typeface="Cambria Math" panose="02040503050406030204" pitchFamily="18" charset="0"/>
                      </a:rPr>
                      <m:t> </m:t>
                    </m:r>
                    <m:r>
                      <a:rPr lang="ru-RU" i="1" dirty="0" smtClean="0">
                        <a:latin typeface="Cambria Math" panose="02040503050406030204" pitchFamily="18" charset="0"/>
                      </a:rPr>
                      <m:t>. . ., </m:t>
                    </m:r>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𝐴</m:t>
                        </m:r>
                      </m:e>
                      <m:sub>
                        <m:r>
                          <a:rPr lang="ru-RU" i="1" dirty="0" smtClean="0">
                            <a:latin typeface="Cambria Math" panose="02040503050406030204" pitchFamily="18" charset="0"/>
                          </a:rPr>
                          <m:t>𝑖𝑟</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𝑟</m:t>
                        </m:r>
                      </m:sub>
                    </m:sSub>
                    <m:r>
                      <a:rPr lang="ru-RU" i="1" dirty="0" smtClean="0">
                        <a:latin typeface="Cambria Math" panose="02040503050406030204" pitchFamily="18" charset="0"/>
                      </a:rPr>
                      <m:t>, </m:t>
                    </m:r>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𝐴</m:t>
                        </m:r>
                      </m:e>
                      <m:sub>
                        <m:r>
                          <a:rPr lang="ru-RU" i="1" dirty="0" err="1" smtClean="0">
                            <a:latin typeface="Cambria Math" panose="02040503050406030204" pitchFamily="18" charset="0"/>
                          </a:rPr>
                          <m:t>𝑖𝑗</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oMath>
                </a14:m>
                <a:r>
                  <a:rPr lang="ru-RU" dirty="0"/>
                  <a:t>. Заметим, что эти алгебраические дополнения не зависят от того, какая именно строка на последнем месте, поэтому в индексах </a:t>
                </a:r>
                <a14:m>
                  <m:oMath xmlns:m="http://schemas.openxmlformats.org/officeDocument/2006/math">
                    <m:sSub>
                      <m:sSubPr>
                        <m:ctrlPr>
                          <a:rPr lang="en-US"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𝑗</m:t>
                        </m:r>
                      </m:sub>
                    </m:sSub>
                  </m:oMath>
                </a14:m>
                <a:r>
                  <a:rPr lang="ru-RU" dirty="0"/>
                  <a:t> отсутствует зависимость от </a:t>
                </a:r>
                <a14:m>
                  <m:oMath xmlns:m="http://schemas.openxmlformats.org/officeDocument/2006/math">
                    <m:r>
                      <a:rPr lang="ru-RU" i="1" dirty="0" smtClean="0">
                        <a:latin typeface="Cambria Math" panose="02040503050406030204" pitchFamily="18" charset="0"/>
                      </a:rPr>
                      <m:t>𝑖</m:t>
                    </m:r>
                  </m:oMath>
                </a14:m>
                <a:r>
                  <a:rPr lang="ru-RU" dirty="0"/>
                  <a:t>. </a:t>
                </a:r>
              </a:p>
              <a:p>
                <a:pPr algn="just"/>
                <a:r>
                  <a:rPr lang="ru-RU" dirty="0"/>
                  <a:t>Тогда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m:t>
                        </m:r>
                      </m:e>
                      <m:sub>
                        <m:r>
                          <a:rPr lang="ru-RU" i="1" dirty="0">
                            <a:latin typeface="Cambria Math" panose="02040503050406030204" pitchFamily="18" charset="0"/>
                          </a:rPr>
                          <m:t>𝑟</m:t>
                        </m:r>
                        <m:r>
                          <a:rPr lang="ru-RU" i="1" dirty="0">
                            <a:latin typeface="Cambria Math" panose="02040503050406030204" pitchFamily="18" charset="0"/>
                          </a:rPr>
                          <m:t>+1</m:t>
                        </m:r>
                      </m:sub>
                    </m:sSub>
                  </m:oMath>
                </a14:m>
                <a:r>
                  <a:rPr lang="ru-RU" dirty="0"/>
                  <a:t> </a:t>
                </a:r>
                <a14:m>
                  <m:oMath xmlns:m="http://schemas.openxmlformats.org/officeDocument/2006/math">
                    <m:r>
                      <a:rPr lang="ru-RU" i="1" dirty="0" smtClean="0">
                        <a:latin typeface="Cambria Math" panose="02040503050406030204" pitchFamily="18" charset="0"/>
                      </a:rPr>
                      <m:t>= </m:t>
                    </m:r>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𝑖</m:t>
                        </m:r>
                        <m:r>
                          <a:rPr lang="ru-RU" i="1" dirty="0" smtClean="0">
                            <a:latin typeface="Cambria Math" panose="02040503050406030204" pitchFamily="18" charset="0"/>
                          </a:rPr>
                          <m:t>1</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𝑖𝑟</m:t>
                        </m:r>
                      </m:sub>
                    </m:sSub>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𝑟</m:t>
                        </m:r>
                      </m:sub>
                    </m:sSub>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𝑖𝑗</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oMath>
                </a14:m>
                <a:r>
                  <a:rPr lang="ru-RU" dirty="0"/>
                  <a:t>. Набор этих равенств равносилен соотношению для столбцов матрицы </a:t>
                </a:r>
                <a14:m>
                  <m:oMath xmlns:m="http://schemas.openxmlformats.org/officeDocument/2006/math">
                    <m:r>
                      <a:rPr lang="ru-RU" i="1" dirty="0" smtClean="0">
                        <a:latin typeface="Cambria Math" panose="02040503050406030204" pitchFamily="18" charset="0"/>
                      </a:rPr>
                      <m:t>0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𝑟</m:t>
                        </m:r>
                      </m:sub>
                    </m:sSub>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𝑟</m:t>
                        </m:r>
                      </m:sub>
                    </m:sSub>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𝑗</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oMath>
                </a14:m>
                <a:r>
                  <a:rPr lang="ru-RU" dirty="0"/>
                  <a:t>. Так как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ru-RU" i="1" dirty="0" err="1" smtClean="0">
                            <a:latin typeface="Cambria Math" panose="02040503050406030204" pitchFamily="18" charset="0"/>
                          </a:rPr>
                        </m:ctrlPr>
                      </m:sSubPr>
                      <m:e>
                        <m:r>
                          <a:rPr lang="ru-RU" i="1" dirty="0" err="1" smtClean="0">
                            <a:latin typeface="Cambria Math" panose="02040503050406030204" pitchFamily="18" charset="0"/>
                          </a:rPr>
                          <m:t>𝐴</m:t>
                        </m:r>
                      </m:e>
                      <m:sub>
                        <m:r>
                          <a:rPr lang="ru-RU" i="1" dirty="0" err="1" smtClean="0">
                            <a:latin typeface="Cambria Math" panose="02040503050406030204" pitchFamily="18" charset="0"/>
                          </a:rPr>
                          <m:t>𝑖𝑗</m:t>
                        </m:r>
                      </m:sub>
                    </m:sSub>
                  </m:oMath>
                </a14:m>
                <a:r>
                  <a:rPr lang="ru-RU" dirty="0"/>
                  <a:t>, то есть базисный минор, который не равен нулю. Значит, на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oMath>
                </a14:m>
                <a:r>
                  <a:rPr lang="ru-RU" dirty="0"/>
                  <a:t> можно обе части равенства разделить и выразить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𝑗</m:t>
                        </m:r>
                      </m:sub>
                    </m:sSub>
                  </m:oMath>
                </a14:m>
                <a:r>
                  <a:rPr lang="ru-RU" dirty="0"/>
                  <a:t>. В силу произвольности </a:t>
                </a:r>
                <a14:m>
                  <m:oMath xmlns:m="http://schemas.openxmlformats.org/officeDocument/2006/math">
                    <m:r>
                      <a:rPr lang="ru-RU" i="1" dirty="0" smtClean="0">
                        <a:latin typeface="Cambria Math" panose="02040503050406030204" pitchFamily="18" charset="0"/>
                      </a:rPr>
                      <m:t>𝑗</m:t>
                    </m:r>
                  </m:oMath>
                </a14:m>
                <a:r>
                  <a:rPr lang="ru-RU" dirty="0"/>
                  <a:t>, любой столбец есть линейная комбинация базисных</a:t>
                </a:r>
                <a:r>
                  <a:rPr lang="ru-RU" dirty="0">
                    <a:latin typeface="Cambria Math" panose="02040503050406030204" pitchFamily="18" charset="0"/>
                    <a:ea typeface="Cambria Math" panose="02040503050406030204" pitchFamily="18" charset="0"/>
                  </a:rPr>
                  <a:t>∎</a:t>
                </a:r>
                <a:endParaRPr lang="ru-RU" dirty="0"/>
              </a:p>
            </p:txBody>
          </p:sp>
        </mc:Choice>
        <mc:Fallback xmlns="">
          <p:sp>
            <p:nvSpPr>
              <p:cNvPr id="3" name="Текст 2">
                <a:extLst>
                  <a:ext uri="{FF2B5EF4-FFF2-40B4-BE49-F238E27FC236}">
                    <a16:creationId xmlns:a16="http://schemas.microsoft.com/office/drawing/2014/main" id="{07F1BC1A-03F7-D619-58EB-DCF8F8E3258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051504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84732-D016-64D2-E414-B3A2395F29A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542FDB-31EB-782E-89D1-0AB60094738F}"/>
              </a:ext>
            </a:extLst>
          </p:cNvPr>
          <p:cNvSpPr>
            <a:spLocks noGrp="1"/>
          </p:cNvSpPr>
          <p:nvPr>
            <p:ph type="title"/>
          </p:nvPr>
        </p:nvSpPr>
        <p:spPr/>
        <p:txBody>
          <a:bodyPr/>
          <a:lstStyle/>
          <a:p>
            <a:r>
              <a:rPr lang="ru-RU" dirty="0"/>
              <a:t>7. Ранг матрицы. Теорема о базисном миноре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16575CFB-47DD-9D4E-C1D0-660894BDC3E5}"/>
                  </a:ext>
                </a:extLst>
              </p:cNvPr>
              <p:cNvSpPr>
                <a:spLocks noGrp="1"/>
              </p:cNvSpPr>
              <p:nvPr>
                <p:ph type="body" sz="quarter" idx="13"/>
              </p:nvPr>
            </p:nvSpPr>
            <p:spPr/>
            <p:txBody>
              <a:bodyPr>
                <a:normAutofit/>
              </a:bodyPr>
              <a:lstStyle/>
              <a:p>
                <a:pPr algn="just"/>
                <a:r>
                  <a:rPr lang="ru-RU" b="1" dirty="0"/>
                  <a:t>Следствие 1. </a:t>
                </a:r>
                <a:r>
                  <a:rPr lang="ru-RU" dirty="0"/>
                  <a:t>Минорный, </a:t>
                </a:r>
                <a:r>
                  <a:rPr lang="ru-RU" dirty="0" err="1"/>
                  <a:t>столбцовый</a:t>
                </a:r>
                <a:r>
                  <a:rPr lang="ru-RU" dirty="0"/>
                  <a:t> и строчный ранги матрицы совпадают, поэтому можно говорить просто о </a:t>
                </a:r>
                <a:r>
                  <a:rPr lang="ru-RU" b="1" i="1" dirty="0"/>
                  <a:t>ранге матрицы</a:t>
                </a:r>
                <a:r>
                  <a:rPr lang="ru-RU" dirty="0"/>
                  <a:t> А. Обозначается он </a:t>
                </a:r>
              </a:p>
              <a:p>
                <a:pPr algn="just"/>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𝑟𝑔</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𝑟𝑎𝑛𝑔</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smtClean="0">
                          <a:latin typeface="Cambria Math" panose="02040503050406030204" pitchFamily="18" charset="0"/>
                        </a:rPr>
                        <m:t>𝑟</m:t>
                      </m:r>
                      <m:r>
                        <a:rPr lang="ru-RU" i="1" dirty="0" smtClean="0">
                          <a:latin typeface="Cambria Math" panose="02040503050406030204" pitchFamily="18" charset="0"/>
                        </a:rPr>
                        <m:t>(</m:t>
                      </m:r>
                      <m:r>
                        <a:rPr lang="ru-RU" i="1" dirty="0" smtClean="0">
                          <a:latin typeface="Cambria Math" panose="02040503050406030204" pitchFamily="18" charset="0"/>
                        </a:rPr>
                        <m:t>𝐴</m:t>
                      </m:r>
                      <m:r>
                        <a:rPr lang="ru-RU" i="1" dirty="0" smtClean="0">
                          <a:latin typeface="Cambria Math" panose="02040503050406030204" pitchFamily="18" charset="0"/>
                        </a:rPr>
                        <m:t>).</m:t>
                      </m:r>
                    </m:oMath>
                  </m:oMathPara>
                </a14:m>
                <a:endParaRPr lang="ru-RU" dirty="0"/>
              </a:p>
              <a:p>
                <a:pPr algn="just"/>
                <a:r>
                  <a:rPr lang="ru-RU" dirty="0"/>
                  <a:t>Доказательство.</a:t>
                </a:r>
              </a:p>
              <a:p>
                <a:pPr algn="just"/>
                <a:r>
                  <a:rPr lang="ru-RU" dirty="0"/>
                  <a:t>Пусть минорный ранг матрицы равен </a:t>
                </a:r>
                <a14:m>
                  <m:oMath xmlns:m="http://schemas.openxmlformats.org/officeDocument/2006/math">
                    <m:r>
                      <a:rPr lang="en-US" i="1" dirty="0" smtClean="0">
                        <a:latin typeface="Cambria Math" panose="02040503050406030204" pitchFamily="18" charset="0"/>
                      </a:rPr>
                      <m:t>𝑛</m:t>
                    </m:r>
                  </m:oMath>
                </a14:m>
                <a:r>
                  <a:rPr lang="en-US" dirty="0"/>
                  <a:t>. </a:t>
                </a:r>
                <a:r>
                  <a:rPr lang="ru-RU" dirty="0"/>
                  <a:t>Тогда существует базисный минор, состоящий из </a:t>
                </a:r>
                <a14:m>
                  <m:oMath xmlns:m="http://schemas.openxmlformats.org/officeDocument/2006/math">
                    <m:r>
                      <a:rPr lang="en-US" i="1" dirty="0" smtClean="0">
                        <a:latin typeface="Cambria Math" panose="02040503050406030204" pitchFamily="18" charset="0"/>
                      </a:rPr>
                      <m:t>𝑛</m:t>
                    </m:r>
                  </m:oMath>
                </a14:m>
                <a:r>
                  <a:rPr lang="en-US" dirty="0"/>
                  <a:t> </a:t>
                </a:r>
                <a:r>
                  <a:rPr lang="ru-RU" dirty="0"/>
                  <a:t>линейно независимых строк</a:t>
                </a:r>
                <a:r>
                  <a:rPr lang="en-US" dirty="0"/>
                  <a:t>/</a:t>
                </a:r>
                <a:r>
                  <a:rPr lang="ru-RU" dirty="0"/>
                  <a:t>столбцов.</a:t>
                </a:r>
              </a:p>
              <a:p>
                <a:pPr algn="just"/>
                <a:r>
                  <a:rPr lang="ru-RU" dirty="0"/>
                  <a:t>Рассмотрим 2 случая.</a:t>
                </a:r>
              </a:p>
              <a:p>
                <a:pPr algn="just"/>
                <a:r>
                  <a:rPr lang="ru-RU" dirty="0"/>
                  <a:t>Пусть строчный ранг матрицы равен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 &gt; </m:t>
                    </m:r>
                    <m:r>
                      <a:rPr lang="en-US" i="1" dirty="0" smtClean="0">
                        <a:latin typeface="Cambria Math" panose="02040503050406030204" pitchFamily="18" charset="0"/>
                      </a:rPr>
                      <m:t>𝑛</m:t>
                    </m:r>
                  </m:oMath>
                </a14:m>
                <a:r>
                  <a:rPr lang="en-US" dirty="0"/>
                  <a:t>.</a:t>
                </a:r>
                <a:r>
                  <a:rPr lang="ru-RU" dirty="0"/>
                  <a:t> Но тогда существует линейно независимая строка матрицы, которая не находится в базисном миноре, что противоречит </a:t>
                </a:r>
                <a:r>
                  <a:rPr lang="ru-RU" i="1" dirty="0"/>
                  <a:t>теореме о базисном миноре</a:t>
                </a:r>
                <a:r>
                  <a:rPr lang="ru-RU" dirty="0"/>
                  <a:t>.</a:t>
                </a:r>
              </a:p>
              <a:p>
                <a:pPr algn="just"/>
                <a:r>
                  <a:rPr lang="ru-RU" dirty="0"/>
                  <a:t>Тогда пусть строчный ранг матрицы равен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 &lt; </m:t>
                    </m:r>
                    <m:r>
                      <a:rPr lang="en-US" i="1" dirty="0" smtClean="0">
                        <a:latin typeface="Cambria Math" panose="02040503050406030204" pitchFamily="18" charset="0"/>
                      </a:rPr>
                      <m:t>𝑛</m:t>
                    </m:r>
                  </m:oMath>
                </a14:m>
                <a:r>
                  <a:rPr lang="en-US" dirty="0"/>
                  <a:t>.</a:t>
                </a:r>
                <a:r>
                  <a:rPr lang="ru-RU" dirty="0"/>
                  <a:t> Но по условию </a:t>
                </a:r>
                <a:r>
                  <a:rPr lang="ru-RU" i="1" dirty="0"/>
                  <a:t>теоремы о базисном миноре</a:t>
                </a:r>
                <a:r>
                  <a:rPr lang="ru-RU" dirty="0"/>
                  <a:t> все строки, проходящие через базисный минор, линейно независимы, а значит строчный ранг матрицы не меньше </a:t>
                </a:r>
                <a:r>
                  <a:rPr lang="en-US" dirty="0"/>
                  <a:t>n.</a:t>
                </a:r>
              </a:p>
              <a:p>
                <a:pPr algn="just"/>
                <a:r>
                  <a:rPr lang="ru-RU" dirty="0"/>
                  <a:t>Рассуждения для столбцов аналогичны</a:t>
                </a:r>
                <a:r>
                  <a:rPr lang="ru-RU" dirty="0">
                    <a:latin typeface="Cambria Math" panose="02040503050406030204" pitchFamily="18" charset="0"/>
                    <a:ea typeface="Cambria Math" panose="02040503050406030204" pitchFamily="18" charset="0"/>
                  </a:rPr>
                  <a:t>∎</a:t>
                </a:r>
                <a:endParaRPr lang="ru-RU" dirty="0"/>
              </a:p>
            </p:txBody>
          </p:sp>
        </mc:Choice>
        <mc:Fallback xmlns="">
          <p:sp>
            <p:nvSpPr>
              <p:cNvPr id="3" name="Текст 2">
                <a:extLst>
                  <a:ext uri="{FF2B5EF4-FFF2-40B4-BE49-F238E27FC236}">
                    <a16:creationId xmlns:a16="http://schemas.microsoft.com/office/drawing/2014/main" id="{16575CFB-47DD-9D4E-C1D0-660894BDC3E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180892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6721D-6214-010F-2574-D14D8A109569}"/>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0B1063-2617-8D14-302F-E058766B459F}"/>
              </a:ext>
            </a:extLst>
          </p:cNvPr>
          <p:cNvSpPr>
            <a:spLocks noGrp="1"/>
          </p:cNvSpPr>
          <p:nvPr>
            <p:ph type="title"/>
          </p:nvPr>
        </p:nvSpPr>
        <p:spPr/>
        <p:txBody>
          <a:bodyPr/>
          <a:lstStyle/>
          <a:p>
            <a:r>
              <a:rPr lang="ru-RU" dirty="0"/>
              <a:t>7. Ранг матрицы. Теорема о базисном миноре</a:t>
            </a:r>
          </a:p>
        </p:txBody>
      </p:sp>
      <p:sp>
        <p:nvSpPr>
          <p:cNvPr id="3" name="Текст 2">
            <a:extLst>
              <a:ext uri="{FF2B5EF4-FFF2-40B4-BE49-F238E27FC236}">
                <a16:creationId xmlns:a16="http://schemas.microsoft.com/office/drawing/2014/main" id="{F0CEAA22-C2D5-B1FD-1CE8-81075B5D5C39}"/>
              </a:ext>
            </a:extLst>
          </p:cNvPr>
          <p:cNvSpPr>
            <a:spLocks noGrp="1"/>
          </p:cNvSpPr>
          <p:nvPr>
            <p:ph type="body" sz="quarter" idx="13"/>
          </p:nvPr>
        </p:nvSpPr>
        <p:spPr/>
        <p:txBody>
          <a:bodyPr>
            <a:normAutofit/>
          </a:bodyPr>
          <a:lstStyle/>
          <a:p>
            <a:pPr algn="just"/>
            <a:r>
              <a:rPr lang="ru-RU" b="1" dirty="0"/>
              <a:t>Следствие 2. </a:t>
            </a:r>
            <a:r>
              <a:rPr lang="ru-RU" dirty="0"/>
              <a:t>Если матрица квадратная и вырожденная, то её столбцы (строки) линейно зависимы.</a:t>
            </a:r>
          </a:p>
          <a:p>
            <a:r>
              <a:rPr lang="ru-RU" dirty="0"/>
              <a:t>Доказательство.</a:t>
            </a:r>
          </a:p>
          <a:p>
            <a:pPr algn="just"/>
            <a:r>
              <a:rPr lang="ru-RU" dirty="0"/>
              <a:t>Если матрица вырождена, то ее определитель равен нулю, а значит и определитель любого минора этой матрицы равен нулю, отсюда по предыдущему следствию ранг матрицы равен нулю, а значит линейно независимых строк в матрице нет. Следовательно все строки матрицы линейно зависимы</a:t>
            </a:r>
            <a:r>
              <a:rPr lang="ru-RU" dirty="0">
                <a:latin typeface="Cambria Math" panose="02040503050406030204" pitchFamily="18" charset="0"/>
                <a:ea typeface="Cambria Math" panose="02040503050406030204" pitchFamily="18" charset="0"/>
              </a:rPr>
              <a:t>∎</a:t>
            </a:r>
            <a:endParaRPr lang="ru-RU" dirty="0"/>
          </a:p>
          <a:p>
            <a:endParaRPr lang="ru-RU" b="1" dirty="0"/>
          </a:p>
          <a:p>
            <a:endParaRPr lang="ru-RU" b="1" dirty="0"/>
          </a:p>
        </p:txBody>
      </p:sp>
    </p:spTree>
    <p:extLst>
      <p:ext uri="{BB962C8B-B14F-4D97-AF65-F5344CB8AC3E}">
        <p14:creationId xmlns:p14="http://schemas.microsoft.com/office/powerpoint/2010/main" val="216818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1137A6-5D9F-D0E0-D5AC-D510D172B1EB}"/>
              </a:ext>
            </a:extLst>
          </p:cNvPr>
          <p:cNvSpPr>
            <a:spLocks noGrp="1"/>
          </p:cNvSpPr>
          <p:nvPr>
            <p:ph type="title"/>
          </p:nvPr>
        </p:nvSpPr>
        <p:spPr/>
        <p:txBody>
          <a:bodyPr/>
          <a:lstStyle/>
          <a:p>
            <a:r>
              <a:rPr lang="ru-RU" dirty="0"/>
              <a:t>7. Ранг матрицы. Теорема о базисном миноре</a:t>
            </a:r>
          </a:p>
        </p:txBody>
      </p:sp>
      <p:sp>
        <p:nvSpPr>
          <p:cNvPr id="3" name="Текст 2">
            <a:extLst>
              <a:ext uri="{FF2B5EF4-FFF2-40B4-BE49-F238E27FC236}">
                <a16:creationId xmlns:a16="http://schemas.microsoft.com/office/drawing/2014/main" id="{377B753C-43AA-F461-74B7-DCE6B1BFAFDC}"/>
              </a:ext>
            </a:extLst>
          </p:cNvPr>
          <p:cNvSpPr>
            <a:spLocks noGrp="1"/>
          </p:cNvSpPr>
          <p:nvPr>
            <p:ph type="body" sz="quarter" idx="13"/>
          </p:nvPr>
        </p:nvSpPr>
        <p:spPr/>
        <p:txBody>
          <a:bodyPr/>
          <a:lstStyle/>
          <a:p>
            <a:r>
              <a:rPr lang="ru-RU" b="1" dirty="0"/>
              <a:t>Теорема</a:t>
            </a:r>
            <a:r>
              <a:rPr lang="ru-RU" dirty="0"/>
              <a:t> (О ранге матрицы)</a:t>
            </a:r>
          </a:p>
          <a:p>
            <a:r>
              <a:rPr lang="ru-RU" dirty="0"/>
              <a:t>Ранг матрицы равен максимальному числу ее линейно независимых строк (столбцов).</a:t>
            </a:r>
          </a:p>
          <a:p>
            <a:r>
              <a:rPr lang="ru-RU" dirty="0"/>
              <a:t>Доказательство. </a:t>
            </a:r>
          </a:p>
          <a:p>
            <a:r>
              <a:rPr lang="ru-RU" dirty="0"/>
              <a:t>Следует из определения и теоремы о базисном миноре (по следствию 1)</a:t>
            </a:r>
            <a:r>
              <a:rPr lang="ru-RU" dirty="0">
                <a:latin typeface="Cambria Math" panose="02040503050406030204" pitchFamily="18" charset="0"/>
                <a:ea typeface="Cambria Math" panose="02040503050406030204" pitchFamily="18" charset="0"/>
              </a:rPr>
              <a:t>∎</a:t>
            </a:r>
            <a:endParaRPr lang="ru-RU" b="1" dirty="0"/>
          </a:p>
          <a:p>
            <a:endParaRPr lang="ru-RU" b="1" dirty="0"/>
          </a:p>
          <a:p>
            <a:r>
              <a:rPr lang="ru-RU" b="1" dirty="0"/>
              <a:t>Следствие</a:t>
            </a:r>
          </a:p>
          <a:p>
            <a:r>
              <a:rPr lang="ru-RU" dirty="0"/>
              <a:t>Ранг матрицы не изменяется при умножении ее на любую невырожденную матрицу.</a:t>
            </a:r>
          </a:p>
          <a:p>
            <a:r>
              <a:rPr lang="ru-RU" dirty="0"/>
              <a:t>Доказательство.</a:t>
            </a:r>
          </a:p>
          <a:p>
            <a:pPr algn="just"/>
            <a:r>
              <a:rPr lang="ru-RU" dirty="0"/>
              <a:t>Так как мы умножаем матрицу на невырожденную, то базисный минор не изменит свой размер(т.к. определитель подматрицы не станет нулем, и не увеличит свой порядок, из-за того что любую линейно зависимую строку</a:t>
            </a:r>
            <a:r>
              <a:rPr lang="en-US" dirty="0"/>
              <a:t>/</a:t>
            </a:r>
            <a:r>
              <a:rPr lang="ru-RU" dirty="0"/>
              <a:t>столбец можно привести к виду из только нулей, а нулевая строка</a:t>
            </a:r>
            <a:r>
              <a:rPr lang="en-US" dirty="0"/>
              <a:t>/</a:t>
            </a:r>
            <a:r>
              <a:rPr lang="ru-RU" dirty="0"/>
              <a:t>столбец даст при умножении даст нулевую строку</a:t>
            </a:r>
            <a:r>
              <a:rPr lang="en-US" dirty="0"/>
              <a:t>/</a:t>
            </a:r>
            <a:r>
              <a:rPr lang="ru-RU" dirty="0"/>
              <a:t>столбец), а значит ранг матрицы не изменится</a:t>
            </a:r>
            <a:r>
              <a:rPr lang="ru-RU" dirty="0">
                <a:latin typeface="Cambria Math" panose="02040503050406030204" pitchFamily="18" charset="0"/>
                <a:ea typeface="Cambria Math" panose="02040503050406030204" pitchFamily="18" charset="0"/>
              </a:rPr>
              <a:t>∎</a:t>
            </a:r>
            <a:endParaRPr lang="ru-RU" b="1" dirty="0"/>
          </a:p>
          <a:p>
            <a:endParaRPr lang="ru-RU" dirty="0"/>
          </a:p>
          <a:p>
            <a:endParaRPr lang="ru-RU" dirty="0"/>
          </a:p>
        </p:txBody>
      </p:sp>
    </p:spTree>
    <p:extLst>
      <p:ext uri="{BB962C8B-B14F-4D97-AF65-F5344CB8AC3E}">
        <p14:creationId xmlns:p14="http://schemas.microsoft.com/office/powerpoint/2010/main" val="1114108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EB5C42-BD12-F888-20BA-7865525E2EA3}"/>
              </a:ext>
            </a:extLst>
          </p:cNvPr>
          <p:cNvSpPr>
            <a:spLocks noGrp="1"/>
          </p:cNvSpPr>
          <p:nvPr>
            <p:ph type="title"/>
          </p:nvPr>
        </p:nvSpPr>
        <p:spPr/>
        <p:txBody>
          <a:bodyPr>
            <a:normAutofit fontScale="90000"/>
          </a:bodyPr>
          <a:lstStyle/>
          <a:p>
            <a:r>
              <a:rPr lang="en-US" dirty="0"/>
              <a:t>8. </a:t>
            </a:r>
            <a:r>
              <a:rPr lang="ru-RU" dirty="0"/>
              <a:t>Ранг матрицы. Связь с элементарными преобразование. Ранг суммы и произведения матриц.</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6D31242-3543-15C1-4DAD-48212AC03934}"/>
                  </a:ext>
                </a:extLst>
              </p:cNvPr>
              <p:cNvSpPr>
                <a:spLocks noGrp="1"/>
              </p:cNvSpPr>
              <p:nvPr>
                <p:ph type="body" sz="quarter" idx="13"/>
              </p:nvPr>
            </p:nvSpPr>
            <p:spPr/>
            <p:txBody>
              <a:bodyPr/>
              <a:lstStyle/>
              <a:p>
                <a:r>
                  <a:rPr lang="ru-RU" b="1" i="1" dirty="0"/>
                  <a:t>Рангом </a:t>
                </a:r>
                <a:r>
                  <a:rPr lang="ru-RU" b="1" i="1" dirty="0">
                    <a:hlinkClick r:id="rId2" action="ppaction://hlinksldjump">
                      <a:extLst>
                        <a:ext uri="{A12FA001-AC4F-418D-AE19-62706E023703}">
                          <ahyp:hlinkClr xmlns:ahyp="http://schemas.microsoft.com/office/drawing/2018/hyperlinkcolor" val="tx"/>
                        </a:ext>
                      </a:extLst>
                    </a:hlinkClick>
                  </a:rPr>
                  <a:t>системы</a:t>
                </a:r>
                <a:r>
                  <a:rPr lang="ru-RU" b="1" i="1" dirty="0">
                    <a:solidFill>
                      <a:srgbClr val="0563C1"/>
                    </a:solidFill>
                    <a:hlinkClick r:id="rId2" action="ppaction://hlinksldjump">
                      <a:extLst>
                        <a:ext uri="{A12FA001-AC4F-418D-AE19-62706E023703}">
                          <ahyp:hlinkClr xmlns:ahyp="http://schemas.microsoft.com/office/drawing/2018/hyperlinkcolor" val="tx"/>
                        </a:ext>
                      </a:extLst>
                    </a:hlinkClick>
                  </a:rPr>
                  <a:t> </a:t>
                </a:r>
                <a:r>
                  <a:rPr lang="ru-RU" b="1" i="1" dirty="0">
                    <a:hlinkClick r:id="rId2" action="ppaction://hlinksldjump">
                      <a:extLst>
                        <a:ext uri="{A12FA001-AC4F-418D-AE19-62706E023703}">
                          <ahyp:hlinkClr xmlns:ahyp="http://schemas.microsoft.com/office/drawing/2018/hyperlinkcolor" val="tx"/>
                        </a:ext>
                      </a:extLst>
                    </a:hlinkClick>
                  </a:rPr>
                  <a:t>векторов</a:t>
                </a:r>
                <a:r>
                  <a:rPr lang="en-US" b="1" i="1" dirty="0"/>
                  <a:t> </a:t>
                </a:r>
                <a:r>
                  <a:rPr lang="ru-RU" dirty="0"/>
                  <a:t>называется размерность её линейной</a:t>
                </a:r>
                <a:r>
                  <a:rPr lang="en-US" dirty="0"/>
                  <a:t> </a:t>
                </a:r>
                <a:r>
                  <a:rPr lang="ru-RU" dirty="0"/>
                  <a:t>оболочки. </a:t>
                </a:r>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𝑟𝑘</m:t>
                      </m:r>
                      <m:r>
                        <a:rPr lang="en-US" b="0"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r>
                        <m:rPr>
                          <m:sty m:val="p"/>
                        </m:rPr>
                        <a:rPr lang="en-US" i="0" dirty="0" err="1" smtClean="0">
                          <a:latin typeface="Cambria Math" panose="02040503050406030204" pitchFamily="18" charset="0"/>
                        </a:rPr>
                        <m:t>dim</m:t>
                      </m:r>
                      <m:r>
                        <a:rPr lang="en-US" b="0" i="1" dirty="0" smtClean="0">
                          <a:latin typeface="Cambria Math" panose="02040503050406030204" pitchFamily="18" charset="0"/>
                        </a:rPr>
                        <m:t>⁡(</m:t>
                      </m:r>
                      <m:r>
                        <a:rPr lang="en-US" i="1" dirty="0" err="1" smtClean="0">
                          <a:latin typeface="Cambria Math" panose="02040503050406030204" pitchFamily="18" charset="0"/>
                        </a:rPr>
                        <m:t>𝑠𝑝𝑎𝑛</m:t>
                      </m:r>
                      <m:r>
                        <a:rPr lang="en-US" b="0" i="1" dirty="0" smtClean="0">
                          <a:latin typeface="Cambria Math" panose="02040503050406030204" pitchFamily="18" charset="0"/>
                        </a:rPr>
                        <m:t> </m:t>
                      </m:r>
                      <m:r>
                        <a:rPr lang="en-US" b="0" i="1" dirty="0" smtClean="0">
                          <a:latin typeface="Cambria Math" panose="02040503050406030204" pitchFamily="18" charset="0"/>
                        </a:rPr>
                        <m:t>𝐴</m:t>
                      </m:r>
                      <m:r>
                        <a:rPr lang="en-US" b="0" i="1" dirty="0" smtClean="0">
                          <a:latin typeface="Cambria Math" panose="02040503050406030204" pitchFamily="18" charset="0"/>
                        </a:rPr>
                        <m:t>)</m:t>
                      </m:r>
                    </m:oMath>
                  </m:oMathPara>
                </a14:m>
                <a:endParaRPr lang="en-US" dirty="0"/>
              </a:p>
              <a:p>
                <a:r>
                  <a:rPr lang="ru-RU" b="1" i="1" dirty="0"/>
                  <a:t>Строчным рангом матрицы </a:t>
                </a:r>
                <a:r>
                  <a:rPr lang="ru-RU" dirty="0"/>
                  <a:t>называется ранг системы её строк.</a:t>
                </a:r>
              </a:p>
              <a:p>
                <a:r>
                  <a:rPr lang="ru-RU" b="1" i="1" dirty="0"/>
                  <a:t>Столбцовым рангом матрицы </a:t>
                </a:r>
                <a:r>
                  <a:rPr lang="ru-RU" dirty="0"/>
                  <a:t>называется ранг системы её столбцов.</a:t>
                </a:r>
              </a:p>
              <a:p>
                <a:r>
                  <a:rPr lang="ru-RU" b="1" i="1" dirty="0"/>
                  <a:t>Минорным рангом матрицы </a:t>
                </a:r>
                <a:r>
                  <a:rPr lang="ru-RU" dirty="0"/>
                  <a:t>называется наибольший порядок</a:t>
                </a:r>
                <a:r>
                  <a:rPr lang="en-US" dirty="0"/>
                  <a:t> </a:t>
                </a:r>
                <a:r>
                  <a:rPr lang="ru-RU" dirty="0"/>
                  <a:t>отличного от нуля минора матрицы. Сам этот минор называется </a:t>
                </a:r>
                <a:r>
                  <a:rPr lang="ru-RU" b="1" i="1" dirty="0"/>
                  <a:t>базисным</a:t>
                </a:r>
                <a:r>
                  <a:rPr lang="ru-RU" dirty="0"/>
                  <a:t>.</a:t>
                </a:r>
              </a:p>
              <a:p>
                <a:pPr algn="just"/>
                <a:r>
                  <a:rPr lang="ru-RU" dirty="0"/>
                  <a:t>Минорный, </a:t>
                </a:r>
                <a:r>
                  <a:rPr lang="ru-RU" dirty="0" err="1"/>
                  <a:t>столбцовый</a:t>
                </a:r>
                <a:r>
                  <a:rPr lang="ru-RU" dirty="0"/>
                  <a:t> и строчный ранги матрицы совпадают, поэтому можно говорить просто о </a:t>
                </a:r>
                <a:r>
                  <a:rPr lang="ru-RU" b="1" i="1" dirty="0"/>
                  <a:t>ранге матрицы</a:t>
                </a:r>
                <a:r>
                  <a:rPr lang="ru-RU" dirty="0"/>
                  <a:t> А. Обозначается он </a:t>
                </a:r>
              </a:p>
              <a:p>
                <a:pPr algn="just"/>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𝑟𝑔</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𝑟𝑎𝑛𝑔</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smtClean="0">
                          <a:latin typeface="Cambria Math" panose="02040503050406030204" pitchFamily="18" charset="0"/>
                        </a:rPr>
                        <m:t>𝑟</m:t>
                      </m:r>
                      <m:r>
                        <a:rPr lang="ru-RU" i="1" dirty="0" smtClean="0">
                          <a:latin typeface="Cambria Math" panose="02040503050406030204" pitchFamily="18" charset="0"/>
                        </a:rPr>
                        <m:t>(</m:t>
                      </m:r>
                      <m:r>
                        <a:rPr lang="ru-RU" i="1" dirty="0" smtClean="0">
                          <a:latin typeface="Cambria Math" panose="02040503050406030204" pitchFamily="18" charset="0"/>
                        </a:rPr>
                        <m:t>𝐴</m:t>
                      </m:r>
                      <m:r>
                        <a:rPr lang="ru-RU" i="1" dirty="0" smtClean="0">
                          <a:latin typeface="Cambria Math" panose="02040503050406030204" pitchFamily="18" charset="0"/>
                        </a:rPr>
                        <m:t>).</m:t>
                      </m:r>
                    </m:oMath>
                  </m:oMathPara>
                </a14:m>
                <a:endParaRPr lang="ru-RU" dirty="0"/>
              </a:p>
              <a:p>
                <a:endParaRPr lang="ru-RU" dirty="0"/>
              </a:p>
            </p:txBody>
          </p:sp>
        </mc:Choice>
        <mc:Fallback xmlns="">
          <p:sp>
            <p:nvSpPr>
              <p:cNvPr id="3" name="Текст 2">
                <a:extLst>
                  <a:ext uri="{FF2B5EF4-FFF2-40B4-BE49-F238E27FC236}">
                    <a16:creationId xmlns:a16="http://schemas.microsoft.com/office/drawing/2014/main" id="{E6D31242-3543-15C1-4DAD-48212AC03934}"/>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28664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EB377C-A59B-45F5-BFA4-A4478CD70C9B}"/>
              </a:ext>
            </a:extLst>
          </p:cNvPr>
          <p:cNvSpPr>
            <a:spLocks noGrp="1"/>
          </p:cNvSpPr>
          <p:nvPr>
            <p:ph type="title"/>
          </p:nvPr>
        </p:nvSpPr>
        <p:spPr/>
        <p:txBody>
          <a:bodyPr>
            <a:normAutofit fontScale="90000"/>
          </a:bodyPr>
          <a:lstStyle/>
          <a:p>
            <a:r>
              <a:rPr lang="ru-RU" dirty="0">
                <a:solidFill>
                  <a:srgbClr val="FF0000"/>
                </a:solidFill>
              </a:rPr>
              <a:t>8. Ранг матрицы. Связь с элементарными преобразование. Ранг суммы и произведения матриц.</a:t>
            </a:r>
          </a:p>
        </p:txBody>
      </p:sp>
      <p:sp>
        <p:nvSpPr>
          <p:cNvPr id="3" name="Текст 2">
            <a:extLst>
              <a:ext uri="{FF2B5EF4-FFF2-40B4-BE49-F238E27FC236}">
                <a16:creationId xmlns:a16="http://schemas.microsoft.com/office/drawing/2014/main" id="{4DAF4E2B-FE41-4B9F-A3F5-FC4DAEA25D44}"/>
              </a:ext>
            </a:extLst>
          </p:cNvPr>
          <p:cNvSpPr>
            <a:spLocks noGrp="1"/>
          </p:cNvSpPr>
          <p:nvPr>
            <p:ph type="body" sz="quarter" idx="13"/>
          </p:nvPr>
        </p:nvSpPr>
        <p:spPr/>
        <p:txBody>
          <a:bodyPr>
            <a:normAutofit fontScale="92500" lnSpcReduction="10000"/>
          </a:bodyPr>
          <a:lstStyle/>
          <a:p>
            <a:r>
              <a:rPr lang="ru-RU" b="1" dirty="0"/>
              <a:t>Лемма</a:t>
            </a:r>
          </a:p>
          <a:p>
            <a:r>
              <a:rPr lang="ru-RU" dirty="0"/>
              <a:t>Имеют место быть следующие свойства</a:t>
            </a:r>
            <a:endParaRPr lang="en-US" dirty="0"/>
          </a:p>
          <a:p>
            <a:pPr marL="342900" indent="-342900">
              <a:buFont typeface="+mj-lt"/>
              <a:buAutoNum type="arabicPeriod"/>
            </a:pPr>
            <a:r>
              <a:rPr lang="ru-RU" dirty="0"/>
              <a:t>При элементарных преобразованиях строк (столбцов) матрицы ее ранг не меняется.</a:t>
            </a:r>
          </a:p>
          <a:p>
            <a:pPr marL="342900" indent="-342900">
              <a:buFont typeface="+mj-lt"/>
              <a:buAutoNum type="arabicPeriod"/>
            </a:pPr>
            <a:r>
              <a:rPr lang="ru-RU" dirty="0"/>
              <a:t>Каждая матрица элементарными преобразованиями строк приводится к ступенчатому виду.</a:t>
            </a:r>
          </a:p>
          <a:p>
            <a:pPr marL="342900" indent="-342900">
              <a:buFont typeface="+mj-lt"/>
              <a:buAutoNum type="arabicPeriod"/>
            </a:pPr>
            <a:r>
              <a:rPr lang="ru-RU" dirty="0"/>
              <a:t>Ранг ступенчатой матрицы равен числу ее ненулевых строк.</a:t>
            </a:r>
          </a:p>
          <a:p>
            <a:r>
              <a:rPr lang="ru-RU" b="1" dirty="0"/>
              <a:t>Доказательство</a:t>
            </a:r>
            <a:endParaRPr lang="en-US" b="1" dirty="0"/>
          </a:p>
          <a:p>
            <a:pPr marL="342900" indent="-342900">
              <a:buFont typeface="+mj-lt"/>
              <a:buAutoNum type="arabicPeriod"/>
            </a:pPr>
            <a:r>
              <a:rPr lang="ru-RU" dirty="0"/>
              <a:t>Если умножить строку на ненулевую константу, порядок базисного минора не изменится.</a:t>
            </a:r>
            <a:r>
              <a:rPr lang="en-US" dirty="0"/>
              <a:t> </a:t>
            </a:r>
            <a:r>
              <a:rPr lang="ru-RU" dirty="0"/>
              <a:t>Если переставить 2 строки между собой, порядок базисного минора не изменится.</a:t>
            </a:r>
            <a:r>
              <a:rPr lang="en-US" dirty="0"/>
              <a:t> </a:t>
            </a:r>
            <a:r>
              <a:rPr lang="ru-RU" dirty="0"/>
              <a:t>Если прибавить к строке другую, умноженную на ненулевую константу, то строка не превратится в нулевую, так как она линейно независима и не может получится как линейная комбинация других строк, а значит базисный минор не изменится. Аналогично для столбцов.</a:t>
            </a:r>
          </a:p>
          <a:p>
            <a:pPr marL="342900" indent="-342900">
              <a:buFont typeface="+mj-lt"/>
              <a:buAutoNum type="arabicPeriod"/>
            </a:pPr>
            <a:r>
              <a:rPr lang="ru-RU" dirty="0"/>
              <a:t>Приведем матрицу 2 на 2 к ступенчатому виду, 3 на 2, 2 на 3, 3 на 3, скажем что доказывается итеративно.</a:t>
            </a:r>
          </a:p>
          <a:p>
            <a:pPr marL="342900" indent="-342900">
              <a:buFont typeface="+mj-lt"/>
              <a:buAutoNum type="arabicPeriod"/>
            </a:pPr>
            <a:r>
              <a:rPr lang="ru-RU" dirty="0"/>
              <a:t>Элементарными преобразованиями все линейно зависимые строки превращаются в нулевые, таким образом, ненулевыми остаются лишь линейно независимые, а значит строчный ранг матрицы равен числу ненулевых строк.</a:t>
            </a:r>
          </a:p>
        </p:txBody>
      </p:sp>
    </p:spTree>
    <p:extLst>
      <p:ext uri="{BB962C8B-B14F-4D97-AF65-F5344CB8AC3E}">
        <p14:creationId xmlns:p14="http://schemas.microsoft.com/office/powerpoint/2010/main" val="4034748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EB377C-A59B-45F5-BFA4-A4478CD70C9B}"/>
              </a:ext>
            </a:extLst>
          </p:cNvPr>
          <p:cNvSpPr>
            <a:spLocks noGrp="1"/>
          </p:cNvSpPr>
          <p:nvPr>
            <p:ph type="title"/>
          </p:nvPr>
        </p:nvSpPr>
        <p:spPr/>
        <p:txBody>
          <a:bodyPr>
            <a:normAutofit fontScale="90000"/>
          </a:bodyPr>
          <a:lstStyle/>
          <a:p>
            <a:r>
              <a:rPr lang="ru-RU" dirty="0">
                <a:solidFill>
                  <a:srgbClr val="FF0000"/>
                </a:solidFill>
              </a:rPr>
              <a:t>8. Ранг матрицы. Связь с элементарными преобразование. Ранг суммы и произведения матриц.</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DAF4E2B-FE41-4B9F-A3F5-FC4DAEA25D44}"/>
                  </a:ext>
                </a:extLst>
              </p:cNvPr>
              <p:cNvSpPr>
                <a:spLocks noGrp="1"/>
              </p:cNvSpPr>
              <p:nvPr>
                <p:ph type="body" sz="quarter" idx="13"/>
              </p:nvPr>
            </p:nvSpPr>
            <p:spPr/>
            <p:txBody>
              <a:bodyPr/>
              <a:lstStyle/>
              <a:p>
                <a:r>
                  <a:rPr lang="ru-RU" b="1" dirty="0"/>
                  <a:t>Теорема </a:t>
                </a:r>
                <a:r>
                  <a:rPr lang="ru-RU" dirty="0"/>
                  <a:t>(о ранге суммы и произведения матриц)</a:t>
                </a:r>
              </a:p>
              <a:p>
                <a:r>
                  <a:rPr lang="ru-RU" dirty="0"/>
                  <a:t>Имеют место быть следующие свойства</a:t>
                </a:r>
                <a:r>
                  <a:rPr lang="en-US" dirty="0"/>
                  <a:t>:</a:t>
                </a:r>
              </a:p>
              <a:p>
                <a:pPr marL="342900" indent="-342900">
                  <a:buFont typeface="+mj-lt"/>
                  <a:buAutoNum type="arabicPeriod"/>
                </a:pPr>
                <a14:m>
                  <m:oMath xmlns:m="http://schemas.openxmlformats.org/officeDocument/2006/math">
                    <m:r>
                      <a:rPr lang="ru-RU" i="1" dirty="0" smtClean="0">
                        <a:latin typeface="Cambria Math" panose="02040503050406030204" pitchFamily="18" charset="0"/>
                      </a:rPr>
                      <m:t>𝑟𝑘</m:t>
                    </m:r>
                    <m:d>
                      <m:dPr>
                        <m:ctrlPr>
                          <a:rPr lang="ru-RU" i="1" dirty="0">
                            <a:solidFill>
                              <a:srgbClr val="836967"/>
                            </a:solidFill>
                            <a:latin typeface="Cambria Math" panose="02040503050406030204" pitchFamily="18" charset="0"/>
                          </a:rPr>
                        </m:ctrlPr>
                      </m:dPr>
                      <m:e>
                        <m:r>
                          <a:rPr lang="ru-RU" i="1" dirty="0">
                            <a:latin typeface="Cambria Math" panose="02040503050406030204" pitchFamily="18" charset="0"/>
                          </a:rPr>
                          <m:t>𝐴</m:t>
                        </m:r>
                        <m:r>
                          <a:rPr lang="ru-RU" i="0" dirty="0">
                            <a:latin typeface="Cambria Math" panose="02040503050406030204" pitchFamily="18" charset="0"/>
                          </a:rPr>
                          <m:t>+</m:t>
                        </m:r>
                        <m:r>
                          <a:rPr lang="ru-RU" i="1" dirty="0">
                            <a:latin typeface="Cambria Math" panose="02040503050406030204" pitchFamily="18" charset="0"/>
                          </a:rPr>
                          <m:t>𝐵</m:t>
                        </m:r>
                      </m:e>
                    </m:d>
                    <m:r>
                      <a:rPr lang="ru-RU" i="0" dirty="0">
                        <a:latin typeface="Cambria Math" panose="02040503050406030204" pitchFamily="18" charset="0"/>
                      </a:rPr>
                      <m:t>≤</m:t>
                    </m:r>
                    <m:r>
                      <a:rPr lang="ru-RU" i="1" dirty="0">
                        <a:latin typeface="Cambria Math" panose="02040503050406030204" pitchFamily="18" charset="0"/>
                      </a:rPr>
                      <m:t>𝑟𝑘𝐴</m:t>
                    </m:r>
                    <m:r>
                      <a:rPr lang="ru-RU" i="0" dirty="0">
                        <a:latin typeface="Cambria Math" panose="02040503050406030204" pitchFamily="18" charset="0"/>
                      </a:rPr>
                      <m:t>+</m:t>
                    </m:r>
                    <m:r>
                      <a:rPr lang="ru-RU" i="1" dirty="0">
                        <a:latin typeface="Cambria Math" panose="02040503050406030204" pitchFamily="18" charset="0"/>
                      </a:rPr>
                      <m:t>𝑟𝑘𝐵</m:t>
                    </m:r>
                  </m:oMath>
                </a14:m>
                <a:endParaRPr lang="en-US" dirty="0"/>
              </a:p>
              <a:p>
                <a:pPr marL="342900" indent="-342900">
                  <a:buFont typeface="+mj-lt"/>
                  <a:buAutoNum type="arabicPeriod"/>
                </a:pPr>
                <a14:m>
                  <m:oMath xmlns:m="http://schemas.openxmlformats.org/officeDocument/2006/math">
                    <m:r>
                      <a:rPr lang="ru-RU" i="1" dirty="0" smtClean="0">
                        <a:latin typeface="Cambria Math" panose="02040503050406030204" pitchFamily="18" charset="0"/>
                      </a:rPr>
                      <m:t>𝑟𝑘</m:t>
                    </m:r>
                    <m:d>
                      <m:dPr>
                        <m:ctrlPr>
                          <a:rPr lang="ru-RU" i="1" dirty="0">
                            <a:solidFill>
                              <a:srgbClr val="836967"/>
                            </a:solidFill>
                            <a:latin typeface="Cambria Math" panose="02040503050406030204" pitchFamily="18" charset="0"/>
                          </a:rPr>
                        </m:ctrlPr>
                      </m:dPr>
                      <m:e>
                        <m:r>
                          <a:rPr lang="ru-RU" i="1" dirty="0">
                            <a:latin typeface="Cambria Math" panose="02040503050406030204" pitchFamily="18" charset="0"/>
                          </a:rPr>
                          <m:t>𝐴</m:t>
                        </m:r>
                        <m:r>
                          <a:rPr lang="ru-RU" i="0" dirty="0">
                            <a:latin typeface="Cambria Math" panose="02040503050406030204" pitchFamily="18" charset="0"/>
                          </a:rPr>
                          <m:t>⋅</m:t>
                        </m:r>
                        <m:r>
                          <a:rPr lang="ru-RU" i="1" dirty="0">
                            <a:latin typeface="Cambria Math" panose="02040503050406030204" pitchFamily="18" charset="0"/>
                          </a:rPr>
                          <m:t>𝐵</m:t>
                        </m:r>
                      </m:e>
                    </m:d>
                    <m:r>
                      <a:rPr lang="ru-RU" i="0" dirty="0">
                        <a:latin typeface="Cambria Math" panose="02040503050406030204" pitchFamily="18" charset="0"/>
                      </a:rPr>
                      <m:t>≤</m:t>
                    </m:r>
                    <m:func>
                      <m:funcPr>
                        <m:ctrlPr>
                          <a:rPr lang="ru-RU" i="1" dirty="0">
                            <a:latin typeface="Cambria Math" panose="02040503050406030204" pitchFamily="18" charset="0"/>
                          </a:rPr>
                        </m:ctrlPr>
                      </m:funcPr>
                      <m:fName>
                        <m:r>
                          <m:rPr>
                            <m:sty m:val="p"/>
                          </m:rPr>
                          <a:rPr lang="ru-RU" i="0" dirty="0">
                            <a:latin typeface="Cambria Math" panose="02040503050406030204" pitchFamily="18" charset="0"/>
                          </a:rPr>
                          <m:t>min</m:t>
                        </m:r>
                      </m:fName>
                      <m:e>
                        <m:d>
                          <m:dPr>
                            <m:begChr m:val="{"/>
                            <m:endChr m:val="}"/>
                            <m:ctrlPr>
                              <a:rPr lang="ru-RU" i="1" dirty="0">
                                <a:solidFill>
                                  <a:srgbClr val="836967"/>
                                </a:solidFill>
                                <a:latin typeface="Cambria Math" panose="02040503050406030204" pitchFamily="18" charset="0"/>
                              </a:rPr>
                            </m:ctrlPr>
                          </m:dPr>
                          <m:e>
                            <m:r>
                              <a:rPr lang="ru-RU" i="1" dirty="0">
                                <a:latin typeface="Cambria Math" panose="02040503050406030204" pitchFamily="18" charset="0"/>
                              </a:rPr>
                              <m:t>𝑟𝑘𝐴</m:t>
                            </m:r>
                            <m:r>
                              <a:rPr lang="ru-RU" i="0" dirty="0">
                                <a:latin typeface="Cambria Math" panose="02040503050406030204" pitchFamily="18" charset="0"/>
                              </a:rPr>
                              <m:t>;</m:t>
                            </m:r>
                            <m:r>
                              <a:rPr lang="ru-RU" i="1" dirty="0">
                                <a:latin typeface="Cambria Math" panose="02040503050406030204" pitchFamily="18" charset="0"/>
                              </a:rPr>
                              <m:t>𝑟𝑘𝐵</m:t>
                            </m:r>
                          </m:e>
                        </m:d>
                      </m:e>
                    </m:func>
                  </m:oMath>
                </a14:m>
                <a:endParaRPr lang="ru-RU" dirty="0"/>
              </a:p>
            </p:txBody>
          </p:sp>
        </mc:Choice>
        <mc:Fallback xmlns="">
          <p:sp>
            <p:nvSpPr>
              <p:cNvPr id="3" name="Текст 2">
                <a:extLst>
                  <a:ext uri="{FF2B5EF4-FFF2-40B4-BE49-F238E27FC236}">
                    <a16:creationId xmlns:a16="http://schemas.microsoft.com/office/drawing/2014/main" id="{4DAF4E2B-FE41-4B9F-A3F5-FC4DAEA25D4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9CE67B13-BEE5-4987-AD0F-FD8493E88943}"/>
              </a:ext>
            </a:extLst>
          </p:cNvPr>
          <p:cNvPicPr>
            <a:picLocks noChangeAspect="1"/>
          </p:cNvPicPr>
          <p:nvPr/>
        </p:nvPicPr>
        <p:blipFill>
          <a:blip r:embed="rId3"/>
          <a:stretch>
            <a:fillRect/>
          </a:stretch>
        </p:blipFill>
        <p:spPr>
          <a:xfrm>
            <a:off x="838200" y="2479169"/>
            <a:ext cx="8743404" cy="3710616"/>
          </a:xfrm>
          <a:prstGeom prst="rect">
            <a:avLst/>
          </a:prstGeom>
        </p:spPr>
      </p:pic>
    </p:spTree>
    <p:extLst>
      <p:ext uri="{BB962C8B-B14F-4D97-AF65-F5344CB8AC3E}">
        <p14:creationId xmlns:p14="http://schemas.microsoft.com/office/powerpoint/2010/main" val="2815846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CC440F-E5E6-4660-0AE7-1BF1AF08C849}"/>
              </a:ext>
            </a:extLst>
          </p:cNvPr>
          <p:cNvSpPr>
            <a:spLocks noGrp="1"/>
          </p:cNvSpPr>
          <p:nvPr>
            <p:ph type="title"/>
          </p:nvPr>
        </p:nvSpPr>
        <p:spPr>
          <a:xfrm>
            <a:off x="838200" y="359844"/>
            <a:ext cx="10451841" cy="455969"/>
          </a:xfrm>
        </p:spPr>
        <p:txBody>
          <a:bodyPr>
            <a:normAutofit/>
          </a:bodyPr>
          <a:lstStyle/>
          <a:p>
            <a:r>
              <a:rPr lang="ru-RU" sz="1800" b="1" i="0" u="none" strike="noStrike" dirty="0">
                <a:solidFill>
                  <a:srgbClr val="FF0000"/>
                </a:solidFill>
                <a:effectLst/>
                <a:latin typeface="Montserrat" panose="00000500000000000000" pitchFamily="2" charset="-52"/>
              </a:rPr>
              <a:t>1. Линейное пространство. Определение, аксиомы и их следствия. Примеры.</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6A344D-6A98-537F-65DA-E813D9F28182}"/>
                  </a:ext>
                </a:extLst>
              </p:cNvPr>
              <p:cNvSpPr txBox="1"/>
              <p:nvPr/>
            </p:nvSpPr>
            <p:spPr>
              <a:xfrm>
                <a:off x="838200" y="933061"/>
                <a:ext cx="10778412" cy="4801314"/>
              </a:xfrm>
              <a:prstGeom prst="rect">
                <a:avLst/>
              </a:prstGeom>
              <a:noFill/>
            </p:spPr>
            <p:txBody>
              <a:bodyPr wrap="square">
                <a:spAutoFit/>
              </a:bodyPr>
              <a:lstStyle/>
              <a:p>
                <a:r>
                  <a:rPr lang="ru-RU" dirty="0">
                    <a:latin typeface="Montserrat" panose="00000500000000000000" pitchFamily="2" charset="-52"/>
                  </a:rPr>
                  <a:t>Опр. </a:t>
                </a:r>
                <a:r>
                  <a:rPr lang="ru-RU" b="1" i="1" dirty="0">
                    <a:latin typeface="Montserrat" panose="00000500000000000000" pitchFamily="2" charset="-52"/>
                  </a:rPr>
                  <a:t>Векторным (линейным) пространством</a:t>
                </a:r>
                <a:r>
                  <a:rPr lang="ru-RU" i="1" dirty="0">
                    <a:latin typeface="Montserrat" panose="00000500000000000000" pitchFamily="2" charset="-52"/>
                  </a:rPr>
                  <a:t> </a:t>
                </a:r>
                <a:r>
                  <a:rPr lang="ru-RU" dirty="0">
                    <a:latin typeface="Montserrat" panose="00000500000000000000" pitchFamily="2" charset="-52"/>
                  </a:rPr>
                  <a:t>над полем </a:t>
                </a:r>
                <a14:m>
                  <m:oMath xmlns:m="http://schemas.openxmlformats.org/officeDocument/2006/math">
                    <m:r>
                      <a:rPr lang="ru-RU" i="1" dirty="0" smtClean="0">
                        <a:latin typeface="Cambria Math" panose="02040503050406030204" pitchFamily="18" charset="0"/>
                        <a:ea typeface="Cambria Math" panose="02040503050406030204" pitchFamily="18" charset="0"/>
                      </a:rPr>
                      <m:t>𝔽</m:t>
                    </m:r>
                  </m:oMath>
                </a14:m>
                <a:r>
                  <a:rPr lang="ru-RU" dirty="0">
                    <a:latin typeface="Montserrat" panose="00000500000000000000" pitchFamily="2" charset="-52"/>
                  </a:rPr>
                  <a:t> (например, </a:t>
                </a:r>
                <a14:m>
                  <m:oMath xmlns:m="http://schemas.openxmlformats.org/officeDocument/2006/math">
                    <m:r>
                      <a:rPr lang="ru-RU" i="1" dirty="0" smtClean="0">
                        <a:latin typeface="Cambria Math" panose="02040503050406030204" pitchFamily="18" charset="0"/>
                        <a:ea typeface="Cambria Math" panose="02040503050406030204" pitchFamily="18" charset="0"/>
                      </a:rPr>
                      <m:t>ℝ</m:t>
                    </m:r>
                  </m:oMath>
                </a14:m>
                <a:r>
                  <a:rPr lang="ru-RU" dirty="0">
                    <a:latin typeface="Montserrat" panose="00000500000000000000" pitchFamily="2" charset="-52"/>
                  </a:rPr>
                  <a:t> или </a:t>
                </a:r>
                <a14:m>
                  <m:oMath xmlns:m="http://schemas.openxmlformats.org/officeDocument/2006/math">
                    <m:r>
                      <a:rPr lang="ru-RU" i="1" dirty="0" smtClean="0">
                        <a:latin typeface="Cambria Math" panose="02040503050406030204" pitchFamily="18" charset="0"/>
                        <a:ea typeface="Cambria Math" panose="02040503050406030204" pitchFamily="18" charset="0"/>
                      </a:rPr>
                      <m:t>ℂ</m:t>
                    </m:r>
                  </m:oMath>
                </a14:m>
                <a:r>
                  <a:rPr lang="ru-RU" dirty="0">
                    <a:latin typeface="Montserrat" panose="00000500000000000000" pitchFamily="2" charset="-52"/>
                  </a:rPr>
                  <a:t>) называется множество </a:t>
                </a:r>
                <a14:m>
                  <m:oMath xmlns:m="http://schemas.openxmlformats.org/officeDocument/2006/math">
                    <m:r>
                      <a:rPr lang="ru-RU" i="1" dirty="0" smtClean="0">
                        <a:latin typeface="Cambria Math" panose="02040503050406030204" pitchFamily="18" charset="0"/>
                      </a:rPr>
                      <m:t>𝐿</m:t>
                    </m:r>
                  </m:oMath>
                </a14:m>
                <a:r>
                  <a:rPr lang="ru-RU" dirty="0">
                    <a:latin typeface="Montserrat" panose="00000500000000000000" pitchFamily="2" charset="-52"/>
                  </a:rPr>
                  <a:t> c операциями сложения и умножения на элементы поля </a:t>
                </a:r>
                <a14:m>
                  <m:oMath xmlns:m="http://schemas.openxmlformats.org/officeDocument/2006/math">
                    <m:r>
                      <a:rPr lang="ru-RU" i="1" dirty="0" smtClean="0">
                        <a:latin typeface="Cambria Math" panose="02040503050406030204" pitchFamily="18" charset="0"/>
                        <a:ea typeface="Cambria Math" panose="02040503050406030204" pitchFamily="18" charset="0"/>
                      </a:rPr>
                      <m:t>𝔽</m:t>
                    </m:r>
                  </m:oMath>
                </a14:m>
                <a:r>
                  <a:rPr lang="ru-RU" dirty="0">
                    <a:latin typeface="Montserrat" panose="00000500000000000000" pitchFamily="2" charset="-52"/>
                  </a:rPr>
                  <a:t>, обладающими следующими свойствами (</a:t>
                </a:r>
                <a:r>
                  <a:rPr lang="ru-RU" b="1" i="1" dirty="0">
                    <a:latin typeface="Montserrat" panose="00000500000000000000" pitchFamily="2" charset="-52"/>
                  </a:rPr>
                  <a:t>аксиомами векторного пространства</a:t>
                </a:r>
                <a:r>
                  <a:rPr lang="ru-RU" dirty="0">
                    <a:latin typeface="Montserrat" panose="00000500000000000000" pitchFamily="2" charset="-52"/>
                  </a:rPr>
                  <a:t>):</a:t>
                </a:r>
              </a:p>
              <a:p>
                <a:endParaRPr lang="ru-RU" dirty="0">
                  <a:latin typeface="Montserrat" panose="00000500000000000000" pitchFamily="2" charset="-52"/>
                </a:endParaRPr>
              </a:p>
              <a:p>
                <a:r>
                  <a:rPr lang="ru-RU" dirty="0">
                    <a:latin typeface="Montserrat" panose="00000500000000000000" pitchFamily="2" charset="-52"/>
                  </a:rPr>
                  <a:t>1. </a:t>
                </a:r>
                <a14:m>
                  <m:oMath xmlns:m="http://schemas.openxmlformats.org/officeDocument/2006/math">
                    <m:r>
                      <a:rPr lang="en-US" dirty="0">
                        <a:latin typeface="Cambria Math" panose="02040503050406030204" pitchFamily="18" charset="0"/>
                      </a:rPr>
                      <m:t>&lt;</m:t>
                    </m:r>
                    <m:r>
                      <a:rPr lang="ru-RU" i="1" dirty="0" smtClean="0">
                        <a:latin typeface="Cambria Math" panose="02040503050406030204" pitchFamily="18" charset="0"/>
                      </a:rPr>
                      <m:t>𝐿</m:t>
                    </m:r>
                    <m:r>
                      <a:rPr lang="en-US" b="0" i="1" dirty="0" smtClean="0">
                        <a:latin typeface="Cambria Math" panose="02040503050406030204" pitchFamily="18" charset="0"/>
                      </a:rPr>
                      <m:t>,  +&gt;</m:t>
                    </m:r>
                  </m:oMath>
                </a14:m>
                <a:r>
                  <a:rPr lang="ru-RU" dirty="0">
                    <a:latin typeface="Montserrat" panose="00000500000000000000" pitchFamily="2" charset="-52"/>
                  </a:rPr>
                  <a:t> </a:t>
                </a:r>
                <a:r>
                  <a:rPr lang="en-US" dirty="0">
                    <a:latin typeface="Montserrat" panose="00000500000000000000" pitchFamily="2" charset="-52"/>
                  </a:rPr>
                  <a:t>- </a:t>
                </a:r>
                <a:r>
                  <a:rPr lang="ru-RU" dirty="0">
                    <a:latin typeface="Montserrat" panose="00000500000000000000" pitchFamily="2" charset="-52"/>
                  </a:rPr>
                  <a:t>абелева группа;</a:t>
                </a:r>
              </a:p>
              <a:p>
                <a:r>
                  <a:rPr lang="ru-RU" dirty="0">
                    <a:latin typeface="Montserrat" panose="00000500000000000000" pitchFamily="2" charset="-52"/>
                  </a:rPr>
                  <a:t>2. </a:t>
                </a: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err="1" smtClean="0">
                        <a:latin typeface="Cambria Math" panose="02040503050406030204" pitchFamily="18" charset="0"/>
                      </a:rPr>
                      <m:t>𝜆</m:t>
                    </m:r>
                    <m:r>
                      <a:rPr lang="ru-RU" i="1" dirty="0" err="1" smtClean="0">
                        <a:latin typeface="Cambria Math" panose="02040503050406030204" pitchFamily="18" charset="0"/>
                      </a:rPr>
                      <m:t>𝑎</m:t>
                    </m:r>
                    <m:r>
                      <a:rPr lang="ru-RU" i="1" dirty="0" smtClean="0">
                        <a:latin typeface="Cambria Math" panose="02040503050406030204" pitchFamily="18" charset="0"/>
                      </a:rPr>
                      <m:t> + </m:t>
                    </m:r>
                    <m:r>
                      <a:rPr lang="ru-RU" i="1" dirty="0" err="1" smtClean="0">
                        <a:latin typeface="Cambria Math" panose="02040503050406030204" pitchFamily="18" charset="0"/>
                      </a:rPr>
                      <m:t>𝜆</m:t>
                    </m:r>
                    <m:r>
                      <a:rPr lang="ru-RU" i="1" dirty="0" err="1" smtClean="0">
                        <a:latin typeface="Cambria Math" panose="02040503050406030204" pitchFamily="18" charset="0"/>
                      </a:rPr>
                      <m:t>𝑏</m:t>
                    </m:r>
                  </m:oMath>
                </a14:m>
                <a:r>
                  <a:rPr lang="ru-RU" dirty="0">
                    <a:latin typeface="Montserrat" panose="00000500000000000000" pitchFamily="2" charset="-52"/>
                  </a:rPr>
                  <a:t> для любых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𝐿</m:t>
                    </m:r>
                    <m:r>
                      <a:rPr lang="ru-RU" i="1" dirty="0" smtClean="0">
                        <a:latin typeface="Cambria Math" panose="02040503050406030204" pitchFamily="18" charset="0"/>
                      </a:rPr>
                      <m:t>, </m:t>
                    </m:r>
                    <m:r>
                      <a:rPr lang="ru-RU" i="1" dirty="0" smtClean="0">
                        <a:latin typeface="Cambria Math" panose="02040503050406030204" pitchFamily="18" charset="0"/>
                      </a:rPr>
                      <m:t>𝜆</m:t>
                    </m:r>
                    <m:r>
                      <a:rPr lang="ru-RU" i="1" dirty="0" smtClean="0">
                        <a:latin typeface="Cambria Math" panose="02040503050406030204" pitchFamily="18" charset="0"/>
                      </a:rPr>
                      <m:t> ∈ </m:t>
                    </m:r>
                    <m:r>
                      <a:rPr lang="ru-RU" i="1" dirty="0" smtClean="0">
                        <a:latin typeface="Cambria Math" panose="02040503050406030204" pitchFamily="18" charset="0"/>
                        <a:ea typeface="Cambria Math" panose="02040503050406030204" pitchFamily="18" charset="0"/>
                      </a:rPr>
                      <m:t>𝔽</m:t>
                    </m:r>
                  </m:oMath>
                </a14:m>
                <a:r>
                  <a:rPr lang="ru-RU" dirty="0">
                    <a:latin typeface="Montserrat" panose="00000500000000000000" pitchFamily="2" charset="-52"/>
                  </a:rPr>
                  <a:t>;</a:t>
                </a:r>
              </a:p>
              <a:p>
                <a:r>
                  <a:rPr lang="ru-RU" dirty="0">
                    <a:latin typeface="Montserrat" panose="00000500000000000000" pitchFamily="2" charset="-52"/>
                  </a:rPr>
                  <a:t>3. </a:t>
                </a:r>
                <a14:m>
                  <m:oMath xmlns:m="http://schemas.openxmlformats.org/officeDocument/2006/math">
                    <m:r>
                      <a:rPr lang="ru-RU" i="1" dirty="0" smtClean="0">
                        <a:latin typeface="Cambria Math" panose="02040503050406030204" pitchFamily="18" charset="0"/>
                      </a:rPr>
                      <m:t>(</m:t>
                    </m:r>
                    <m:r>
                      <a:rPr lang="ru-RU" i="1" dirty="0" smtClean="0">
                        <a:latin typeface="Cambria Math" panose="02040503050406030204" pitchFamily="18" charset="0"/>
                      </a:rPr>
                      <m:t>𝜆</m:t>
                    </m:r>
                    <m:r>
                      <a:rPr lang="ru-RU" i="1" dirty="0" smtClean="0">
                        <a:latin typeface="Cambria Math" panose="02040503050406030204" pitchFamily="18" charset="0"/>
                      </a:rPr>
                      <m:t> + </m:t>
                    </m:r>
                    <m:r>
                      <a:rPr lang="ru-RU" i="1" dirty="0" smtClean="0">
                        <a:latin typeface="Cambria Math" panose="02040503050406030204" pitchFamily="18" charset="0"/>
                      </a:rPr>
                      <m:t>𝜇</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err="1" smtClean="0">
                        <a:latin typeface="Cambria Math" panose="02040503050406030204" pitchFamily="18" charset="0"/>
                      </a:rPr>
                      <m:t>𝜆</m:t>
                    </m:r>
                    <m:r>
                      <a:rPr lang="ru-RU" i="1" dirty="0" err="1" smtClean="0">
                        <a:latin typeface="Cambria Math" panose="02040503050406030204" pitchFamily="18" charset="0"/>
                      </a:rPr>
                      <m:t>𝑎</m:t>
                    </m:r>
                    <m:r>
                      <a:rPr lang="ru-RU" i="1" dirty="0" smtClean="0">
                        <a:latin typeface="Cambria Math" panose="02040503050406030204" pitchFamily="18" charset="0"/>
                      </a:rPr>
                      <m:t> + </m:t>
                    </m:r>
                    <m:r>
                      <a:rPr lang="ru-RU" i="1" dirty="0" err="1" smtClean="0">
                        <a:latin typeface="Cambria Math" panose="02040503050406030204" pitchFamily="18" charset="0"/>
                      </a:rPr>
                      <m:t>𝜇</m:t>
                    </m:r>
                    <m:r>
                      <a:rPr lang="ru-RU" i="1" dirty="0" err="1" smtClean="0">
                        <a:latin typeface="Cambria Math" panose="02040503050406030204" pitchFamily="18" charset="0"/>
                      </a:rPr>
                      <m:t>𝑎</m:t>
                    </m:r>
                    <m:r>
                      <a:rPr lang="ru-RU" i="1" dirty="0" smtClean="0">
                        <a:latin typeface="Cambria Math" panose="02040503050406030204" pitchFamily="18" charset="0"/>
                      </a:rPr>
                      <m:t> </m:t>
                    </m:r>
                  </m:oMath>
                </a14:m>
                <a:r>
                  <a:rPr lang="ru-RU" dirty="0">
                    <a:latin typeface="Montserrat" panose="00000500000000000000" pitchFamily="2" charset="-52"/>
                  </a:rPr>
                  <a:t>для любых </a:t>
                </a: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m:t>
                    </m:r>
                    <m:r>
                      <a:rPr lang="ru-RU" i="1" dirty="0" smtClean="0">
                        <a:latin typeface="Cambria Math" panose="02040503050406030204" pitchFamily="18" charset="0"/>
                      </a:rPr>
                      <m:t>𝜇</m:t>
                    </m:r>
                    <m:r>
                      <a:rPr lang="ru-RU" i="1" dirty="0" smtClean="0">
                        <a:latin typeface="Cambria Math" panose="02040503050406030204" pitchFamily="18" charset="0"/>
                      </a:rPr>
                      <m:t> ∈ </m:t>
                    </m:r>
                    <m:r>
                      <a:rPr lang="ru-RU" i="1" dirty="0" smtClean="0">
                        <a:latin typeface="Cambria Math" panose="02040503050406030204" pitchFamily="18" charset="0"/>
                        <a:ea typeface="Cambria Math" panose="02040503050406030204" pitchFamily="18" charset="0"/>
                      </a:rPr>
                      <m:t>𝔽</m:t>
                    </m:r>
                    <m:r>
                      <a:rPr lang="ru-RU" i="1" dirty="0" smtClean="0">
                        <a:latin typeface="Cambria Math" panose="02040503050406030204" pitchFamily="18" charset="0"/>
                      </a:rPr>
                      <m:t>,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latin typeface="Montserrat" panose="00000500000000000000" pitchFamily="2" charset="-52"/>
                  </a:rPr>
                  <a:t>;</a:t>
                </a:r>
              </a:p>
              <a:p>
                <a:r>
                  <a:rPr lang="ru-RU" dirty="0">
                    <a:latin typeface="Montserrat" panose="00000500000000000000" pitchFamily="2" charset="-52"/>
                  </a:rPr>
                  <a:t>4. </a:t>
                </a:r>
                <a14:m>
                  <m:oMath xmlns:m="http://schemas.openxmlformats.org/officeDocument/2006/math">
                    <m:r>
                      <a:rPr lang="ru-RU" i="1" dirty="0" smtClean="0">
                        <a:latin typeface="Cambria Math" panose="02040503050406030204" pitchFamily="18" charset="0"/>
                      </a:rPr>
                      <m:t>(</m:t>
                    </m:r>
                    <m:r>
                      <a:rPr lang="ru-RU" i="1" dirty="0" err="1" smtClean="0">
                        <a:latin typeface="Cambria Math" panose="02040503050406030204" pitchFamily="18" charset="0"/>
                      </a:rPr>
                      <m:t>𝜆𝜇</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𝜆</m:t>
                    </m:r>
                    <m:r>
                      <a:rPr lang="ru-RU" i="1" dirty="0" smtClean="0">
                        <a:latin typeface="Cambria Math" panose="02040503050406030204" pitchFamily="18" charset="0"/>
                      </a:rPr>
                      <m:t>(</m:t>
                    </m:r>
                    <m:r>
                      <a:rPr lang="ru-RU" i="1" dirty="0" err="1" smtClean="0">
                        <a:latin typeface="Cambria Math" panose="02040503050406030204" pitchFamily="18" charset="0"/>
                      </a:rPr>
                      <m:t>𝜇</m:t>
                    </m:r>
                    <m:r>
                      <a:rPr lang="ru-RU" i="1" dirty="0" err="1" smtClean="0">
                        <a:latin typeface="Cambria Math" panose="02040503050406030204" pitchFamily="18" charset="0"/>
                      </a:rPr>
                      <m:t>𝑎</m:t>
                    </m:r>
                    <m:r>
                      <a:rPr lang="ru-RU" i="1" dirty="0" smtClean="0">
                        <a:latin typeface="Cambria Math" panose="02040503050406030204" pitchFamily="18" charset="0"/>
                      </a:rPr>
                      <m:t>) </m:t>
                    </m:r>
                  </m:oMath>
                </a14:m>
                <a:r>
                  <a:rPr lang="ru-RU" dirty="0">
                    <a:latin typeface="Montserrat" panose="00000500000000000000" pitchFamily="2" charset="-52"/>
                  </a:rPr>
                  <a:t>для любых </a:t>
                </a: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m:t>
                    </m:r>
                    <m:r>
                      <a:rPr lang="ru-RU" i="1" dirty="0" smtClean="0">
                        <a:latin typeface="Cambria Math" panose="02040503050406030204" pitchFamily="18" charset="0"/>
                      </a:rPr>
                      <m:t>𝜇</m:t>
                    </m:r>
                    <m:r>
                      <a:rPr lang="ru-RU" i="1" dirty="0" smtClean="0">
                        <a:latin typeface="Cambria Math" panose="02040503050406030204" pitchFamily="18" charset="0"/>
                      </a:rPr>
                      <m:t> ∈ </m:t>
                    </m:r>
                    <m:r>
                      <a:rPr lang="ru-RU" i="1" dirty="0" smtClean="0">
                        <a:latin typeface="Cambria Math" panose="02040503050406030204" pitchFamily="18" charset="0"/>
                        <a:ea typeface="Cambria Math" panose="02040503050406030204" pitchFamily="18" charset="0"/>
                      </a:rPr>
                      <m:t>𝔽</m:t>
                    </m:r>
                    <m:r>
                      <a:rPr lang="ru-RU" i="1" dirty="0" smtClean="0">
                        <a:latin typeface="Cambria Math" panose="02040503050406030204" pitchFamily="18" charset="0"/>
                      </a:rPr>
                      <m:t>,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latin typeface="Montserrat" panose="00000500000000000000" pitchFamily="2" charset="-52"/>
                  </a:rPr>
                  <a:t>;</a:t>
                </a:r>
              </a:p>
              <a:p>
                <a:r>
                  <a:rPr lang="ru-RU" dirty="0">
                    <a:latin typeface="Montserrat" panose="00000500000000000000" pitchFamily="2" charset="-52"/>
                  </a:rPr>
                  <a:t>5. </a:t>
                </a:r>
                <a14:m>
                  <m:oMath xmlns:m="http://schemas.openxmlformats.org/officeDocument/2006/math">
                    <m:r>
                      <a:rPr lang="ru-RU" i="1" dirty="0" smtClean="0">
                        <a:latin typeface="Cambria Math" panose="02040503050406030204" pitchFamily="18" charset="0"/>
                      </a:rPr>
                      <m:t>1</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𝑎</m:t>
                    </m:r>
                    <m:r>
                      <a:rPr lang="ru-RU" i="1" dirty="0" smtClean="0">
                        <a:latin typeface="Cambria Math" panose="02040503050406030204" pitchFamily="18" charset="0"/>
                      </a:rPr>
                      <m:t> </m:t>
                    </m:r>
                  </m:oMath>
                </a14:m>
                <a:r>
                  <a:rPr lang="ru-RU" dirty="0">
                    <a:latin typeface="Montserrat" panose="00000500000000000000" pitchFamily="2" charset="-52"/>
                  </a:rPr>
                  <a:t>для любого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latin typeface="Montserrat" panose="00000500000000000000" pitchFamily="2" charset="-52"/>
                  </a:rPr>
                  <a:t>.</a:t>
                </a:r>
              </a:p>
              <a:p>
                <a:endParaRPr lang="ru-RU" dirty="0">
                  <a:latin typeface="Montserrat" panose="00000500000000000000" pitchFamily="2" charset="-52"/>
                </a:endParaRPr>
              </a:p>
              <a:p>
                <a:r>
                  <a:rPr lang="ru-RU" dirty="0" err="1">
                    <a:latin typeface="Montserrat" panose="00000500000000000000" pitchFamily="2" charset="-52"/>
                  </a:rPr>
                  <a:t>NtB</a:t>
                </a:r>
                <a:r>
                  <a:rPr lang="ru-RU" dirty="0">
                    <a:latin typeface="Montserrat" panose="00000500000000000000" pitchFamily="2" charset="-52"/>
                  </a:rPr>
                  <a:t>. Элементы пространства L называются </a:t>
                </a:r>
                <a:r>
                  <a:rPr lang="ru-RU" b="1" i="1" dirty="0">
                    <a:latin typeface="Montserrat" panose="00000500000000000000" pitchFamily="2" charset="-52"/>
                  </a:rPr>
                  <a:t>векторами</a:t>
                </a:r>
                <a:r>
                  <a:rPr lang="ru-RU" dirty="0">
                    <a:latin typeface="Montserrat" panose="00000500000000000000" pitchFamily="2" charset="-52"/>
                  </a:rPr>
                  <a:t>, поля </a:t>
                </a:r>
                <a:r>
                  <a:rPr lang="ru-RU" dirty="0">
                    <a:latin typeface="Cambria Math" panose="02040503050406030204" pitchFamily="18" charset="0"/>
                    <a:ea typeface="Cambria Math" panose="02040503050406030204" pitchFamily="18" charset="0"/>
                  </a:rPr>
                  <a:t>𝔽</a:t>
                </a:r>
                <a:r>
                  <a:rPr lang="ru-RU" dirty="0">
                    <a:latin typeface="Montserrat" panose="00000500000000000000" pitchFamily="2" charset="-52"/>
                  </a:rPr>
                  <a:t> — </a:t>
                </a:r>
                <a:r>
                  <a:rPr lang="ru-RU" b="1" i="1" dirty="0">
                    <a:latin typeface="Montserrat" panose="00000500000000000000" pitchFamily="2" charset="-52"/>
                  </a:rPr>
                  <a:t>скалярами</a:t>
                </a:r>
                <a:r>
                  <a:rPr lang="ru-RU" dirty="0">
                    <a:latin typeface="Montserrat" panose="00000500000000000000" pitchFamily="2" charset="-52"/>
                  </a:rPr>
                  <a:t> или </a:t>
                </a:r>
                <a:r>
                  <a:rPr lang="ru-RU" b="1" i="1" dirty="0">
                    <a:latin typeface="Montserrat" panose="00000500000000000000" pitchFamily="2" charset="-52"/>
                  </a:rPr>
                  <a:t>числами</a:t>
                </a:r>
                <a:r>
                  <a:rPr lang="ru-RU" dirty="0">
                    <a:latin typeface="Montserrat" panose="00000500000000000000" pitchFamily="2" charset="-52"/>
                  </a:rPr>
                  <a:t>. Векторные пространства над полем </a:t>
                </a:r>
                <a:r>
                  <a:rPr lang="ru-RU" dirty="0">
                    <a:latin typeface="Cambria Math" panose="02040503050406030204" pitchFamily="18" charset="0"/>
                    <a:ea typeface="Cambria Math" panose="02040503050406030204" pitchFamily="18" charset="0"/>
                  </a:rPr>
                  <a:t>ℝ</a:t>
                </a:r>
                <a:r>
                  <a:rPr lang="ru-RU" dirty="0">
                    <a:latin typeface="Montserrat" panose="00000500000000000000" pitchFamily="2" charset="-52"/>
                  </a:rPr>
                  <a:t> называются </a:t>
                </a:r>
                <a:r>
                  <a:rPr lang="ru-RU" b="1" i="1" dirty="0">
                    <a:latin typeface="Montserrat" panose="00000500000000000000" pitchFamily="2" charset="-52"/>
                  </a:rPr>
                  <a:t>вещественными</a:t>
                </a:r>
                <a:r>
                  <a:rPr lang="ru-RU" dirty="0">
                    <a:latin typeface="Montserrat" panose="00000500000000000000" pitchFamily="2" charset="-52"/>
                  </a:rPr>
                  <a:t>, над </a:t>
                </a:r>
                <a:r>
                  <a:rPr lang="ru-RU" dirty="0">
                    <a:latin typeface="Cambria Math" panose="02040503050406030204" pitchFamily="18" charset="0"/>
                    <a:ea typeface="Cambria Math" panose="02040503050406030204" pitchFamily="18" charset="0"/>
                  </a:rPr>
                  <a:t>ℂ</a:t>
                </a:r>
                <a:r>
                  <a:rPr lang="ru-RU" dirty="0">
                    <a:latin typeface="Montserrat" panose="00000500000000000000" pitchFamily="2" charset="-52"/>
                  </a:rPr>
                  <a:t> — </a:t>
                </a:r>
                <a:r>
                  <a:rPr lang="ru-RU" b="1" i="1" dirty="0">
                    <a:latin typeface="Montserrat" panose="00000500000000000000" pitchFamily="2" charset="-52"/>
                  </a:rPr>
                  <a:t>комплексными</a:t>
                </a:r>
                <a:r>
                  <a:rPr lang="ru-RU" dirty="0">
                    <a:latin typeface="Montserrat" panose="00000500000000000000" pitchFamily="2" charset="-52"/>
                  </a:rPr>
                  <a:t>.</a:t>
                </a:r>
              </a:p>
              <a:p>
                <a:r>
                  <a:rPr lang="ru-RU" dirty="0" err="1">
                    <a:latin typeface="Montserrat" panose="00000500000000000000" pitchFamily="2" charset="-52"/>
                  </a:rPr>
                  <a:t>NtB</a:t>
                </a:r>
                <a:r>
                  <a:rPr lang="ru-RU" dirty="0">
                    <a:latin typeface="Montserrat" panose="00000500000000000000" pitchFamily="2" charset="-52"/>
                  </a:rPr>
                  <a:t>. Наличие противоположного элемента позволяет ввести операцию вычитания: </a:t>
                </a:r>
                <a:endParaRPr lang="en-US" dirty="0">
                  <a:latin typeface="Montserrat" panose="00000500000000000000" pitchFamily="2" charset="-52"/>
                </a:endParaRPr>
              </a:p>
              <a:p>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 </m:t>
                    </m:r>
                  </m:oMath>
                </a14:m>
                <a:r>
                  <a:rPr lang="ru-RU" i="0" dirty="0">
                    <a:latin typeface="+mj-lt"/>
                  </a:rPr>
                  <a:t>:=</a:t>
                </a:r>
                <a14:m>
                  <m:oMath xmlns:m="http://schemas.openxmlformats.org/officeDocument/2006/math">
                    <m:r>
                      <a:rPr lang="ru-RU" i="1" dirty="0" smtClean="0">
                        <a:latin typeface="Cambria Math" panose="02040503050406030204" pitchFamily="18" charset="0"/>
                      </a:rPr>
                      <m:t>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m:t>
                    </m:r>
                  </m:oMath>
                </a14:m>
                <a:endParaRPr lang="en-US" dirty="0">
                  <a:latin typeface="Montserrat" panose="00000500000000000000" pitchFamily="2" charset="-52"/>
                </a:endParaRPr>
              </a:p>
              <a:p>
                <a:endParaRPr lang="en-US" dirty="0">
                  <a:latin typeface="Montserrat" panose="00000500000000000000" pitchFamily="2" charset="-52"/>
                </a:endParaRPr>
              </a:p>
              <a:p>
                <a:endParaRPr lang="ru-RU" dirty="0">
                  <a:latin typeface="Montserrat" panose="00000500000000000000" pitchFamily="2" charset="-52"/>
                </a:endParaRPr>
              </a:p>
            </p:txBody>
          </p:sp>
        </mc:Choice>
        <mc:Fallback xmlns="">
          <p:sp>
            <p:nvSpPr>
              <p:cNvPr id="4" name="TextBox 3">
                <a:extLst>
                  <a:ext uri="{FF2B5EF4-FFF2-40B4-BE49-F238E27FC236}">
                    <a16:creationId xmlns:a16="http://schemas.microsoft.com/office/drawing/2014/main" id="{096A344D-6A98-537F-65DA-E813D9F28182}"/>
                  </a:ext>
                </a:extLst>
              </p:cNvPr>
              <p:cNvSpPr txBox="1">
                <a:spLocks noRot="1" noChangeAspect="1" noMove="1" noResize="1" noEditPoints="1" noAdjustHandles="1" noChangeArrowheads="1" noChangeShapeType="1" noTextEdit="1"/>
              </p:cNvSpPr>
              <p:nvPr/>
            </p:nvSpPr>
            <p:spPr>
              <a:xfrm>
                <a:off x="838200" y="933061"/>
                <a:ext cx="10778412" cy="4801314"/>
              </a:xfrm>
              <a:prstGeom prst="rect">
                <a:avLst/>
              </a:prstGeom>
              <a:blipFill>
                <a:blip r:embed="rId2"/>
                <a:stretch>
                  <a:fillRect l="-509" t="-508"/>
                </a:stretch>
              </a:blipFill>
            </p:spPr>
            <p:txBody>
              <a:bodyPr/>
              <a:lstStyle/>
              <a:p>
                <a:r>
                  <a:rPr lang="ru-RU">
                    <a:noFill/>
                  </a:rPr>
                  <a:t> </a:t>
                </a:r>
              </a:p>
            </p:txBody>
          </p:sp>
        </mc:Fallback>
      </mc:AlternateContent>
    </p:spTree>
    <p:extLst>
      <p:ext uri="{BB962C8B-B14F-4D97-AF65-F5344CB8AC3E}">
        <p14:creationId xmlns:p14="http://schemas.microsoft.com/office/powerpoint/2010/main" val="1658025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987087-9A3D-4345-B762-B03D7973993E}"/>
              </a:ext>
            </a:extLst>
          </p:cNvPr>
          <p:cNvSpPr>
            <a:spLocks noGrp="1"/>
          </p:cNvSpPr>
          <p:nvPr>
            <p:ph type="title"/>
          </p:nvPr>
        </p:nvSpPr>
        <p:spPr/>
        <p:txBody>
          <a:bodyPr/>
          <a:lstStyle/>
          <a:p>
            <a:r>
              <a:rPr lang="ru-RU" dirty="0">
                <a:solidFill>
                  <a:srgbClr val="FF0000"/>
                </a:solidFill>
              </a:rPr>
              <a:t>9. Теорема Кронекера-</a:t>
            </a:r>
            <a:r>
              <a:rPr lang="ru-RU" dirty="0" err="1">
                <a:solidFill>
                  <a:srgbClr val="FF0000"/>
                </a:solidFill>
              </a:rPr>
              <a:t>Капелли</a:t>
            </a:r>
            <a:r>
              <a:rPr lang="ru-RU" dirty="0">
                <a:solidFill>
                  <a:srgbClr val="FF0000"/>
                </a:solidFill>
              </a:rPr>
              <a:t>. Следствия о рангах.</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D7642396-66CF-4B6E-B02F-1BABD237AA7B}"/>
                  </a:ext>
                </a:extLst>
              </p:cNvPr>
              <p:cNvSpPr>
                <a:spLocks noGrp="1"/>
              </p:cNvSpPr>
              <p:nvPr>
                <p:ph type="body" sz="quarter" idx="13"/>
              </p:nvPr>
            </p:nvSpPr>
            <p:spPr/>
            <p:txBody>
              <a:bodyPr/>
              <a:lstStyle/>
              <a:p>
                <a:r>
                  <a:rPr lang="ru-RU" b="1" dirty="0"/>
                  <a:t>Теорема</a:t>
                </a:r>
                <a:r>
                  <a:rPr lang="ru-RU" dirty="0"/>
                  <a:t> (Кронекера-</a:t>
                </a:r>
                <a:r>
                  <a:rPr lang="ru-RU" dirty="0" err="1"/>
                  <a:t>Капелли</a:t>
                </a:r>
                <a:r>
                  <a:rPr lang="ru-RU" dirty="0"/>
                  <a:t>)</a:t>
                </a:r>
              </a:p>
              <a:p>
                <a:r>
                  <a:rPr lang="ru-RU" dirty="0"/>
                  <a:t>СЛАУ совместна тогда и только тогда, когда ранг ее матрицы коэффициентов равен рангу расширенной матрицы</a:t>
                </a:r>
                <a:r>
                  <a:rPr lang="en-US" dirty="0"/>
                  <a:t>.</a:t>
                </a:r>
              </a:p>
              <a:p>
                <a:r>
                  <a:rPr lang="ru-RU" dirty="0"/>
                  <a:t>Для </a:t>
                </a:r>
                <a14:m>
                  <m:oMath xmlns:m="http://schemas.openxmlformats.org/officeDocument/2006/math">
                    <m:r>
                      <a:rPr lang="en-US" i="1" dirty="0" smtClean="0">
                        <a:latin typeface="Cambria Math" panose="02040503050406030204" pitchFamily="18" charset="0"/>
                      </a:rPr>
                      <m:t>𝐴𝑥</m:t>
                    </m:r>
                    <m:r>
                      <a:rPr lang="en-US" i="1" dirty="0" smtClean="0">
                        <a:latin typeface="Cambria Math" panose="02040503050406030204" pitchFamily="18" charset="0"/>
                      </a:rPr>
                      <m:t>=</m:t>
                    </m:r>
                    <m:r>
                      <a:rPr lang="en-US" i="1" dirty="0" smtClean="0">
                        <a:latin typeface="Cambria Math" panose="02040503050406030204" pitchFamily="18" charset="0"/>
                      </a:rPr>
                      <m:t>𝑏</m:t>
                    </m:r>
                    <m:r>
                      <a:rPr lang="ru-RU" b="0" i="1" dirty="0" smtClean="0">
                        <a:latin typeface="Cambria Math" panose="02040503050406030204" pitchFamily="18" charset="0"/>
                      </a:rPr>
                      <m:t>.</m:t>
                    </m:r>
                    <m:r>
                      <a:rPr lang="ru-RU" i="1" dirty="0" smtClean="0">
                        <a:latin typeface="Cambria Math" panose="02040503050406030204" pitchFamily="18" charset="0"/>
                      </a:rPr>
                      <m:t> </m:t>
                    </m:r>
                    <m:r>
                      <a:rPr lang="ru-RU"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𝑟𝑘</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𝑟𝑘</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ru-RU" dirty="0"/>
                  <a:t>.</a:t>
                </a:r>
              </a:p>
              <a:p>
                <a:endParaRPr lang="ru-RU" dirty="0"/>
              </a:p>
            </p:txBody>
          </p:sp>
        </mc:Choice>
        <mc:Fallback xmlns="">
          <p:sp>
            <p:nvSpPr>
              <p:cNvPr id="3" name="Текст 2">
                <a:extLst>
                  <a:ext uri="{FF2B5EF4-FFF2-40B4-BE49-F238E27FC236}">
                    <a16:creationId xmlns:a16="http://schemas.microsoft.com/office/drawing/2014/main" id="{D7642396-66CF-4B6E-B02F-1BABD237AA7B}"/>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8880CCC6-FD63-4AAF-A5E8-1A70FD04ADD7}"/>
              </a:ext>
            </a:extLst>
          </p:cNvPr>
          <p:cNvPicPr>
            <a:picLocks noChangeAspect="1"/>
          </p:cNvPicPr>
          <p:nvPr/>
        </p:nvPicPr>
        <p:blipFill>
          <a:blip r:embed="rId3"/>
          <a:stretch>
            <a:fillRect/>
          </a:stretch>
        </p:blipFill>
        <p:spPr>
          <a:xfrm>
            <a:off x="838200" y="2385674"/>
            <a:ext cx="10365130" cy="3721146"/>
          </a:xfrm>
          <a:prstGeom prst="rect">
            <a:avLst/>
          </a:prstGeom>
        </p:spPr>
      </p:pic>
    </p:spTree>
    <p:extLst>
      <p:ext uri="{BB962C8B-B14F-4D97-AF65-F5344CB8AC3E}">
        <p14:creationId xmlns:p14="http://schemas.microsoft.com/office/powerpoint/2010/main" val="1586489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987087-9A3D-4345-B762-B03D7973993E}"/>
              </a:ext>
            </a:extLst>
          </p:cNvPr>
          <p:cNvSpPr>
            <a:spLocks noGrp="1"/>
          </p:cNvSpPr>
          <p:nvPr>
            <p:ph type="title"/>
          </p:nvPr>
        </p:nvSpPr>
        <p:spPr/>
        <p:txBody>
          <a:bodyPr/>
          <a:lstStyle/>
          <a:p>
            <a:r>
              <a:rPr lang="ru-RU" dirty="0">
                <a:solidFill>
                  <a:srgbClr val="FF0000"/>
                </a:solidFill>
              </a:rPr>
              <a:t>9. Теорема Кронекера-</a:t>
            </a:r>
            <a:r>
              <a:rPr lang="ru-RU" dirty="0" err="1">
                <a:solidFill>
                  <a:srgbClr val="FF0000"/>
                </a:solidFill>
              </a:rPr>
              <a:t>Капелли</a:t>
            </a:r>
            <a:r>
              <a:rPr lang="ru-RU" dirty="0">
                <a:solidFill>
                  <a:srgbClr val="FF0000"/>
                </a:solidFill>
              </a:rPr>
              <a:t>. Следствия о рангах.</a:t>
            </a:r>
          </a:p>
        </p:txBody>
      </p:sp>
      <p:sp>
        <p:nvSpPr>
          <p:cNvPr id="3" name="Текст 2">
            <a:extLst>
              <a:ext uri="{FF2B5EF4-FFF2-40B4-BE49-F238E27FC236}">
                <a16:creationId xmlns:a16="http://schemas.microsoft.com/office/drawing/2014/main" id="{D7642396-66CF-4B6E-B02F-1BABD237AA7B}"/>
              </a:ext>
            </a:extLst>
          </p:cNvPr>
          <p:cNvSpPr>
            <a:spLocks noGrp="1"/>
          </p:cNvSpPr>
          <p:nvPr>
            <p:ph type="body" sz="quarter" idx="13"/>
          </p:nvPr>
        </p:nvSpPr>
        <p:spPr/>
        <p:txBody>
          <a:bodyPr/>
          <a:lstStyle/>
          <a:p>
            <a:r>
              <a:rPr lang="ru-RU" dirty="0"/>
              <a:t>Следствия о рангах.</a:t>
            </a:r>
          </a:p>
        </p:txBody>
      </p:sp>
      <p:pic>
        <p:nvPicPr>
          <p:cNvPr id="6" name="Рисунок 5">
            <a:extLst>
              <a:ext uri="{FF2B5EF4-FFF2-40B4-BE49-F238E27FC236}">
                <a16:creationId xmlns:a16="http://schemas.microsoft.com/office/drawing/2014/main" id="{8A0D965A-367A-43AF-AC8E-273D7CF30311}"/>
              </a:ext>
            </a:extLst>
          </p:cNvPr>
          <p:cNvPicPr>
            <a:picLocks noChangeAspect="1"/>
          </p:cNvPicPr>
          <p:nvPr/>
        </p:nvPicPr>
        <p:blipFill>
          <a:blip r:embed="rId2"/>
          <a:stretch>
            <a:fillRect/>
          </a:stretch>
        </p:blipFill>
        <p:spPr>
          <a:xfrm>
            <a:off x="838200" y="1319335"/>
            <a:ext cx="10331258" cy="4870450"/>
          </a:xfrm>
          <a:prstGeom prst="rect">
            <a:avLst/>
          </a:prstGeom>
        </p:spPr>
      </p:pic>
    </p:spTree>
    <p:extLst>
      <p:ext uri="{BB962C8B-B14F-4D97-AF65-F5344CB8AC3E}">
        <p14:creationId xmlns:p14="http://schemas.microsoft.com/office/powerpoint/2010/main" val="2801036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B3B8D-57BC-1FE3-7E2E-8557AED7086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A25F1-5FC2-DF4E-E3DB-3BEEC1F4FC05}"/>
              </a:ext>
            </a:extLst>
          </p:cNvPr>
          <p:cNvSpPr>
            <a:spLocks noGrp="1"/>
          </p:cNvSpPr>
          <p:nvPr>
            <p:ph type="title"/>
          </p:nvPr>
        </p:nvSpPr>
        <p:spPr/>
        <p:txBody>
          <a:bodyPr>
            <a:normAutofit fontScale="90000"/>
          </a:bodyPr>
          <a:lstStyle/>
          <a:p>
            <a:r>
              <a:rPr lang="en-US" dirty="0"/>
              <a:t>10. </a:t>
            </a:r>
            <a:r>
              <a:rPr lang="ru-RU" dirty="0"/>
              <a:t>Однородная СЛАУ. Степень неопределенности однородной СЛАУ. Общее решение.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09C770E2-0CDF-336D-19EF-E14109115D10}"/>
                  </a:ext>
                </a:extLst>
              </p:cNvPr>
              <p:cNvSpPr>
                <a:spLocks noGrp="1"/>
              </p:cNvSpPr>
              <p:nvPr>
                <p:ph type="body" sz="quarter" idx="13"/>
              </p:nvPr>
            </p:nvSpPr>
            <p:spPr/>
            <p:txBody>
              <a:bodyPr>
                <a:normAutofit/>
              </a:bodyPr>
              <a:lstStyle/>
              <a:p>
                <a:r>
                  <a:rPr lang="ru-RU" b="1" dirty="0"/>
                  <a:t>Опр.</a:t>
                </a:r>
                <a:r>
                  <a:rPr lang="ru-RU" dirty="0"/>
                  <a:t> СЛАУ называется </a:t>
                </a:r>
                <a:r>
                  <a:rPr lang="ru-RU" b="1" i="1" dirty="0"/>
                  <a:t>однородной</a:t>
                </a:r>
                <a:r>
                  <a:rPr lang="ru-RU" dirty="0"/>
                  <a:t>, если столбец свободных членов является нулевым вектором.</a:t>
                </a:r>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𝐴𝑥</m:t>
                      </m:r>
                      <m:r>
                        <a:rPr lang="ru-RU" i="1" dirty="0" smtClean="0">
                          <a:latin typeface="Cambria Math" panose="02040503050406030204" pitchFamily="18" charset="0"/>
                        </a:rPr>
                        <m:t> = 0, где 0∈ </m:t>
                      </m:r>
                      <m:sSup>
                        <m:sSupPr>
                          <m:ctrlPr>
                            <a:rPr lang="en-US" i="1" dirty="0" smtClean="0">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smtClean="0">
                              <a:latin typeface="Cambria Math" panose="02040503050406030204" pitchFamily="18" charset="0"/>
                            </a:rPr>
                            <m:t>𝑘</m:t>
                          </m:r>
                        </m:sup>
                      </m:sSup>
                    </m:oMath>
                  </m:oMathPara>
                </a14:m>
                <a:endParaRPr lang="ru-RU" dirty="0"/>
              </a:p>
              <a:p>
                <a:endParaRPr lang="en-US" b="1" dirty="0"/>
              </a:p>
              <a:p>
                <a:r>
                  <a:rPr lang="ru-RU" b="1" dirty="0"/>
                  <a:t>Лемма. </a:t>
                </a:r>
                <a:r>
                  <a:rPr lang="ru-RU" dirty="0"/>
                  <a:t>Множество </a:t>
                </a:r>
                <a14:m>
                  <m:oMath xmlns:m="http://schemas.openxmlformats.org/officeDocument/2006/math">
                    <m:r>
                      <a:rPr lang="ru-RU" i="1" dirty="0" smtClean="0">
                        <a:latin typeface="Cambria Math" panose="02040503050406030204" pitchFamily="18" charset="0"/>
                      </a:rPr>
                      <m:t>𝑋</m:t>
                    </m:r>
                    <m:r>
                      <a:rPr lang="ru-RU" i="1" dirty="0" smtClean="0">
                        <a:latin typeface="Cambria Math" panose="02040503050406030204" pitchFamily="18" charset="0"/>
                      </a:rPr>
                      <m:t> = {</m:t>
                    </m:r>
                    <m:r>
                      <a:rPr lang="ru-RU" i="1" dirty="0" smtClean="0">
                        <a:latin typeface="Cambria Math" panose="02040503050406030204" pitchFamily="18" charset="0"/>
                      </a:rPr>
                      <m:t>𝑥</m:t>
                    </m:r>
                    <m:r>
                      <a:rPr lang="ru-RU" i="1" dirty="0" smtClean="0">
                        <a:latin typeface="Cambria Math" panose="02040503050406030204" pitchFamily="18" charset="0"/>
                      </a:rPr>
                      <m:t> ∈ </m:t>
                    </m:r>
                    <m:sSup>
                      <m:sSupPr>
                        <m:ctrlPr>
                          <a:rPr lang="en-US" b="0" i="1" dirty="0" smtClean="0">
                            <a:latin typeface="Cambria Math" panose="02040503050406030204" pitchFamily="18" charset="0"/>
                          </a:rPr>
                        </m:ctrlPr>
                      </m:sSupPr>
                      <m:e>
                        <m:r>
                          <a:rPr lang="ru-RU" i="1" dirty="0" err="1" smtClean="0">
                            <a:latin typeface="Cambria Math" panose="02040503050406030204" pitchFamily="18" charset="0"/>
                          </a:rPr>
                          <m:t>𝐹</m:t>
                        </m:r>
                      </m:e>
                      <m:sup>
                        <m:r>
                          <a:rPr lang="en-US" b="0" i="1" dirty="0" smtClean="0">
                            <a:latin typeface="Cambria Math" panose="02040503050406030204" pitchFamily="18" charset="0"/>
                          </a:rPr>
                          <m:t>𝑘</m:t>
                        </m:r>
                      </m:sup>
                    </m:sSup>
                    <m:r>
                      <a:rPr lang="ru-RU" i="1" dirty="0" err="1" smtClean="0">
                        <a:latin typeface="Cambria Math" panose="02040503050406030204" pitchFamily="18" charset="0"/>
                      </a:rPr>
                      <m:t>|</m:t>
                    </m:r>
                    <m:r>
                      <a:rPr lang="ru-RU" i="1" dirty="0" err="1" smtClean="0">
                        <a:latin typeface="Cambria Math" panose="02040503050406030204" pitchFamily="18" charset="0"/>
                      </a:rPr>
                      <m:t>𝐴𝑥</m:t>
                    </m:r>
                    <m:r>
                      <a:rPr lang="ru-RU" i="1" dirty="0" smtClean="0">
                        <a:latin typeface="Cambria Math" panose="02040503050406030204" pitchFamily="18" charset="0"/>
                      </a:rPr>
                      <m:t> = 0}</m:t>
                    </m:r>
                  </m:oMath>
                </a14:m>
                <a:r>
                  <a:rPr lang="ru-RU" dirty="0"/>
                  <a:t> решений однородной СЛАУ образует линейное подпространство </a:t>
                </a:r>
                <a14:m>
                  <m:oMath xmlns:m="http://schemas.openxmlformats.org/officeDocument/2006/math">
                    <m:r>
                      <a:rPr lang="ru-RU" i="1" dirty="0" smtClean="0">
                        <a:latin typeface="Cambria Math" panose="02040503050406030204" pitchFamily="18" charset="0"/>
                      </a:rPr>
                      <m:t>𝑋</m:t>
                    </m:r>
                    <m:r>
                      <a:rPr lang="ru-RU" i="1" dirty="0" smtClean="0">
                        <a:latin typeface="Cambria Math" panose="02040503050406030204" pitchFamily="18" charset="0"/>
                      </a:rPr>
                      <m:t> ⩽ </m:t>
                    </m:r>
                    <m:sSup>
                      <m:sSupPr>
                        <m:ctrlPr>
                          <a:rPr lang="en-US" i="1" dirty="0" smtClean="0">
                            <a:latin typeface="Cambria Math" panose="02040503050406030204" pitchFamily="18" charset="0"/>
                          </a:rPr>
                        </m:ctrlPr>
                      </m:sSupPr>
                      <m:e>
                        <m:r>
                          <a:rPr lang="ru-RU" i="1" dirty="0" smtClean="0">
                            <a:latin typeface="Cambria Math" panose="02040503050406030204" pitchFamily="18" charset="0"/>
                          </a:rPr>
                          <m:t>𝐹</m:t>
                        </m:r>
                      </m:e>
                      <m:sup>
                        <m:r>
                          <a:rPr lang="ru-RU" i="1" dirty="0" smtClean="0">
                            <a:latin typeface="Cambria Math" panose="02040503050406030204" pitchFamily="18" charset="0"/>
                          </a:rPr>
                          <m:t>𝑘</m:t>
                        </m:r>
                      </m:sup>
                    </m:sSup>
                  </m:oMath>
                </a14:m>
                <a:r>
                  <a:rPr lang="ru-RU" dirty="0"/>
                  <a:t>.</a:t>
                </a:r>
              </a:p>
              <a:p>
                <a:endParaRPr lang="ru-RU" dirty="0"/>
              </a:p>
              <a:p>
                <a:r>
                  <a:rPr lang="ru-RU" b="1" dirty="0"/>
                  <a:t>Доказательство.</a:t>
                </a:r>
                <a:r>
                  <a:rPr lang="ru-RU" dirty="0"/>
                  <a:t> Рассмотрим линейную комбинацию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1</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2</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2</m:t>
                        </m:r>
                      </m:sub>
                    </m:sSub>
                    <m:r>
                      <a:rPr lang="ru-RU" i="1" dirty="0" smtClean="0">
                        <a:latin typeface="Cambria Math" panose="02040503050406030204" pitchFamily="18" charset="0"/>
                      </a:rPr>
                      <m:t> </m:t>
                    </m:r>
                  </m:oMath>
                </a14:m>
                <a:r>
                  <a:rPr lang="ru-RU" dirty="0"/>
                  <a:t>векторов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1</m:t>
                        </m:r>
                      </m:sub>
                    </m:sSub>
                    <m:r>
                      <a:rPr lang="ru-RU" i="1" dirty="0" smtClean="0">
                        <a:latin typeface="Cambria Math" panose="02040503050406030204" pitchFamily="18" charset="0"/>
                      </a:rPr>
                      <m:t>,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2</m:t>
                        </m:r>
                      </m:sub>
                    </m:sSub>
                    <m:r>
                      <a:rPr lang="ru-RU" i="1" dirty="0" smtClean="0">
                        <a:latin typeface="Cambria Math" panose="02040503050406030204" pitchFamily="18" charset="0"/>
                      </a:rPr>
                      <m:t> ∈ </m:t>
                    </m:r>
                    <m:r>
                      <a:rPr lang="ru-RU" i="1" dirty="0" smtClean="0">
                        <a:latin typeface="Cambria Math" panose="02040503050406030204" pitchFamily="18" charset="0"/>
                      </a:rPr>
                      <m:t>𝑋</m:t>
                    </m:r>
                    <m:r>
                      <a:rPr lang="ru-RU" i="1" dirty="0" smtClean="0">
                        <a:latin typeface="Cambria Math" panose="02040503050406030204" pitchFamily="18" charset="0"/>
                      </a:rPr>
                      <m:t> ⊆ </m:t>
                    </m:r>
                    <m:sSup>
                      <m:sSupPr>
                        <m:ctrlPr>
                          <a:rPr lang="en-US" b="0" i="1" dirty="0" smtClean="0">
                            <a:latin typeface="Cambria Math" panose="02040503050406030204" pitchFamily="18" charset="0"/>
                          </a:rPr>
                        </m:ctrlPr>
                      </m:sSupPr>
                      <m:e>
                        <m:r>
                          <a:rPr lang="ru-RU" i="1" dirty="0" err="1" smtClean="0">
                            <a:latin typeface="Cambria Math" panose="02040503050406030204" pitchFamily="18" charset="0"/>
                          </a:rPr>
                          <m:t>𝐹</m:t>
                        </m:r>
                      </m:e>
                      <m:sup>
                        <m:r>
                          <a:rPr lang="ru-RU" i="1" dirty="0" err="1" smtClean="0">
                            <a:latin typeface="Cambria Math" panose="02040503050406030204" pitchFamily="18" charset="0"/>
                          </a:rPr>
                          <m:t>𝑘</m:t>
                        </m:r>
                      </m:sup>
                    </m:sSup>
                  </m:oMath>
                </a14:m>
                <a:r>
                  <a:rPr lang="en-US" dirty="0"/>
                  <a:t>,</a:t>
                </a:r>
                <a:r>
                  <a:rPr lang="ru-RU" dirty="0"/>
                  <a:t> являющихся решениями однородной СЛАУ. Тогда </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𝐴</m:t>
                      </m:r>
                      <m:r>
                        <a:rPr lang="ru-RU"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2</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1</m:t>
                          </m:r>
                        </m:sub>
                      </m:sSub>
                      <m:r>
                        <a:rPr lang="ru-RU" i="1" dirty="0" smtClean="0">
                          <a:latin typeface="Cambria Math" panose="02040503050406030204" pitchFamily="18" charset="0"/>
                        </a:rPr>
                        <m:t>𝐴</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2</m:t>
                          </m:r>
                        </m:sub>
                      </m:sSub>
                      <m:r>
                        <a:rPr lang="ru-RU" i="1" dirty="0" smtClean="0">
                          <a:latin typeface="Cambria Math" panose="02040503050406030204" pitchFamily="18" charset="0"/>
                        </a:rPr>
                        <m:t>𝐴</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2</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1</m:t>
                          </m:r>
                        </m:sub>
                      </m:sSub>
                      <m:r>
                        <a:rPr lang="ru-RU" i="1" dirty="0" smtClean="0">
                          <a:latin typeface="Cambria Math" panose="02040503050406030204" pitchFamily="18" charset="0"/>
                        </a:rPr>
                        <m:t> · 0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2</m:t>
                          </m:r>
                        </m:sub>
                      </m:sSub>
                      <m:r>
                        <a:rPr lang="ru-RU" i="1" dirty="0" smtClean="0">
                          <a:latin typeface="Cambria Math" panose="02040503050406030204" pitchFamily="18" charset="0"/>
                        </a:rPr>
                        <m:t> · 0 = 0</m:t>
                      </m:r>
                    </m:oMath>
                  </m:oMathPara>
                </a14:m>
                <a:endParaRPr lang="en-US" dirty="0"/>
              </a:p>
              <a:p>
                <a:endParaRPr lang="en-US" dirty="0"/>
              </a:p>
              <a:p>
                <a:r>
                  <a:rPr lang="ru-RU" dirty="0"/>
                  <a:t>Однородная СЛАУ </a:t>
                </a:r>
                <a14:m>
                  <m:oMath xmlns:m="http://schemas.openxmlformats.org/officeDocument/2006/math">
                    <m:r>
                      <a:rPr lang="ru-RU" i="1" dirty="0" smtClean="0">
                        <a:latin typeface="Cambria Math" panose="02040503050406030204" pitchFamily="18" charset="0"/>
                      </a:rPr>
                      <m:t>𝐴𝑥</m:t>
                    </m:r>
                    <m:r>
                      <a:rPr lang="ru-RU" i="1" dirty="0" smtClean="0">
                        <a:latin typeface="Cambria Math" panose="02040503050406030204" pitchFamily="18" charset="0"/>
                      </a:rPr>
                      <m:t> = 0 </m:t>
                    </m:r>
                  </m:oMath>
                </a14:m>
                <a:r>
                  <a:rPr lang="ru-RU" dirty="0"/>
                  <a:t>всегда совместна. Если число уравнений в ней</a:t>
                </a:r>
                <a:r>
                  <a:rPr lang="en-US" dirty="0"/>
                  <a:t> </a:t>
                </a:r>
                <a:r>
                  <a:rPr lang="ru-RU" dirty="0"/>
                  <a:t>меньше числа неизвестных, то она всегда имеет ненулевое решение.</a:t>
                </a:r>
              </a:p>
            </p:txBody>
          </p:sp>
        </mc:Choice>
        <mc:Fallback xmlns="">
          <p:sp>
            <p:nvSpPr>
              <p:cNvPr id="3" name="Текст 2">
                <a:extLst>
                  <a:ext uri="{FF2B5EF4-FFF2-40B4-BE49-F238E27FC236}">
                    <a16:creationId xmlns:a16="http://schemas.microsoft.com/office/drawing/2014/main" id="{09C770E2-0CDF-336D-19EF-E14109115D1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699834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E85C2-240D-B5A5-16C0-3CDB7C7C063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F4A730-660C-CA27-E395-45E1C8EADA81}"/>
              </a:ext>
            </a:extLst>
          </p:cNvPr>
          <p:cNvSpPr>
            <a:spLocks noGrp="1"/>
          </p:cNvSpPr>
          <p:nvPr>
            <p:ph type="title"/>
          </p:nvPr>
        </p:nvSpPr>
        <p:spPr/>
        <p:txBody>
          <a:bodyPr>
            <a:normAutofit fontScale="90000"/>
          </a:bodyPr>
          <a:lstStyle/>
          <a:p>
            <a:r>
              <a:rPr lang="en-US" dirty="0"/>
              <a:t>10. </a:t>
            </a:r>
            <a:r>
              <a:rPr lang="ru-RU" dirty="0"/>
              <a:t>Однородная СЛАУ. Степень неопределенности однородной СЛАУ. Общее решение.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75E83E98-1934-4C38-095E-6E0FCC7D00C0}"/>
                  </a:ext>
                </a:extLst>
              </p:cNvPr>
              <p:cNvSpPr>
                <a:spLocks noGrp="1"/>
              </p:cNvSpPr>
              <p:nvPr>
                <p:ph type="body" sz="quarter" idx="13"/>
              </p:nvPr>
            </p:nvSpPr>
            <p:spPr/>
            <p:txBody>
              <a:bodyPr>
                <a:normAutofit/>
              </a:bodyPr>
              <a:lstStyle/>
              <a:p>
                <a:r>
                  <a:rPr lang="ru-RU" b="1" dirty="0"/>
                  <a:t>Теорема</a:t>
                </a:r>
                <a:r>
                  <a:rPr lang="ru-RU" dirty="0"/>
                  <a:t> (о </a:t>
                </a:r>
                <a:r>
                  <a:rPr lang="en-US" dirty="0"/>
                  <a:t>“</a:t>
                </a:r>
                <a:r>
                  <a:rPr lang="ru-RU" dirty="0"/>
                  <a:t>степени неопределённости” однородной СЛАУ).</a:t>
                </a:r>
                <a:endParaRPr lang="en-US" dirty="0"/>
              </a:p>
              <a:p>
                <a:r>
                  <a:rPr lang="ru-RU" dirty="0"/>
                  <a:t>Размерность пространства </a:t>
                </a:r>
                <a14:m>
                  <m:oMath xmlns:m="http://schemas.openxmlformats.org/officeDocument/2006/math">
                    <m:r>
                      <a:rPr lang="ru-RU" i="1" dirty="0" smtClean="0">
                        <a:latin typeface="Cambria Math" panose="02040503050406030204" pitchFamily="18" charset="0"/>
                      </a:rPr>
                      <m:t>𝑋</m:t>
                    </m:r>
                  </m:oMath>
                </a14:m>
                <a:r>
                  <a:rPr lang="ru-RU" dirty="0"/>
                  <a:t> решений однородной СЛАУ с </a:t>
                </a:r>
                <a14:m>
                  <m:oMath xmlns:m="http://schemas.openxmlformats.org/officeDocument/2006/math">
                    <m:r>
                      <a:rPr lang="ru-RU" i="1" dirty="0" smtClean="0">
                        <a:latin typeface="Cambria Math" panose="02040503050406030204" pitchFamily="18" charset="0"/>
                      </a:rPr>
                      <m:t>𝑛</m:t>
                    </m:r>
                  </m:oMath>
                </a14:m>
                <a:r>
                  <a:rPr lang="ru-RU" dirty="0"/>
                  <a:t> неизвестными и</a:t>
                </a:r>
                <a:r>
                  <a:rPr lang="en-US" dirty="0"/>
                  <a:t> </a:t>
                </a:r>
                <a:r>
                  <a:rPr lang="ru-RU" dirty="0"/>
                  <a:t>матрицей коэффициентов </a:t>
                </a:r>
                <a14:m>
                  <m:oMath xmlns:m="http://schemas.openxmlformats.org/officeDocument/2006/math">
                    <m:r>
                      <a:rPr lang="ru-RU" i="1" dirty="0" smtClean="0">
                        <a:latin typeface="Cambria Math" panose="02040503050406030204" pitchFamily="18" charset="0"/>
                      </a:rPr>
                      <m:t>𝐴</m:t>
                    </m:r>
                  </m:oMath>
                </a14:m>
                <a:r>
                  <a:rPr lang="ru-RU" dirty="0"/>
                  <a:t> равна</a:t>
                </a:r>
                <a:r>
                  <a:rPr lang="en-US" dirty="0"/>
                  <a:t> </a:t>
                </a:r>
                <a14:m>
                  <m:oMath xmlns:m="http://schemas.openxmlformats.org/officeDocument/2006/math">
                    <m:r>
                      <m:rPr>
                        <m:sty m:val="p"/>
                      </m:rPr>
                      <a:rPr lang="ru-RU" i="1" dirty="0" smtClean="0">
                        <a:latin typeface="Cambria Math" panose="02040503050406030204" pitchFamily="18" charset="0"/>
                      </a:rPr>
                      <m:t>dim</m:t>
                    </m:r>
                    <m:r>
                      <a:rPr lang="ru-RU" i="1" dirty="0" smtClean="0">
                        <a:latin typeface="Cambria Math" panose="02040503050406030204" pitchFamily="18" charset="0"/>
                      </a:rPr>
                      <m:t>⁡</m:t>
                    </m:r>
                    <m:r>
                      <a:rPr lang="ru-RU" i="1" dirty="0" smtClean="0">
                        <a:latin typeface="Cambria Math" panose="02040503050406030204" pitchFamily="18" charset="0"/>
                      </a:rPr>
                      <m:t>𝑋</m:t>
                    </m:r>
                    <m:r>
                      <a:rPr lang="ru-RU" i="1" dirty="0" smtClean="0">
                        <a:latin typeface="Cambria Math" panose="02040503050406030204" pitchFamily="18" charset="0"/>
                      </a:rPr>
                      <m:t> = </m:t>
                    </m:r>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oMath>
                </a14:m>
                <a:r>
                  <a:rPr lang="en-US" dirty="0"/>
                  <a:t>.</a:t>
                </a:r>
              </a:p>
              <a:p>
                <a:r>
                  <a:rPr lang="ru-RU" b="1" dirty="0"/>
                  <a:t>Доказательство.</a:t>
                </a:r>
              </a:p>
              <a:p>
                <a:r>
                  <a:rPr lang="ru-RU" dirty="0"/>
                  <a:t>Пусть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m:t>
                        </m:r>
                      </m:sub>
                    </m:sSub>
                  </m:oMath>
                </a14:m>
                <a:r>
                  <a:rPr lang="en-US" dirty="0"/>
                  <a:t> - </a:t>
                </a:r>
                <a:r>
                  <a:rPr lang="ru-RU" dirty="0"/>
                  <a:t>базисные переменные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 </m:t>
                    </m:r>
                    <m:r>
                      <a:rPr lang="en-US" b="0" i="1" smtClean="0">
                        <a:latin typeface="Cambria Math" panose="02040503050406030204" pitchFamily="18" charset="0"/>
                      </a:rPr>
                      <m:t>𝐴</m:t>
                    </m:r>
                  </m:oMath>
                </a14:m>
                <a:r>
                  <a:rPr lang="en-US" dirty="0"/>
                  <a:t>). </a:t>
                </a:r>
                <a:r>
                  <a:rPr lang="ru-RU" dirty="0"/>
                  <a:t>Выразим их через свободные:</a:t>
                </a:r>
              </a:p>
              <a:p>
                <a:pPr/>
                <a14:m>
                  <m:oMathPara xmlns:m="http://schemas.openxmlformats.org/officeDocument/2006/math">
                    <m:oMathParaPr>
                      <m:jc m:val="centerGroup"/>
                    </m:oMathParaPr>
                    <m:oMath xmlns:m="http://schemas.openxmlformats.org/officeDocument/2006/math">
                      <m:d>
                        <m:dPr>
                          <m:begChr m:val="{"/>
                          <m:endChr m:val=""/>
                          <m:ctrlPr>
                            <a:rPr lang="ru-RU" i="1" smtClean="0">
                              <a:latin typeface="Cambria Math" panose="02040503050406030204" pitchFamily="18" charset="0"/>
                            </a:rPr>
                          </m:ctrlPr>
                        </m:dPr>
                        <m:e>
                          <m:eqArr>
                            <m:eqArrPr>
                              <m:ctrlPr>
                                <a:rPr lang="ru-RU"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+1</m:t>
                                      </m:r>
                                    </m:e>
                                  </m:d>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+2</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+1</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+2</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eqArr>
                        </m:e>
                      </m:d>
                    </m:oMath>
                  </m:oMathPara>
                </a14:m>
                <a:endParaRPr lang="en-US" dirty="0"/>
              </a:p>
              <a:p>
                <a:r>
                  <a:rPr lang="ru-RU" dirty="0"/>
                  <a:t>Будем придавать последовательно свободным переменным следующие значения: одной — единица, остальным — нули. Получим при этом столбцы решений</a:t>
                </a:r>
                <a:endParaRPr lang="en-US" dirty="0"/>
              </a:p>
              <a:p>
                <a:pPr/>
                <a14:m>
                  <m:oMathPara xmlns:m="http://schemas.openxmlformats.org/officeDocument/2006/math">
                    <m:oMathParaPr>
                      <m:jc m:val="centerGroup"/>
                    </m:oMathParaPr>
                    <m:oMath xmlns:m="http://schemas.openxmlformats.org/officeDocument/2006/math">
                      <m:d>
                        <m:dPr>
                          <m:begChr m:val="{"/>
                          <m:endChr m:val=""/>
                          <m:ctrlPr>
                            <a:rPr lang="ru-RU" i="1" smtClean="0">
                              <a:latin typeface="Cambria Math" panose="02040503050406030204" pitchFamily="18" charset="0"/>
                            </a:rPr>
                          </m:ctrlPr>
                        </m:dPr>
                        <m:e>
                          <m:eqArr>
                            <m:eqArrPr>
                              <m:ctrlPr>
                                <a:rPr lang="ru-RU"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r>
                                            <a:rPr lang="en-US" b="0" i="1" smtClean="0">
                                              <a:latin typeface="Cambria Math" panose="02040503050406030204" pitchFamily="18" charset="0"/>
                                            </a:rPr>
                                            <m:t>1</m:t>
                                          </m:r>
                                        </m:sub>
                                      </m:sSub>
                                      <m:r>
                                        <a:rPr lang="en-US" b="0" i="1" smtClean="0">
                                          <a:latin typeface="Cambria Math" panose="02040503050406030204" pitchFamily="18" charset="0"/>
                                        </a:rPr>
                                        <m:t>,1,0,…,0</m:t>
                                      </m:r>
                                    </m:e>
                                  </m:d>
                                </m:e>
                                <m:sup>
                                  <m:r>
                                    <a:rPr lang="en-US" b="0" i="1" smtClean="0">
                                      <a:latin typeface="Cambria Math" panose="02040503050406030204" pitchFamily="18" charset="0"/>
                                    </a:rPr>
                                    <m:t>𝑇</m:t>
                                  </m:r>
                                </m:sup>
                              </m:sSup>
                            </m:e>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r>
                                        <a:rPr lang="en-US" i="1" smtClean="0">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m:t>
                                      </m:r>
                                    </m:e>
                                  </m:d>
                                </m:e>
                                <m:sup>
                                  <m:r>
                                    <a:rPr lang="en-US" i="1">
                                      <a:latin typeface="Cambria Math" panose="02040503050406030204" pitchFamily="18" charset="0"/>
                                    </a:rPr>
                                    <m:t>𝑇</m:t>
                                  </m:r>
                                </m:sup>
                              </m:sSup>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e>
                                  </m:d>
                                </m:e>
                                <m:sup>
                                  <m:r>
                                    <a:rPr lang="en-US" i="1">
                                      <a:latin typeface="Cambria Math" panose="02040503050406030204" pitchFamily="18" charset="0"/>
                                    </a:rPr>
                                    <m:t>𝑇</m:t>
                                  </m:r>
                                </m:sup>
                              </m:sSup>
                            </m:e>
                          </m:eqArr>
                        </m:e>
                      </m:d>
                    </m:oMath>
                  </m:oMathPara>
                </a14:m>
                <a:endParaRPr lang="en-US" dirty="0"/>
              </a:p>
              <a:p>
                <a:r>
                  <a:rPr lang="ru-RU" dirty="0"/>
                  <a:t>Нетрудно заметить, что они линейной независимы, а в связи с тем, что они полностью порождают пространство решений СЛАУ, то мы можем сделать вывод,</a:t>
                </a:r>
                <a:r>
                  <a:rPr lang="en-US" dirty="0"/>
                  <a:t> </a:t>
                </a:r>
                <a:r>
                  <a:rPr lang="ru-RU" dirty="0"/>
                  <a:t>что это базис </a:t>
                </a:r>
                <a14:m>
                  <m:oMath xmlns:m="http://schemas.openxmlformats.org/officeDocument/2006/math">
                    <m:r>
                      <a:rPr lang="ru-RU" i="1" dirty="0" smtClean="0">
                        <a:latin typeface="Cambria Math" panose="02040503050406030204" pitchFamily="18" charset="0"/>
                      </a:rPr>
                      <m:t>𝑋</m:t>
                    </m:r>
                  </m:oMath>
                </a14:m>
                <a:r>
                  <a:rPr lang="ru-RU" dirty="0"/>
                  <a:t> </a:t>
                </a:r>
                <a14:m>
                  <m:oMath xmlns:m="http://schemas.openxmlformats.org/officeDocument/2006/math">
                    <m:r>
                      <a:rPr lang="ru-RU" i="1" dirty="0" smtClean="0">
                        <a:latin typeface="Cambria Math" panose="02040503050406030204" pitchFamily="18" charset="0"/>
                      </a:rPr>
                      <m:t>⩽</m:t>
                    </m:r>
                  </m:oMath>
                </a14:m>
                <a:r>
                  <a:rPr lang="ru-RU" dirty="0"/>
                  <a:t> </a:t>
                </a:r>
                <a14:m>
                  <m:oMath xmlns:m="http://schemas.openxmlformats.org/officeDocument/2006/math">
                    <m:sSup>
                      <m:sSupPr>
                        <m:ctrlPr>
                          <a:rPr lang="en-US" i="1" dirty="0" smtClean="0">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oMath>
                </a14:m>
                <a:r>
                  <a:rPr lang="ru-RU" dirty="0"/>
                  <a:t>.</a:t>
                </a:r>
              </a:p>
            </p:txBody>
          </p:sp>
        </mc:Choice>
        <mc:Fallback xmlns="">
          <p:sp>
            <p:nvSpPr>
              <p:cNvPr id="3" name="Текст 2">
                <a:extLst>
                  <a:ext uri="{FF2B5EF4-FFF2-40B4-BE49-F238E27FC236}">
                    <a16:creationId xmlns:a16="http://schemas.microsoft.com/office/drawing/2014/main" id="{75E83E98-1934-4C38-095E-6E0FCC7D00C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b="-469"/>
                </a:stretch>
              </a:blipFill>
            </p:spPr>
            <p:txBody>
              <a:bodyPr/>
              <a:lstStyle/>
              <a:p>
                <a:r>
                  <a:rPr lang="ru-RU">
                    <a:noFill/>
                  </a:rPr>
                  <a:t> </a:t>
                </a:r>
              </a:p>
            </p:txBody>
          </p:sp>
        </mc:Fallback>
      </mc:AlternateContent>
    </p:spTree>
    <p:extLst>
      <p:ext uri="{BB962C8B-B14F-4D97-AF65-F5344CB8AC3E}">
        <p14:creationId xmlns:p14="http://schemas.microsoft.com/office/powerpoint/2010/main" val="422534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5393E-E072-B696-8FF9-EA79DCEF547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1776D6-464B-CA85-9899-4C5F7FB99C49}"/>
              </a:ext>
            </a:extLst>
          </p:cNvPr>
          <p:cNvSpPr>
            <a:spLocks noGrp="1"/>
          </p:cNvSpPr>
          <p:nvPr>
            <p:ph type="title"/>
          </p:nvPr>
        </p:nvSpPr>
        <p:spPr/>
        <p:txBody>
          <a:bodyPr>
            <a:normAutofit fontScale="90000"/>
          </a:bodyPr>
          <a:lstStyle/>
          <a:p>
            <a:r>
              <a:rPr lang="en-US" dirty="0"/>
              <a:t>10. </a:t>
            </a:r>
            <a:r>
              <a:rPr lang="ru-RU" dirty="0"/>
              <a:t>Однородная СЛАУ. Степень неопределенности однородной СЛАУ. Общее решение.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F6E1859A-AEF3-0C47-F5D2-48660452DD88}"/>
                  </a:ext>
                </a:extLst>
              </p:cNvPr>
              <p:cNvSpPr>
                <a:spLocks noGrp="1"/>
              </p:cNvSpPr>
              <p:nvPr>
                <p:ph type="body" sz="quarter" idx="13"/>
              </p:nvPr>
            </p:nvSpPr>
            <p:spPr/>
            <p:txBody>
              <a:bodyPr>
                <a:normAutofit/>
              </a:bodyPr>
              <a:lstStyle/>
              <a:p>
                <a:r>
                  <a:rPr lang="ru-RU" b="1" dirty="0"/>
                  <a:t>Опр. </a:t>
                </a:r>
                <a:r>
                  <a:rPr lang="ru-RU" dirty="0"/>
                  <a:t>Базис пространства решений однородной СЛАУ называется </a:t>
                </a:r>
                <a:r>
                  <a:rPr lang="ru-RU" b="1" i="1" dirty="0"/>
                  <a:t>фундаментальной системой решений (ФСР)</a:t>
                </a:r>
                <a:r>
                  <a:rPr lang="ru-RU" dirty="0"/>
                  <a:t>.</a:t>
                </a:r>
              </a:p>
              <a:p>
                <a:endParaRPr lang="ru-RU" dirty="0"/>
              </a:p>
              <a:p>
                <a:r>
                  <a:rPr lang="ru-RU" b="1" dirty="0"/>
                  <a:t>Опр.</a:t>
                </a:r>
                <a:r>
                  <a:rPr lang="ru-RU" dirty="0"/>
                  <a:t> </a:t>
                </a:r>
                <a:r>
                  <a:rPr lang="ru-RU" b="1" i="1" dirty="0"/>
                  <a:t>Общим решением однородной СЛАУ</a:t>
                </a:r>
                <a:r>
                  <a:rPr lang="ru-RU" dirty="0"/>
                  <a:t> называется линейная комбинация векторов ФСР:</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i="1" dirty="0">
                          <a:latin typeface="Cambria Math" panose="02040503050406030204" pitchFamily="18" charset="0"/>
                          <a:ea typeface="Cambria Math" panose="02040503050406030204" pitchFamily="18" charset="0"/>
                        </a:rPr>
                        <m:t>𝔽</m:t>
                      </m:r>
                    </m:oMath>
                  </m:oMathPara>
                </a14:m>
                <a:endParaRPr lang="en-US" dirty="0"/>
              </a:p>
              <a:p>
                <a:endParaRPr lang="en-US" dirty="0"/>
              </a:p>
              <a:p>
                <a:r>
                  <a:rPr lang="ru-RU" dirty="0"/>
                  <a:t>Как задать подпространство </a:t>
                </a:r>
                <a14:m>
                  <m:oMath xmlns:m="http://schemas.openxmlformats.org/officeDocument/2006/math">
                    <m:r>
                      <a:rPr lang="ru-RU" i="1" dirty="0">
                        <a:latin typeface="Cambria Math" panose="02040503050406030204" pitchFamily="18" charset="0"/>
                      </a:rPr>
                      <m:t>𝑋</m:t>
                    </m:r>
                  </m:oMath>
                </a14:m>
                <a:r>
                  <a:rPr lang="ru-RU" dirty="0"/>
                  <a:t> с помощью однородной СЛАУ </a:t>
                </a:r>
                <a14:m>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=0</m:t>
                    </m:r>
                  </m:oMath>
                </a14:m>
                <a:r>
                  <a:rPr lang="ru-RU" dirty="0"/>
                  <a:t>,  </a:t>
                </a:r>
                <a14:m>
                  <m:oMath xmlns:m="http://schemas.openxmlformats.org/officeDocument/2006/math">
                    <m:r>
                      <m:rPr>
                        <m:sty m:val="p"/>
                      </m:rPr>
                      <a:rPr lang="en-US" dirty="0">
                        <a:latin typeface="Cambria Math" panose="02040503050406030204" pitchFamily="18" charset="0"/>
                      </a:rPr>
                      <m:t>x</m:t>
                    </m:r>
                    <m:r>
                      <a:rPr lang="en-US" b="0" i="1" dirty="0" smtClean="0">
                        <a:latin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oMath>
                </a14:m>
                <a:r>
                  <a:rPr lang="ru-RU" dirty="0"/>
                  <a:t> ?</a:t>
                </a:r>
              </a:p>
              <a:p>
                <a:r>
                  <a:rPr lang="ru-RU" dirty="0"/>
                  <a:t>Нужно составить такую матрицу </a:t>
                </a:r>
                <a14:m>
                  <m:oMath xmlns:m="http://schemas.openxmlformats.org/officeDocument/2006/math">
                    <m:r>
                      <a:rPr lang="ru-RU" i="1" dirty="0" smtClean="0">
                        <a:latin typeface="Cambria Math" panose="02040503050406030204" pitchFamily="18" charset="0"/>
                      </a:rPr>
                      <m:t>А: </m:t>
                    </m:r>
                    <m:r>
                      <a:rPr lang="en-US" i="1" dirty="0" smtClean="0">
                        <a:latin typeface="Cambria Math" panose="02040503050406030204" pitchFamily="18" charset="0"/>
                      </a:rPr>
                      <m:t>𝑟𝑎𝑛𝑘</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&lt; </m:t>
                    </m:r>
                    <m:r>
                      <a:rPr lang="en-US" i="1" dirty="0" smtClean="0">
                        <a:latin typeface="Cambria Math" panose="02040503050406030204" pitchFamily="18" charset="0"/>
                      </a:rPr>
                      <m:t>𝑛</m:t>
                    </m:r>
                  </m:oMath>
                </a14:m>
                <a:r>
                  <a:rPr lang="en-US" dirty="0"/>
                  <a:t>, </a:t>
                </a:r>
                <a:r>
                  <a:rPr lang="ru-RU" dirty="0"/>
                  <a:t>тогда </a:t>
                </a:r>
                <a14:m>
                  <m:oMath xmlns:m="http://schemas.openxmlformats.org/officeDocument/2006/math">
                    <m:r>
                      <m:rPr>
                        <m:sty m:val="p"/>
                      </m:rPr>
                      <a:rPr lang="ru-RU" i="1" dirty="0">
                        <a:latin typeface="Cambria Math" panose="02040503050406030204" pitchFamily="18" charset="0"/>
                      </a:rPr>
                      <m:t>dim</m:t>
                    </m:r>
                    <m:r>
                      <a:rPr lang="ru-RU" i="1" dirty="0">
                        <a:latin typeface="Cambria Math" panose="02040503050406030204" pitchFamily="18" charset="0"/>
                      </a:rPr>
                      <m:t>⁡</m:t>
                    </m:r>
                    <m:r>
                      <a:rPr lang="ru-RU" i="1" dirty="0">
                        <a:latin typeface="Cambria Math" panose="02040503050406030204" pitchFamily="18" charset="0"/>
                      </a:rPr>
                      <m:t>𝑋</m:t>
                    </m:r>
                    <m:r>
                      <a:rPr lang="ru-RU" i="1" dirty="0">
                        <a:latin typeface="Cambria Math" panose="02040503050406030204" pitchFamily="18" charset="0"/>
                      </a:rPr>
                      <m:t> = </m:t>
                    </m:r>
                    <m:r>
                      <a:rPr lang="ru-RU" i="1" dirty="0">
                        <a:latin typeface="Cambria Math" panose="02040503050406030204" pitchFamily="18" charset="0"/>
                      </a:rPr>
                      <m:t>𝑛</m:t>
                    </m:r>
                    <m:r>
                      <a:rPr lang="ru-RU" i="1" dirty="0">
                        <a:latin typeface="Cambria Math" panose="02040503050406030204" pitchFamily="18" charset="0"/>
                      </a:rPr>
                      <m:t> − </m:t>
                    </m:r>
                    <m:r>
                      <a:rPr lang="ru-RU" i="1" dirty="0" err="1">
                        <a:latin typeface="Cambria Math" panose="02040503050406030204" pitchFamily="18" charset="0"/>
                      </a:rPr>
                      <m:t>𝑟𝑎𝑛𝑘</m:t>
                    </m:r>
                    <m:r>
                      <a:rPr lang="ru-RU" i="1" dirty="0">
                        <a:latin typeface="Cambria Math" panose="02040503050406030204" pitchFamily="18" charset="0"/>
                      </a:rPr>
                      <m:t> </m:t>
                    </m:r>
                    <m:r>
                      <a:rPr lang="ru-RU" i="1" dirty="0">
                        <a:latin typeface="Cambria Math" panose="02040503050406030204" pitchFamily="18" charset="0"/>
                      </a:rPr>
                      <m:t>𝐴</m:t>
                    </m:r>
                  </m:oMath>
                </a14:m>
                <a:r>
                  <a:rPr lang="ru-RU" dirty="0"/>
                  <a:t>.</a:t>
                </a:r>
              </a:p>
            </p:txBody>
          </p:sp>
        </mc:Choice>
        <mc:Fallback xmlns="">
          <p:sp>
            <p:nvSpPr>
              <p:cNvPr id="3" name="Текст 2">
                <a:extLst>
                  <a:ext uri="{FF2B5EF4-FFF2-40B4-BE49-F238E27FC236}">
                    <a16:creationId xmlns:a16="http://schemas.microsoft.com/office/drawing/2014/main" id="{F6E1859A-AEF3-0C47-F5D2-48660452DD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1635720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33266D-F8C6-0426-6351-C3B2B52AD90F}"/>
              </a:ext>
            </a:extLst>
          </p:cNvPr>
          <p:cNvSpPr>
            <a:spLocks noGrp="1"/>
          </p:cNvSpPr>
          <p:nvPr>
            <p:ph type="title"/>
          </p:nvPr>
        </p:nvSpPr>
        <p:spPr/>
        <p:txBody>
          <a:bodyPr>
            <a:normAutofit fontScale="90000"/>
          </a:bodyPr>
          <a:lstStyle/>
          <a:p>
            <a:r>
              <a:rPr lang="en-US" dirty="0"/>
              <a:t>11. </a:t>
            </a:r>
            <a:r>
              <a:rPr lang="ru-RU" dirty="0"/>
              <a:t>Однородная СЛАУ. Пространство решений. Задание линейного подпространства однородной СЛАУ.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75CD87F6-6D1D-8F90-B210-81D807753C60}"/>
                  </a:ext>
                </a:extLst>
              </p:cNvPr>
              <p:cNvSpPr>
                <a:spLocks noGrp="1"/>
              </p:cNvSpPr>
              <p:nvPr>
                <p:ph type="body" sz="quarter" idx="13"/>
              </p:nvPr>
            </p:nvSpPr>
            <p:spPr>
              <a:xfrm>
                <a:off x="838199" y="993775"/>
                <a:ext cx="10601131" cy="5351042"/>
              </a:xfrm>
            </p:spPr>
            <p:txBody>
              <a:bodyPr>
                <a:normAutofit/>
              </a:bodyPr>
              <a:lstStyle/>
              <a:p>
                <a:r>
                  <a:rPr lang="ru-RU" b="1" dirty="0"/>
                  <a:t>Определения из билета 10.</a:t>
                </a:r>
                <a:endParaRPr lang="en-US" b="1" dirty="0"/>
              </a:p>
              <a:p>
                <a:r>
                  <a:rPr lang="ru-RU" b="1" dirty="0"/>
                  <a:t>Теорема</a:t>
                </a:r>
                <a:r>
                  <a:rPr lang="ru-RU" dirty="0"/>
                  <a:t>. </a:t>
                </a:r>
                <a:endParaRPr lang="en-US" dirty="0"/>
              </a:p>
              <a:p>
                <a:r>
                  <a:rPr lang="ru-RU" dirty="0"/>
                  <a:t>Пусть матрица </a:t>
                </a:r>
                <a14:m>
                  <m:oMath xmlns:m="http://schemas.openxmlformats.org/officeDocument/2006/math">
                    <m:r>
                      <a:rPr lang="ru-RU" i="1" dirty="0" smtClean="0">
                        <a:latin typeface="Cambria Math" panose="02040503050406030204" pitchFamily="18" charset="0"/>
                      </a:rPr>
                      <m:t>𝐵</m:t>
                    </m:r>
                  </m:oMath>
                </a14:m>
                <a:r>
                  <a:rPr lang="ru-RU" dirty="0"/>
                  <a:t> состоит из столбцов, образующих базис пространства решений СЛАУ </a:t>
                </a:r>
                <a14:m>
                  <m:oMath xmlns:m="http://schemas.openxmlformats.org/officeDocument/2006/math">
                    <m:r>
                      <a:rPr lang="ru-RU" i="1" dirty="0" smtClean="0">
                        <a:latin typeface="Cambria Math" panose="02040503050406030204" pitchFamily="18" charset="0"/>
                      </a:rPr>
                      <m:t>𝐴𝑥</m:t>
                    </m:r>
                    <m:r>
                      <a:rPr lang="ru-RU" i="1" dirty="0" smtClean="0">
                        <a:latin typeface="Cambria Math" panose="02040503050406030204" pitchFamily="18" charset="0"/>
                      </a:rPr>
                      <m:t> = 0</m:t>
                    </m:r>
                  </m:oMath>
                </a14:m>
                <a:r>
                  <a:rPr lang="ru-RU" dirty="0"/>
                  <a:t>. Тогда система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𝑥</m:t>
                    </m:r>
                    <m:r>
                      <a:rPr lang="ru-RU" i="1" dirty="0" smtClean="0">
                        <a:latin typeface="Cambria Math" panose="02040503050406030204" pitchFamily="18" charset="0"/>
                      </a:rPr>
                      <m:t>=0 </m:t>
                    </m:r>
                  </m:oMath>
                </a14:m>
                <a:r>
                  <a:rPr lang="ru-RU" dirty="0"/>
                  <a:t>задаёт линейную</a:t>
                </a:r>
                <a:r>
                  <a:rPr lang="en-US" dirty="0"/>
                  <a:t> </a:t>
                </a:r>
                <a:r>
                  <a:rPr lang="ru-RU" dirty="0"/>
                  <a:t>оболочку строк матрицы </a:t>
                </a:r>
                <a14:m>
                  <m:oMath xmlns:m="http://schemas.openxmlformats.org/officeDocument/2006/math">
                    <m:r>
                      <a:rPr lang="ru-RU" i="1" dirty="0" smtClean="0">
                        <a:latin typeface="Cambria Math" panose="02040503050406030204" pitchFamily="18" charset="0"/>
                      </a:rPr>
                      <m:t>𝐴</m:t>
                    </m:r>
                  </m:oMath>
                </a14:m>
                <a:r>
                  <a:rPr lang="ru-RU" dirty="0"/>
                  <a:t>.</a:t>
                </a:r>
              </a:p>
              <a:p>
                <a:r>
                  <a:rPr lang="ru-RU" b="1" dirty="0"/>
                  <a:t>Доказательство</a:t>
                </a:r>
                <a:r>
                  <a:rPr lang="ru-RU" dirty="0"/>
                  <a:t>. </a:t>
                </a:r>
                <a:endParaRPr lang="en-US" dirty="0"/>
              </a:p>
              <a:p>
                <a:pPr algn="just"/>
                <a:r>
                  <a:rPr lang="ru-RU" dirty="0"/>
                  <a:t>Поскольку каждый столбец матрицы </a:t>
                </a:r>
                <a14:m>
                  <m:oMath xmlns:m="http://schemas.openxmlformats.org/officeDocument/2006/math">
                    <m:r>
                      <a:rPr lang="ru-RU" i="1" dirty="0" smtClean="0">
                        <a:latin typeface="Cambria Math" panose="02040503050406030204" pitchFamily="18" charset="0"/>
                      </a:rPr>
                      <m:t>𝐵</m:t>
                    </m:r>
                  </m:oMath>
                </a14:m>
                <a:r>
                  <a:rPr lang="ru-RU" dirty="0"/>
                  <a:t> является решением</a:t>
                </a:r>
                <a:r>
                  <a:rPr lang="en-US" dirty="0"/>
                  <a:t> </a:t>
                </a:r>
                <a:r>
                  <a:rPr lang="ru-RU" dirty="0"/>
                  <a:t>линейной системы </a:t>
                </a:r>
                <a14:m>
                  <m:oMath xmlns:m="http://schemas.openxmlformats.org/officeDocument/2006/math">
                    <m:r>
                      <a:rPr lang="ru-RU" i="1" dirty="0" smtClean="0">
                        <a:latin typeface="Cambria Math" panose="02040503050406030204" pitchFamily="18" charset="0"/>
                      </a:rPr>
                      <m:t>𝐴𝑥</m:t>
                    </m:r>
                    <m:r>
                      <a:rPr lang="ru-RU" i="1" dirty="0" smtClean="0">
                        <a:latin typeface="Cambria Math" panose="02040503050406030204" pitchFamily="18" charset="0"/>
                      </a:rPr>
                      <m:t> = 0</m:t>
                    </m:r>
                  </m:oMath>
                </a14:m>
                <a:r>
                  <a:rPr lang="ru-RU" dirty="0"/>
                  <a:t>, имеет место матричное равенство </a:t>
                </a:r>
                <a14:m>
                  <m:oMath xmlns:m="http://schemas.openxmlformats.org/officeDocument/2006/math">
                    <m:r>
                      <a:rPr lang="ru-RU" i="1" dirty="0" smtClean="0">
                        <a:latin typeface="Cambria Math" panose="02040503050406030204" pitchFamily="18" charset="0"/>
                      </a:rPr>
                      <m:t>𝐴𝐵</m:t>
                    </m:r>
                    <m:r>
                      <a:rPr lang="ru-RU" i="1" dirty="0" smtClean="0">
                        <a:latin typeface="Cambria Math" panose="02040503050406030204" pitchFamily="18" charset="0"/>
                      </a:rPr>
                      <m:t> = 0</m:t>
                    </m:r>
                  </m:oMath>
                </a14:m>
                <a:r>
                  <a:rPr lang="ru-RU" dirty="0"/>
                  <a:t>, которое</a:t>
                </a:r>
                <a:r>
                  <a:rPr lang="en-US" dirty="0"/>
                  <a:t> </a:t>
                </a:r>
                <a:r>
                  <a:rPr lang="ru-RU" dirty="0"/>
                  <a:t>эквивалентно равенству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𝐴</m:t>
                        </m:r>
                      </m:e>
                      <m:sup>
                        <m:r>
                          <a:rPr lang="ru-RU" i="1" dirty="0" smtClean="0">
                            <a:latin typeface="Cambria Math" panose="02040503050406030204" pitchFamily="18" charset="0"/>
                          </a:rPr>
                          <m:t>𝑇</m:t>
                        </m:r>
                      </m:sup>
                    </m:sSup>
                    <m:r>
                      <a:rPr lang="en-US" b="0" i="1" dirty="0" smtClean="0">
                        <a:latin typeface="Cambria Math" panose="02040503050406030204" pitchFamily="18" charset="0"/>
                      </a:rPr>
                      <m:t>=</m:t>
                    </m:r>
                    <m:r>
                      <a:rPr lang="ru-RU" i="1" dirty="0" smtClean="0">
                        <a:latin typeface="Cambria Math" panose="02040503050406030204" pitchFamily="18" charset="0"/>
                      </a:rPr>
                      <m:t>0</m:t>
                    </m:r>
                  </m:oMath>
                </a14:m>
                <a:r>
                  <a:rPr lang="ru-RU" dirty="0"/>
                  <a:t>. Если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oMath>
                </a14:m>
                <a:r>
                  <a:rPr lang="ru-RU" dirty="0"/>
                  <a:t> интерпретировать как матрицу</a:t>
                </a:r>
                <a:r>
                  <a:rPr lang="en-US" dirty="0"/>
                  <a:t> </a:t>
                </a:r>
                <a:r>
                  <a:rPr lang="ru-RU" dirty="0"/>
                  <a:t>коэффициентов некоторой СЛАУ, все столбцы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𝐴</m:t>
                        </m:r>
                      </m:e>
                      <m:sup>
                        <m:r>
                          <a:rPr lang="ru-RU" i="1" dirty="0" smtClean="0">
                            <a:latin typeface="Cambria Math" panose="02040503050406030204" pitchFamily="18" charset="0"/>
                          </a:rPr>
                          <m:t>𝑇</m:t>
                        </m:r>
                      </m:sup>
                    </m:sSup>
                  </m:oMath>
                </a14:m>
                <a:r>
                  <a:rPr lang="en-US" dirty="0"/>
                  <a:t> </a:t>
                </a:r>
                <a:r>
                  <a:rPr lang="ru-RU" dirty="0"/>
                  <a:t>(то есть строки </a:t>
                </a:r>
                <a14:m>
                  <m:oMath xmlns:m="http://schemas.openxmlformats.org/officeDocument/2006/math">
                    <m:r>
                      <a:rPr lang="ru-RU" i="1" dirty="0" smtClean="0">
                        <a:latin typeface="Cambria Math" panose="02040503050406030204" pitchFamily="18" charset="0"/>
                      </a:rPr>
                      <m:t>𝐴</m:t>
                    </m:r>
                  </m:oMath>
                </a14:m>
                <a:r>
                  <a:rPr lang="ru-RU" dirty="0"/>
                  <a:t>) будут ей</a:t>
                </a:r>
                <a:r>
                  <a:rPr lang="en-US" dirty="0"/>
                  <a:t> </a:t>
                </a:r>
                <a:r>
                  <a:rPr lang="ru-RU" dirty="0"/>
                  <a:t>удовлетворять.</a:t>
                </a:r>
              </a:p>
              <a:p>
                <a:pPr algn="just"/>
                <a:r>
                  <a:rPr lang="ru-RU" dirty="0"/>
                  <a:t>Покажем, что столбец, не принадлежащий линейной оболочке столбцов матрицы </a:t>
                </a:r>
                <a14:m>
                  <m:oMath xmlns:m="http://schemas.openxmlformats.org/officeDocument/2006/math">
                    <m:sSup>
                      <m:sSupPr>
                        <m:ctrlPr>
                          <a:rPr lang="en-US" i="1" dirty="0" smtClean="0">
                            <a:latin typeface="Cambria Math" panose="02040503050406030204" pitchFamily="18" charset="0"/>
                          </a:rPr>
                        </m:ctrlPr>
                      </m:sSupPr>
                      <m:e>
                        <m:r>
                          <a:rPr lang="ru-RU" i="1" dirty="0" smtClean="0">
                            <a:latin typeface="Cambria Math" panose="02040503050406030204" pitchFamily="18" charset="0"/>
                          </a:rPr>
                          <m:t>𝐴</m:t>
                        </m:r>
                      </m:e>
                      <m:sup>
                        <m:r>
                          <a:rPr lang="ru-RU" i="1" dirty="0" smtClean="0">
                            <a:latin typeface="Cambria Math" panose="02040503050406030204" pitchFamily="18" charset="0"/>
                          </a:rPr>
                          <m:t>𝑇</m:t>
                        </m:r>
                      </m:sup>
                    </m:sSup>
                  </m:oMath>
                </a14:m>
                <a:r>
                  <a:rPr lang="ru-RU" dirty="0"/>
                  <a:t>, не удовлетворяет СЛАУ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𝑦</m:t>
                    </m:r>
                    <m:r>
                      <a:rPr lang="ru-RU" i="1" dirty="0" smtClean="0">
                        <a:latin typeface="Cambria Math" panose="02040503050406030204" pitchFamily="18" charset="0"/>
                      </a:rPr>
                      <m:t>=0</m:t>
                    </m:r>
                  </m:oMath>
                </a14:m>
                <a:r>
                  <a:rPr lang="ru-RU" dirty="0"/>
                  <a:t>. Пусть в исходной СЛАУ </a:t>
                </a:r>
                <a14:m>
                  <m:oMath xmlns:m="http://schemas.openxmlformats.org/officeDocument/2006/math">
                    <m:r>
                      <a:rPr lang="ru-RU" i="1" dirty="0" smtClean="0">
                        <a:latin typeface="Cambria Math" panose="02040503050406030204" pitchFamily="18" charset="0"/>
                      </a:rPr>
                      <m:t>𝑛</m:t>
                    </m:r>
                  </m:oMath>
                </a14:m>
                <a:r>
                  <a:rPr lang="ru-RU" dirty="0"/>
                  <a:t> неизвестных, а </a:t>
                </a:r>
                <a14:m>
                  <m:oMath xmlns:m="http://schemas.openxmlformats.org/officeDocument/2006/math">
                    <m:r>
                      <a:rPr lang="ru-RU" i="1" dirty="0" smtClean="0">
                        <a:latin typeface="Cambria Math" panose="02040503050406030204" pitchFamily="18" charset="0"/>
                      </a:rPr>
                      <m:t>𝑟</m:t>
                    </m:r>
                    <m:r>
                      <a:rPr lang="ru-RU" i="1" dirty="0" smtClean="0">
                        <a:latin typeface="Cambria Math" panose="02040503050406030204" pitchFamily="18" charset="0"/>
                      </a:rPr>
                      <m:t> =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oMath>
                </a14:m>
                <a:r>
                  <a:rPr lang="ru-RU" dirty="0"/>
                  <a:t>. Тогда </a:t>
                </a:r>
                <a14:m>
                  <m:oMath xmlns:m="http://schemas.openxmlformats.org/officeDocument/2006/math">
                    <m:r>
                      <a:rPr lang="ru-RU" i="1" dirty="0" smtClean="0">
                        <a:latin typeface="Cambria Math" panose="02040503050406030204" pitchFamily="18" charset="0"/>
                      </a:rPr>
                      <m:t>𝑟𝑎𝑛𝑘</m:t>
                    </m:r>
                    <m:r>
                      <a:rPr lang="ru-RU"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 =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𝐵</m:t>
                    </m:r>
                    <m:r>
                      <a:rPr lang="ru-RU" i="1" dirty="0" smtClean="0">
                        <a:latin typeface="Cambria Math" panose="02040503050406030204" pitchFamily="18" charset="0"/>
                      </a:rPr>
                      <m:t> = </m:t>
                    </m:r>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smtClean="0">
                        <a:latin typeface="Cambria Math" panose="02040503050406030204" pitchFamily="18" charset="0"/>
                      </a:rPr>
                      <m:t>𝑟</m:t>
                    </m:r>
                  </m:oMath>
                </a14:m>
                <a:r>
                  <a:rPr lang="ru-RU" dirty="0"/>
                  <a:t>, то есть СЛАУ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𝑦</m:t>
                    </m:r>
                    <m:r>
                      <a:rPr lang="ru-RU" i="1" dirty="0" smtClean="0">
                        <a:latin typeface="Cambria Math" panose="02040503050406030204" pitchFamily="18" charset="0"/>
                      </a:rPr>
                      <m:t> = 0</m:t>
                    </m:r>
                  </m:oMath>
                </a14:m>
                <a:r>
                  <a:rPr lang="en-US" dirty="0"/>
                  <a:t> </a:t>
                </a:r>
                <a:r>
                  <a:rPr lang="ru-RU" dirty="0"/>
                  <a:t>имеет </a:t>
                </a:r>
                <a14:m>
                  <m:oMath xmlns:m="http://schemas.openxmlformats.org/officeDocument/2006/math">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smtClean="0">
                        <a:latin typeface="Cambria Math" panose="02040503050406030204" pitchFamily="18" charset="0"/>
                      </a:rPr>
                      <m:t>𝑟</m:t>
                    </m:r>
                    <m:r>
                      <a:rPr lang="ru-RU" i="1" dirty="0" smtClean="0">
                        <a:latin typeface="Cambria Math" panose="02040503050406030204" pitchFamily="18" charset="0"/>
                      </a:rPr>
                      <m:t>) </m:t>
                    </m:r>
                  </m:oMath>
                </a14:m>
                <a:r>
                  <a:rPr lang="ru-RU" dirty="0"/>
                  <a:t>линейно независимых решений. Поскольку </a:t>
                </a:r>
                <a14:m>
                  <m:oMath xmlns:m="http://schemas.openxmlformats.org/officeDocument/2006/math">
                    <m:r>
                      <a:rPr lang="ru-RU" i="1" dirty="0"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 </m:t>
                    </m:r>
                    <m:r>
                      <a:rPr lang="ru-RU" i="1" dirty="0" smtClean="0">
                        <a:latin typeface="Cambria Math" panose="02040503050406030204" pitchFamily="18" charset="0"/>
                      </a:rPr>
                      <m:t>𝑟</m:t>
                    </m:r>
                  </m:oMath>
                </a14:m>
                <a:r>
                  <a:rPr lang="ru-RU" dirty="0"/>
                  <a:t>, это</a:t>
                </a:r>
                <a:r>
                  <a:rPr lang="en-US" dirty="0"/>
                  <a:t> </a:t>
                </a:r>
                <a:r>
                  <a:rPr lang="ru-RU" dirty="0"/>
                  <a:t>означает, что системе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𝑦</m:t>
                    </m:r>
                    <m:r>
                      <a:rPr lang="en-US" b="0" i="1" dirty="0" smtClean="0">
                        <a:latin typeface="Cambria Math" panose="02040503050406030204" pitchFamily="18" charset="0"/>
                      </a:rPr>
                      <m:t>=</m:t>
                    </m:r>
                    <m:r>
                      <a:rPr lang="ru-RU" i="1" dirty="0" smtClean="0">
                        <a:latin typeface="Cambria Math" panose="02040503050406030204" pitchFamily="18" charset="0"/>
                      </a:rPr>
                      <m:t>0 </m:t>
                    </m:r>
                  </m:oMath>
                </a14:m>
                <a:r>
                  <a:rPr lang="ru-RU" dirty="0"/>
                  <a:t>удовлетворяет лишь линейная оболочка строк</a:t>
                </a:r>
                <a:r>
                  <a:rPr lang="en-US" dirty="0"/>
                  <a:t> </a:t>
                </a:r>
                <a:r>
                  <a:rPr lang="ru-RU" dirty="0"/>
                  <a:t>матрицы </a:t>
                </a:r>
                <a14:m>
                  <m:oMath xmlns:m="http://schemas.openxmlformats.org/officeDocument/2006/math">
                    <m:r>
                      <a:rPr lang="ru-RU" i="1" dirty="0" smtClean="0">
                        <a:latin typeface="Cambria Math" panose="02040503050406030204" pitchFamily="18" charset="0"/>
                      </a:rPr>
                      <m:t>𝐴</m:t>
                    </m:r>
                  </m:oMath>
                </a14:m>
                <a:r>
                  <a:rPr lang="ru-RU" dirty="0"/>
                  <a:t>.</a:t>
                </a:r>
                <a:endParaRPr lang="en-US" dirty="0"/>
              </a:p>
              <a:p>
                <a:pPr algn="just"/>
                <a:endParaRPr lang="en-US" dirty="0"/>
              </a:p>
              <a:p>
                <a:r>
                  <a:rPr lang="ru-RU" dirty="0"/>
                  <a:t>Как </a:t>
                </a:r>
                <a:r>
                  <a:rPr lang="ru-RU" b="1" dirty="0"/>
                  <a:t>задать подпространство </a:t>
                </a:r>
                <a14:m>
                  <m:oMath xmlns:m="http://schemas.openxmlformats.org/officeDocument/2006/math">
                    <m:r>
                      <a:rPr lang="ru-RU" i="1" dirty="0">
                        <a:latin typeface="Cambria Math" panose="02040503050406030204" pitchFamily="18" charset="0"/>
                      </a:rPr>
                      <m:t>𝑋</m:t>
                    </m:r>
                  </m:oMath>
                </a14:m>
                <a:r>
                  <a:rPr lang="ru-RU" dirty="0"/>
                  <a:t> с помощью однородной СЛАУ </a:t>
                </a:r>
                <a14:m>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=0</m:t>
                    </m:r>
                  </m:oMath>
                </a14:m>
                <a:r>
                  <a:rPr lang="ru-RU" dirty="0"/>
                  <a:t>,  </a:t>
                </a:r>
                <a14:m>
                  <m:oMath xmlns:m="http://schemas.openxmlformats.org/officeDocument/2006/math">
                    <m:r>
                      <m:rPr>
                        <m:sty m:val="p"/>
                      </m:rPr>
                      <a:rPr lang="en-US" dirty="0">
                        <a:latin typeface="Cambria Math" panose="02040503050406030204" pitchFamily="18" charset="0"/>
                      </a:rPr>
                      <m:t>x</m:t>
                    </m:r>
                    <m:r>
                      <a:rPr lang="en-US" b="0" i="1" dirty="0" smtClean="0">
                        <a:latin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oMath>
                </a14:m>
                <a:r>
                  <a:rPr lang="ru-RU" dirty="0"/>
                  <a:t> ?</a:t>
                </a:r>
              </a:p>
              <a:p>
                <a:r>
                  <a:rPr lang="ru-RU" dirty="0"/>
                  <a:t>Нужно составить такую матрицу </a:t>
                </a:r>
                <a14:m>
                  <m:oMath xmlns:m="http://schemas.openxmlformats.org/officeDocument/2006/math">
                    <m:r>
                      <a:rPr lang="ru-RU" i="1" dirty="0" smtClean="0">
                        <a:latin typeface="Cambria Math" panose="02040503050406030204" pitchFamily="18" charset="0"/>
                      </a:rPr>
                      <m:t>А: </m:t>
                    </m:r>
                    <m:r>
                      <a:rPr lang="en-US" i="1" dirty="0" smtClean="0">
                        <a:latin typeface="Cambria Math" panose="02040503050406030204" pitchFamily="18" charset="0"/>
                      </a:rPr>
                      <m:t>𝑟𝑎𝑛𝑘</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&lt; </m:t>
                    </m:r>
                    <m:r>
                      <a:rPr lang="en-US" i="1" dirty="0" smtClean="0">
                        <a:latin typeface="Cambria Math" panose="02040503050406030204" pitchFamily="18" charset="0"/>
                      </a:rPr>
                      <m:t>𝑛</m:t>
                    </m:r>
                  </m:oMath>
                </a14:m>
                <a:r>
                  <a:rPr lang="en-US" dirty="0"/>
                  <a:t>, </a:t>
                </a:r>
                <a:r>
                  <a:rPr lang="ru-RU" dirty="0"/>
                  <a:t>тогда </a:t>
                </a:r>
                <a14:m>
                  <m:oMath xmlns:m="http://schemas.openxmlformats.org/officeDocument/2006/math">
                    <m:r>
                      <m:rPr>
                        <m:sty m:val="p"/>
                      </m:rPr>
                      <a:rPr lang="ru-RU" i="1" dirty="0">
                        <a:latin typeface="Cambria Math" panose="02040503050406030204" pitchFamily="18" charset="0"/>
                      </a:rPr>
                      <m:t>dim</m:t>
                    </m:r>
                    <m:r>
                      <a:rPr lang="ru-RU" i="1" dirty="0">
                        <a:latin typeface="Cambria Math" panose="02040503050406030204" pitchFamily="18" charset="0"/>
                      </a:rPr>
                      <m:t>⁡</m:t>
                    </m:r>
                    <m:r>
                      <a:rPr lang="ru-RU" i="1" dirty="0">
                        <a:latin typeface="Cambria Math" panose="02040503050406030204" pitchFamily="18" charset="0"/>
                      </a:rPr>
                      <m:t>𝑋</m:t>
                    </m:r>
                    <m:r>
                      <a:rPr lang="ru-RU" i="1" dirty="0">
                        <a:latin typeface="Cambria Math" panose="02040503050406030204" pitchFamily="18" charset="0"/>
                      </a:rPr>
                      <m:t> = </m:t>
                    </m:r>
                    <m:r>
                      <a:rPr lang="ru-RU" i="1" dirty="0">
                        <a:latin typeface="Cambria Math" panose="02040503050406030204" pitchFamily="18" charset="0"/>
                      </a:rPr>
                      <m:t>𝑛</m:t>
                    </m:r>
                    <m:r>
                      <a:rPr lang="ru-RU" i="1" dirty="0">
                        <a:latin typeface="Cambria Math" panose="02040503050406030204" pitchFamily="18" charset="0"/>
                      </a:rPr>
                      <m:t> − </m:t>
                    </m:r>
                    <m:r>
                      <a:rPr lang="ru-RU" i="1" dirty="0" err="1">
                        <a:latin typeface="Cambria Math" panose="02040503050406030204" pitchFamily="18" charset="0"/>
                      </a:rPr>
                      <m:t>𝑟𝑎𝑛𝑘</m:t>
                    </m:r>
                    <m:r>
                      <a:rPr lang="ru-RU" i="1" dirty="0">
                        <a:latin typeface="Cambria Math" panose="02040503050406030204" pitchFamily="18" charset="0"/>
                      </a:rPr>
                      <m:t> </m:t>
                    </m:r>
                    <m:r>
                      <a:rPr lang="ru-RU" i="1" dirty="0">
                        <a:latin typeface="Cambria Math" panose="02040503050406030204" pitchFamily="18" charset="0"/>
                      </a:rPr>
                      <m:t>𝐴</m:t>
                    </m:r>
                  </m:oMath>
                </a14:m>
                <a:r>
                  <a:rPr lang="ru-RU" dirty="0"/>
                  <a:t>.</a:t>
                </a:r>
                <a:endParaRPr lang="en-US" dirty="0"/>
              </a:p>
              <a:p>
                <a:pPr algn="just"/>
                <a:endParaRPr lang="ru-RU" dirty="0"/>
              </a:p>
            </p:txBody>
          </p:sp>
        </mc:Choice>
        <mc:Fallback xmlns="">
          <p:sp>
            <p:nvSpPr>
              <p:cNvPr id="3" name="Текст 2">
                <a:extLst>
                  <a:ext uri="{FF2B5EF4-FFF2-40B4-BE49-F238E27FC236}">
                    <a16:creationId xmlns:a16="http://schemas.microsoft.com/office/drawing/2014/main" id="{75CD87F6-6D1D-8F90-B210-81D807753C60}"/>
                  </a:ext>
                </a:extLst>
              </p:cNvPr>
              <p:cNvSpPr>
                <a:spLocks noGrp="1" noRot="1" noChangeAspect="1" noMove="1" noResize="1" noEditPoints="1" noAdjustHandles="1" noChangeArrowheads="1" noChangeShapeType="1" noTextEdit="1"/>
              </p:cNvSpPr>
              <p:nvPr>
                <p:ph type="body" sz="quarter" idx="13"/>
              </p:nvPr>
            </p:nvSpPr>
            <p:spPr>
              <a:xfrm>
                <a:off x="838199" y="993775"/>
                <a:ext cx="10601131" cy="5351042"/>
              </a:xfrm>
              <a:blipFill>
                <a:blip r:embed="rId2"/>
                <a:stretch>
                  <a:fillRect l="-460" t="-1025" r="-460" b="-1025"/>
                </a:stretch>
              </a:blipFill>
            </p:spPr>
            <p:txBody>
              <a:bodyPr/>
              <a:lstStyle/>
              <a:p>
                <a:r>
                  <a:rPr lang="ru-RU">
                    <a:noFill/>
                  </a:rPr>
                  <a:t> </a:t>
                </a:r>
              </a:p>
            </p:txBody>
          </p:sp>
        </mc:Fallback>
      </mc:AlternateContent>
    </p:spTree>
    <p:extLst>
      <p:ext uri="{BB962C8B-B14F-4D97-AF65-F5344CB8AC3E}">
        <p14:creationId xmlns:p14="http://schemas.microsoft.com/office/powerpoint/2010/main" val="273324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E4C71B-6586-FC0C-A9DD-C30A71129A19}"/>
              </a:ext>
            </a:extLst>
          </p:cNvPr>
          <p:cNvSpPr>
            <a:spLocks noGrp="1"/>
          </p:cNvSpPr>
          <p:nvPr>
            <p:ph type="title"/>
          </p:nvPr>
        </p:nvSpPr>
        <p:spPr/>
        <p:txBody>
          <a:bodyPr/>
          <a:lstStyle/>
          <a:p>
            <a:r>
              <a:rPr lang="ru-RU" dirty="0">
                <a:solidFill>
                  <a:srgbClr val="FF0000"/>
                </a:solidFill>
              </a:rPr>
              <a:t>12. Неоднородная СЛАУ. Общее решение. Альтернатива Фредгольма.</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33C33F1-B86A-1CAE-7A6A-D942EDFFD30D}"/>
                  </a:ext>
                </a:extLst>
              </p:cNvPr>
              <p:cNvSpPr>
                <a:spLocks noGrp="1"/>
              </p:cNvSpPr>
              <p:nvPr>
                <p:ph type="body" sz="quarter" idx="13"/>
              </p:nvPr>
            </p:nvSpPr>
            <p:spPr/>
            <p:txBody>
              <a:bodyPr/>
              <a:lstStyle/>
              <a:p>
                <a:r>
                  <a:rPr lang="ru-RU" dirty="0"/>
                  <a:t>СЛАУ называется </a:t>
                </a:r>
                <a:r>
                  <a:rPr lang="ru-RU" b="1" i="1" dirty="0"/>
                  <a:t>неоднородной</a:t>
                </a:r>
                <a:r>
                  <a:rPr lang="ru-RU" dirty="0"/>
                  <a:t>, если столбец свободных членов </a:t>
                </a:r>
                <a:r>
                  <a:rPr lang="ru-RU" b="1" dirty="0"/>
                  <a:t>не</a:t>
                </a:r>
                <a:r>
                  <a:rPr lang="ru-RU" dirty="0"/>
                  <a:t> является нулевым вектором.</a:t>
                </a:r>
                <a:endParaRPr lang="en-US" dirty="0"/>
              </a:p>
              <a:p>
                <a:endParaRPr lang="en-US" b="1" dirty="0"/>
              </a:p>
              <a:p>
                <a:r>
                  <a:rPr lang="ru-RU" b="1" dirty="0"/>
                  <a:t>Теорема</a:t>
                </a:r>
                <a:r>
                  <a:rPr lang="ru-RU" dirty="0"/>
                  <a:t> (о структуре решения СЛАУ)</a:t>
                </a:r>
              </a:p>
              <a:p>
                <a:r>
                  <a:rPr lang="ru-RU" dirty="0"/>
                  <a:t>Общее решение неоднородной СЛАУ вида </a:t>
                </a:r>
                <a14:m>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 является суммой общего однородной</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a:t>
                </a:r>
                <a:r>
                  <a:rPr lang="ru-RU" dirty="0"/>
                  <a:t> и произвольного частного решения </a:t>
                </a:r>
                <a14:m>
                  <m:oMath xmlns:m="http://schemas.openxmlformats.org/officeDocument/2006/math">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oMath>
                </a14:m>
                <a:r>
                  <a:rPr lang="ru-RU" dirty="0"/>
                  <a:t> неоднородной:</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nary>
                        <m:naryPr>
                          <m:chr m:val="∑"/>
                          <m:limLoc m:val="undOvr"/>
                          <m:grow m:val="on"/>
                          <m:ctrlPr>
                            <a:rPr lang="ru-RU" i="1" smtClean="0">
                              <a:latin typeface="Cambria Math" panose="02040503050406030204" pitchFamily="18" charset="0"/>
                            </a:rPr>
                          </m:ctrlPr>
                        </m:naryPr>
                        <m:sub>
                          <m:r>
                            <a:rPr lang="ru-RU" i="1" smtClean="0">
                              <a:latin typeface="Cambria Math" panose="02040503050406030204" pitchFamily="18" charset="0"/>
                            </a:rPr>
                            <m:t>1</m:t>
                          </m:r>
                        </m:sub>
                        <m:sup>
                          <m:r>
                            <a:rPr lang="ru-RU" i="1" smtClean="0">
                              <a:latin typeface="Cambria Math" panose="02040503050406030204" pitchFamily="18" charset="0"/>
                            </a:rPr>
                            <m:t>𝑛</m:t>
                          </m:r>
                          <m:r>
                            <a:rPr lang="ru-RU" i="1" smtClean="0">
                              <a:latin typeface="Cambria Math" panose="02040503050406030204" pitchFamily="18" charset="0"/>
                            </a:rPr>
                            <m:t>−</m:t>
                          </m:r>
                          <m:r>
                            <a:rPr lang="ru-RU" i="1" smtClean="0">
                              <a:latin typeface="Cambria Math" panose="02040503050406030204" pitchFamily="18" charset="0"/>
                            </a:rPr>
                            <m:t>𝑟</m:t>
                          </m:r>
                        </m:sup>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𝜆</m:t>
                              </m:r>
                            </m:e>
                            <m:sub>
                              <m:r>
                                <a:rPr lang="ru-RU" i="1" smtClean="0">
                                  <a:latin typeface="Cambria Math" panose="02040503050406030204" pitchFamily="18" charset="0"/>
                                </a:rPr>
                                <m:t>𝑖</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𝑖</m:t>
                              </m:r>
                            </m:sub>
                          </m:sSub>
                        </m:e>
                      </m:nary>
                      <m:r>
                        <a:rPr lang="en-US" b="0" i="1" smtClean="0">
                          <a:latin typeface="Cambria Math" panose="02040503050406030204" pitchFamily="18" charset="0"/>
                        </a:rPr>
                        <m:t>,  </m:t>
                      </m:r>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𝜆</m:t>
                          </m:r>
                        </m:e>
                        <m:sub>
                          <m:r>
                            <a:rPr lang="ru-RU" i="1">
                              <a:latin typeface="Cambria Math" panose="02040503050406030204" pitchFamily="18" charset="0"/>
                            </a:rPr>
                            <m:t>𝑖</m:t>
                          </m:r>
                        </m:sub>
                      </m:sSub>
                      <m:r>
                        <a:rPr lang="en-US" b="0" i="1" smtClean="0">
                          <a:latin typeface="Cambria Math" panose="02040503050406030204" pitchFamily="18" charset="0"/>
                        </a:rPr>
                        <m:t>∈</m:t>
                      </m:r>
                      <m:r>
                        <a:rPr lang="ru-RU" i="1" dirty="0">
                          <a:latin typeface="Cambria Math" panose="02040503050406030204" pitchFamily="18" charset="0"/>
                          <a:ea typeface="Cambria Math" panose="02040503050406030204" pitchFamily="18" charset="0"/>
                        </a:rPr>
                        <m:t>𝔽</m:t>
                      </m:r>
                      <m:r>
                        <a:rPr lang="en-US" b="0" i="1" dirty="0" smtClean="0">
                          <a:latin typeface="Cambria Math" panose="02040503050406030204" pitchFamily="18" charset="0"/>
                          <a:ea typeface="Cambria Math" panose="02040503050406030204" pitchFamily="18" charset="0"/>
                        </a:rPr>
                        <m:t>,</m:t>
                      </m:r>
                    </m:oMath>
                  </m:oMathPara>
                </a14:m>
                <a:endParaRPr lang="ru-RU" dirty="0"/>
              </a:p>
              <a:p>
                <a:r>
                  <a:rPr lang="ru-RU" dirty="0"/>
                  <a:t>где </a:t>
                </a:r>
                <a14:m>
                  <m:oMath xmlns:m="http://schemas.openxmlformats.org/officeDocument/2006/math">
                    <m:r>
                      <a:rPr lang="ru-RU" i="1" smtClean="0">
                        <a:latin typeface="Cambria Math" panose="02040503050406030204" pitchFamily="18" charset="0"/>
                      </a:rPr>
                      <m:t>𝐴</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r>
                      <a:rPr lang="ru-RU" i="1" smtClean="0">
                        <a:latin typeface="Cambria Math" panose="02040503050406030204" pitchFamily="18" charset="0"/>
                      </a:rPr>
                      <m:t>=0</m:t>
                    </m:r>
                  </m:oMath>
                </a14:m>
                <a:r>
                  <a:rPr lang="ru-RU" dirty="0"/>
                  <a:t> и </a:t>
                </a:r>
                <a14:m>
                  <m:oMath xmlns:m="http://schemas.openxmlformats.org/officeDocument/2006/math">
                    <m:r>
                      <a:rPr lang="ru-RU" i="1" smtClean="0">
                        <a:latin typeface="Cambria Math" panose="02040503050406030204" pitchFamily="18" charset="0"/>
                      </a:rPr>
                      <m:t>𝐴</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a:t>
                </a:r>
              </a:p>
              <a:p>
                <a:r>
                  <a:rPr lang="ru-RU" b="1" dirty="0"/>
                  <a:t>Доказательство</a:t>
                </a:r>
                <a:r>
                  <a:rPr lang="ru-RU" dirty="0"/>
                  <a:t>. Рассмотрим данное представление:</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r>
                        <a:rPr lang="ru-RU" i="1" smtClean="0">
                          <a:latin typeface="Cambria Math" panose="02040503050406030204" pitchFamily="18" charset="0"/>
                        </a:rPr>
                        <m:t>=</m:t>
                      </m:r>
                      <m:r>
                        <a:rPr lang="ru-RU" i="1" smtClean="0">
                          <a:latin typeface="Cambria Math" panose="02040503050406030204" pitchFamily="18" charset="0"/>
                        </a:rPr>
                        <m:t>𝐴</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r>
                        <a:rPr lang="en-US" b="0" i="1" smtClean="0">
                          <a:latin typeface="Cambria Math" panose="02040503050406030204" pitchFamily="18" charset="0"/>
                        </a:rPr>
                        <m:t>𝐴</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0</m:t>
                          </m:r>
                        </m:sub>
                      </m:sSub>
                      <m:r>
                        <a:rPr lang="en-US" b="0" i="1" smtClean="0">
                          <a:latin typeface="Cambria Math" panose="02040503050406030204" pitchFamily="18" charset="0"/>
                        </a:rPr>
                        <m:t>=</m:t>
                      </m:r>
                      <m:r>
                        <a:rPr lang="ru-RU" i="1" smtClean="0">
                          <a:latin typeface="Cambria Math" panose="02040503050406030204" pitchFamily="18" charset="0"/>
                        </a:rPr>
                        <m:t>𝑏</m:t>
                      </m:r>
                      <m:r>
                        <a:rPr lang="ru-RU" i="1" smtClean="0">
                          <a:latin typeface="Cambria Math" panose="02040503050406030204" pitchFamily="18" charset="0"/>
                        </a:rPr>
                        <m:t>+0=</m:t>
                      </m:r>
                      <m:r>
                        <a:rPr lang="ru-RU" i="1" smtClean="0">
                          <a:latin typeface="Cambria Math" panose="02040503050406030204" pitchFamily="18" charset="0"/>
                        </a:rPr>
                        <m:t>𝑏</m:t>
                      </m:r>
                    </m:oMath>
                  </m:oMathPara>
                </a14:m>
                <a:endParaRPr lang="en-US" dirty="0"/>
              </a:p>
              <a:p>
                <a:r>
                  <a:rPr lang="ru-RU" dirty="0"/>
                  <a:t>Обратно, пусть </a:t>
                </a:r>
                <a14:m>
                  <m:oMath xmlns:m="http://schemas.openxmlformats.org/officeDocument/2006/math">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oMath>
                </a14:m>
                <a:r>
                  <a:rPr lang="ru-RU" dirty="0"/>
                  <a:t> - произвольное решение </a:t>
                </a:r>
                <a14:m>
                  <m:oMath xmlns:m="http://schemas.openxmlformats.org/officeDocument/2006/math">
                    <m:r>
                      <a:rPr lang="ru-RU" i="1" smtClean="0">
                        <a:latin typeface="Cambria Math" panose="02040503050406030204" pitchFamily="18" charset="0"/>
                      </a:rPr>
                      <m:t>𝐴</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 тогда </a:t>
                </a:r>
                <a14:m>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oMath>
                </a14:m>
                <a:r>
                  <a:rPr lang="en-US" dirty="0"/>
                  <a:t> - </a:t>
                </a:r>
                <a:r>
                  <a:rPr lang="ru-RU" dirty="0"/>
                  <a:t>решение соответствующей однородной системы, т.к.</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e>
                      </m:d>
                      <m:r>
                        <a:rPr lang="ru-RU" i="1" smtClean="0">
                          <a:latin typeface="Cambria Math" panose="02040503050406030204" pitchFamily="18" charset="0"/>
                        </a:rPr>
                        <m:t>=</m:t>
                      </m:r>
                      <m:r>
                        <a:rPr lang="ru-RU" i="1" smtClean="0">
                          <a:latin typeface="Cambria Math" panose="02040503050406030204" pitchFamily="18" charset="0"/>
                        </a:rPr>
                        <m:t>𝐴𝑏</m:t>
                      </m:r>
                      <m:r>
                        <a:rPr lang="ru-RU" i="1" smtClean="0">
                          <a:latin typeface="Cambria Math" panose="02040503050406030204" pitchFamily="18" charset="0"/>
                        </a:rPr>
                        <m:t>−</m:t>
                      </m:r>
                      <m:r>
                        <a:rPr lang="ru-RU" i="1" smtClean="0">
                          <a:latin typeface="Cambria Math" panose="02040503050406030204" pitchFamily="18" charset="0"/>
                        </a:rPr>
                        <m:t>𝐴𝑏</m:t>
                      </m:r>
                      <m:r>
                        <a:rPr lang="ru-RU" i="1" smtClean="0">
                          <a:latin typeface="Cambria Math" panose="02040503050406030204" pitchFamily="18" charset="0"/>
                        </a:rPr>
                        <m:t>=0</m:t>
                      </m:r>
                    </m:oMath>
                  </m:oMathPara>
                </a14:m>
                <a:endParaRPr lang="ru-RU" dirty="0"/>
              </a:p>
              <a:p>
                <a:r>
                  <a:rPr lang="ru-RU" dirty="0"/>
                  <a:t>Следовательно,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ru-RU" dirty="0"/>
                  <a:t> всегда принадлежит общему решению </a:t>
                </a:r>
                <a14:m>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=0</m:t>
                    </m:r>
                  </m:oMath>
                </a14:m>
                <a:r>
                  <a:rPr lang="ru-RU" dirty="0">
                    <a:latin typeface="Cambria Math" panose="02040503050406030204" pitchFamily="18" charset="0"/>
                    <a:ea typeface="Cambria Math" panose="02040503050406030204" pitchFamily="18" charset="0"/>
                  </a:rPr>
                  <a:t>∎</a:t>
                </a:r>
                <a:endParaRPr lang="ru-RU" dirty="0"/>
              </a:p>
            </p:txBody>
          </p:sp>
        </mc:Choice>
        <mc:Fallback xmlns="">
          <p:sp>
            <p:nvSpPr>
              <p:cNvPr id="3" name="Текст 2">
                <a:extLst>
                  <a:ext uri="{FF2B5EF4-FFF2-40B4-BE49-F238E27FC236}">
                    <a16:creationId xmlns:a16="http://schemas.microsoft.com/office/drawing/2014/main" id="{C33C33F1-B86A-1CAE-7A6A-D942EDFFD30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1406035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582589-289A-954F-CC31-B4046D3EC555}"/>
              </a:ext>
            </a:extLst>
          </p:cNvPr>
          <p:cNvSpPr>
            <a:spLocks noGrp="1"/>
          </p:cNvSpPr>
          <p:nvPr>
            <p:ph type="title"/>
          </p:nvPr>
        </p:nvSpPr>
        <p:spPr/>
        <p:txBody>
          <a:bodyPr/>
          <a:lstStyle/>
          <a:p>
            <a:r>
              <a:rPr lang="ru-RU" dirty="0">
                <a:solidFill>
                  <a:srgbClr val="FF0000"/>
                </a:solidFill>
              </a:rPr>
              <a:t>12. Неоднородная СЛАУ. Общее решение. Альтернатива Фредгольма.</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570497CF-2B37-0CA0-ADE8-AB6F1092F6F9}"/>
                  </a:ext>
                </a:extLst>
              </p:cNvPr>
              <p:cNvSpPr>
                <a:spLocks noGrp="1"/>
              </p:cNvSpPr>
              <p:nvPr>
                <p:ph type="body" sz="quarter" idx="13"/>
              </p:nvPr>
            </p:nvSpPr>
            <p:spPr>
              <a:xfrm>
                <a:off x="838200" y="993775"/>
                <a:ext cx="10515600" cy="5397694"/>
              </a:xfrm>
            </p:spPr>
            <p:txBody>
              <a:bodyPr>
                <a:normAutofit/>
              </a:bodyPr>
              <a:lstStyle/>
              <a:p>
                <a:r>
                  <a:rPr lang="ru-RU" b="1" dirty="0"/>
                  <a:t>Теорема</a:t>
                </a:r>
                <a:r>
                  <a:rPr lang="ru-RU" dirty="0"/>
                  <a:t> (альтернатива Фредгольма)</a:t>
                </a:r>
              </a:p>
              <a:p>
                <a:r>
                  <a:rPr lang="ru-RU" dirty="0"/>
                  <a:t>Если в СЛАУ </a:t>
                </a:r>
                <a14:m>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 число уравнений равно числу неизвестных, то</a:t>
                </a:r>
              </a:p>
              <a:p>
                <a:pPr marL="285750" indent="-285750">
                  <a:buFont typeface="Arial" panose="020B0604020202020204" pitchFamily="34" charset="0"/>
                  <a:buChar char="•"/>
                </a:pPr>
                <a:r>
                  <a:rPr lang="ru-RU" dirty="0"/>
                  <a:t>либо она имеет единственное решение при любых значениях правой части,</a:t>
                </a:r>
              </a:p>
              <a:p>
                <a:pPr marL="285750" indent="-285750">
                  <a:buFont typeface="Arial" panose="020B0604020202020204" pitchFamily="34" charset="0"/>
                  <a:buChar char="•"/>
                </a:pPr>
                <a:r>
                  <a:rPr lang="ru-RU" dirty="0"/>
                  <a:t>либо однородная СЛАУ </a:t>
                </a:r>
                <a14:m>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=0</m:t>
                    </m:r>
                  </m:oMath>
                </a14:m>
                <a:r>
                  <a:rPr lang="ru-RU" dirty="0"/>
                  <a:t> обладает ненулевым решением.</a:t>
                </a:r>
              </a:p>
              <a:p>
                <a:r>
                  <a:rPr lang="ru-RU" b="1" dirty="0"/>
                  <a:t>Доказательство.</a:t>
                </a:r>
              </a:p>
              <a:p>
                <a:r>
                  <a:rPr lang="ru-RU" dirty="0"/>
                  <a:t>Пусть </a:t>
                </a:r>
                <a14:m>
                  <m:oMath xmlns:m="http://schemas.openxmlformats.org/officeDocument/2006/math">
                    <m:r>
                      <a:rPr lang="en-US" i="1" dirty="0" smtClean="0">
                        <a:latin typeface="Cambria Math" panose="02040503050406030204" pitchFamily="18" charset="0"/>
                      </a:rPr>
                      <m:t>𝑚</m:t>
                    </m:r>
                  </m:oMath>
                </a14:m>
                <a:r>
                  <a:rPr lang="en-US" dirty="0"/>
                  <a:t> - </a:t>
                </a:r>
                <a:r>
                  <a:rPr lang="ru-RU" dirty="0"/>
                  <a:t>число уравнений,</a:t>
                </a:r>
                <a:r>
                  <a:rPr lang="en-US" dirty="0"/>
                  <a:t> </a:t>
                </a:r>
                <a14:m>
                  <m:oMath xmlns:m="http://schemas.openxmlformats.org/officeDocument/2006/math">
                    <m:r>
                      <a:rPr lang="en-US" i="1" dirty="0" smtClean="0">
                        <a:latin typeface="Cambria Math" panose="02040503050406030204" pitchFamily="18" charset="0"/>
                      </a:rPr>
                      <m:t>𝑛</m:t>
                    </m:r>
                  </m:oMath>
                </a14:m>
                <a:r>
                  <a:rPr lang="en-US" dirty="0"/>
                  <a:t> – </a:t>
                </a:r>
                <a:r>
                  <a:rPr lang="ru-RU" dirty="0"/>
                  <a:t>число неизвестных,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 = </m:t>
                    </m:r>
                    <m:r>
                      <a:rPr lang="en-US" i="1" dirty="0" err="1" smtClean="0">
                        <a:latin typeface="Cambria Math" panose="02040503050406030204" pitchFamily="18" charset="0"/>
                      </a:rPr>
                      <m:t>𝑟𝑘</m:t>
                    </m:r>
                    <m:r>
                      <a:rPr lang="en-US" i="1" dirty="0" smtClean="0">
                        <a:latin typeface="Cambria Math" panose="02040503050406030204" pitchFamily="18" charset="0"/>
                      </a:rPr>
                      <m:t> </m:t>
                    </m:r>
                    <m:r>
                      <a:rPr lang="en-US" i="1" dirty="0" smtClean="0">
                        <a:latin typeface="Cambria Math" panose="02040503050406030204" pitchFamily="18" charset="0"/>
                      </a:rPr>
                      <m:t>𝐴</m:t>
                    </m:r>
                  </m:oMath>
                </a14:m>
                <a:r>
                  <a:rPr lang="en-US" dirty="0"/>
                  <a:t>. </a:t>
                </a:r>
                <a:r>
                  <a:rPr lang="ru-RU" dirty="0"/>
                  <a:t>По условию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𝑛</m:t>
                    </m:r>
                  </m:oMath>
                </a14:m>
                <a:r>
                  <a:rPr lang="en-US" dirty="0"/>
                  <a:t>. </a:t>
                </a:r>
                <a:r>
                  <a:rPr lang="ru-RU" dirty="0"/>
                  <a:t>Ранг матрицы не может превосходить количество её строк, то есть </a:t>
                </a:r>
                <a14:m>
                  <m:oMath xmlns:m="http://schemas.openxmlformats.org/officeDocument/2006/math">
                    <m:r>
                      <a:rPr lang="en-US" i="1" dirty="0" smtClean="0">
                        <a:latin typeface="Cambria Math" panose="02040503050406030204" pitchFamily="18" charset="0"/>
                      </a:rPr>
                      <m:t>𝑚</m:t>
                    </m:r>
                  </m:oMath>
                </a14:m>
                <a:r>
                  <a:rPr lang="en-US" dirty="0"/>
                  <a:t>, </a:t>
                </a:r>
                <a:r>
                  <a:rPr lang="ru-RU" dirty="0"/>
                  <a:t>а значит, </a:t>
                </a:r>
                <a14:m>
                  <m:oMath xmlns:m="http://schemas.openxmlformats.org/officeDocument/2006/math">
                    <m:r>
                      <a:rPr lang="en-US" b="0" i="1" smtClean="0">
                        <a:latin typeface="Cambria Math" panose="02040503050406030204" pitchFamily="18" charset="0"/>
                      </a:rPr>
                      <m:t>𝑛</m:t>
                    </m:r>
                  </m:oMath>
                </a14:m>
                <a:r>
                  <a:rPr lang="ru-RU"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oMath>
                  </m:oMathPara>
                </a14:m>
                <a:endParaRPr lang="en-US" dirty="0"/>
              </a:p>
              <a:p>
                <a:r>
                  <a:rPr lang="ru-RU" dirty="0"/>
                  <a:t>Отсюда альтернатива</a:t>
                </a:r>
                <a:r>
                  <a:rPr lang="en-US" dirty="0"/>
                  <a:t>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r>
                      <a:rPr lang="en-US" b="0" i="1" dirty="0" smtClean="0">
                        <a:latin typeface="Cambria Math" panose="02040503050406030204" pitchFamily="18" charset="0"/>
                      </a:rPr>
                      <m:t>𝑚</m:t>
                    </m:r>
                    <m:r>
                      <a:rPr lang="en-US" i="1" dirty="0" smtClean="0">
                        <a:latin typeface="Cambria Math" panose="02040503050406030204" pitchFamily="18" charset="0"/>
                      </a:rPr>
                      <m:t> </m:t>
                    </m:r>
                  </m:oMath>
                </a14:m>
                <a:r>
                  <a:rPr lang="ru-RU" dirty="0"/>
                  <a:t>или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&lt;</m:t>
                    </m:r>
                    <m:r>
                      <a:rPr lang="en-US" b="0" i="1" dirty="0" smtClean="0">
                        <a:latin typeface="Cambria Math" panose="02040503050406030204" pitchFamily="18" charset="0"/>
                      </a:rPr>
                      <m:t>𝑚</m:t>
                    </m:r>
                  </m:oMath>
                </a14:m>
                <a:r>
                  <a:rPr lang="ru-RU" dirty="0"/>
                  <a:t>:</a:t>
                </a:r>
              </a:p>
              <a:p>
                <a:pPr marL="285750" indent="-285750">
                  <a:buFont typeface="Arial" panose="020B0604020202020204" pitchFamily="34" charset="0"/>
                  <a:buChar char="•"/>
                </a:pPr>
                <a:r>
                  <a:rPr lang="en-US" dirty="0"/>
                  <a:t>r=m</a:t>
                </a:r>
                <a:r>
                  <a:rPr lang="ru-RU" dirty="0"/>
                  <a:t>: все строки линейно независимы </a:t>
                </a:r>
                <a:r>
                  <a:rPr lang="ru-RU" dirty="0">
                    <a:latin typeface="Cambria Math" panose="02040503050406030204" pitchFamily="18" charset="0"/>
                    <a:ea typeface="Cambria Math" panose="02040503050406030204" pitchFamily="18" charset="0"/>
                  </a:rPr>
                  <a:t>⟹ </a:t>
                </a:r>
                <a:r>
                  <a:rPr lang="ru-RU" dirty="0">
                    <a:ea typeface="Cambria Math" panose="02040503050406030204" pitchFamily="18" charset="0"/>
                  </a:rPr>
                  <a:t>все переменные</a:t>
                </a:r>
                <a:r>
                  <a:rPr lang="en-US" dirty="0">
                    <a:ea typeface="Cambria Math" panose="02040503050406030204" pitchFamily="18" charset="0"/>
                  </a:rPr>
                  <a:t> </a:t>
                </a:r>
                <a:r>
                  <a:rPr lang="ru-RU" dirty="0">
                    <a:ea typeface="Cambria Math" panose="02040503050406030204" pitchFamily="18" charset="0"/>
                  </a:rPr>
                  <a:t>базисные </a:t>
                </a:r>
                <a:r>
                  <a:rPr lang="ru-RU" dirty="0">
                    <a:latin typeface="Cambria Math" panose="02040503050406030204" pitchFamily="18" charset="0"/>
                    <a:ea typeface="Cambria Math" panose="02040503050406030204" pitchFamily="18" charset="0"/>
                  </a:rPr>
                  <a:t>⟹ </a:t>
                </a:r>
                <a:r>
                  <a:rPr lang="ru-RU" dirty="0">
                    <a:ea typeface="Cambria Math" panose="02040503050406030204" pitchFamily="18" charset="0"/>
                  </a:rPr>
                  <a:t>существует единственное решение.</a:t>
                </a:r>
                <a:endParaRPr lang="en-US" dirty="0">
                  <a:ea typeface="Cambria Math" panose="02040503050406030204" pitchFamily="18" charset="0"/>
                </a:endParaRPr>
              </a:p>
              <a:p>
                <a:pPr marL="285750" indent="-285750">
                  <a:buFont typeface="Arial" panose="020B0604020202020204" pitchFamily="34" charset="0"/>
                  <a:buChar char="•"/>
                </a:pPr>
                <a:r>
                  <a:rPr lang="en-US" dirty="0"/>
                  <a:t>r&lt;m</a:t>
                </a:r>
                <a:r>
                  <a:rPr lang="ru-RU" dirty="0"/>
                  <a:t>: не все строки линейно независимы </a:t>
                </a:r>
                <a:r>
                  <a:rPr lang="ru-RU" dirty="0">
                    <a:latin typeface="Cambria Math" panose="02040503050406030204" pitchFamily="18" charset="0"/>
                    <a:ea typeface="Cambria Math" panose="02040503050406030204" pitchFamily="18" charset="0"/>
                  </a:rPr>
                  <a:t>⟹ </a:t>
                </a:r>
                <a14:m>
                  <m:oMath xmlns:m="http://schemas.openxmlformats.org/officeDocument/2006/math">
                    <m:r>
                      <a:rPr lang="ru-RU" b="0" i="1" smtClean="0">
                        <a:latin typeface="Cambria Math" panose="02040503050406030204" pitchFamily="18" charset="0"/>
                        <a:ea typeface="Cambria Math" panose="02040503050406030204" pitchFamily="18" charset="0"/>
                      </a:rPr>
                      <m:t>∃</m:t>
                    </m:r>
                  </m:oMath>
                </a14:m>
                <a:r>
                  <a:rPr lang="en-US" dirty="0">
                    <a:latin typeface="Cambria Math" panose="02040503050406030204" pitchFamily="18" charset="0"/>
                    <a:ea typeface="Cambria Math" panose="02040503050406030204" pitchFamily="18" charset="0"/>
                  </a:rPr>
                  <a:t> </a:t>
                </a:r>
                <a:r>
                  <a:rPr lang="ru-RU" dirty="0">
                    <a:ea typeface="Cambria Math" panose="02040503050406030204" pitchFamily="18" charset="0"/>
                  </a:rPr>
                  <a:t>свободные переменные </a:t>
                </a:r>
                <a:r>
                  <a:rPr lang="ru-RU" dirty="0">
                    <a:latin typeface="Cambria Math" panose="02040503050406030204" pitchFamily="18" charset="0"/>
                    <a:ea typeface="Cambria Math" panose="02040503050406030204" pitchFamily="18" charset="0"/>
                  </a:rPr>
                  <a:t>⟹ </a:t>
                </a:r>
                <a:r>
                  <a:rPr lang="ru-RU" dirty="0">
                    <a:ea typeface="Cambria Math" panose="02040503050406030204" pitchFamily="18" charset="0"/>
                  </a:rPr>
                  <a:t>образуется пространство решений, что значит, существует нетривиальное решение </a:t>
                </a:r>
                <a:r>
                  <a:rPr lang="ru-RU" dirty="0"/>
                  <a:t>СЛАУ </a:t>
                </a:r>
                <a14:m>
                  <m:oMath xmlns:m="http://schemas.openxmlformats.org/officeDocument/2006/math">
                    <m:r>
                      <a:rPr lang="ru-RU" i="1">
                        <a:latin typeface="Cambria Math" panose="02040503050406030204" pitchFamily="18" charset="0"/>
                      </a:rPr>
                      <m:t>𝐴𝑥</m:t>
                    </m:r>
                    <m:r>
                      <a:rPr lang="ru-RU" i="1">
                        <a:latin typeface="Cambria Math" panose="02040503050406030204" pitchFamily="18" charset="0"/>
                      </a:rPr>
                      <m:t>=0</m:t>
                    </m:r>
                  </m:oMath>
                </a14:m>
                <a:r>
                  <a:rPr lang="ru-RU" dirty="0">
                    <a:ea typeface="Cambria Math" panose="02040503050406030204" pitchFamily="18" charset="0"/>
                  </a:rPr>
                  <a:t>.</a:t>
                </a:r>
              </a:p>
              <a:p>
                <a:endParaRPr lang="en-US" dirty="0"/>
              </a:p>
              <a:p>
                <a:r>
                  <a:rPr lang="ru-RU" dirty="0"/>
                  <a:t>Неоднородная СЛАУ описывает линейное многообразие.</a:t>
                </a:r>
              </a:p>
            </p:txBody>
          </p:sp>
        </mc:Choice>
        <mc:Fallback xmlns="">
          <p:sp>
            <p:nvSpPr>
              <p:cNvPr id="3" name="Текст 2">
                <a:extLst>
                  <a:ext uri="{FF2B5EF4-FFF2-40B4-BE49-F238E27FC236}">
                    <a16:creationId xmlns:a16="http://schemas.microsoft.com/office/drawing/2014/main" id="{570497CF-2B37-0CA0-ADE8-AB6F1092F6F9}"/>
                  </a:ext>
                </a:extLst>
              </p:cNvPr>
              <p:cNvSpPr>
                <a:spLocks noGrp="1" noRot="1" noChangeAspect="1" noMove="1" noResize="1" noEditPoints="1" noAdjustHandles="1" noChangeArrowheads="1" noChangeShapeType="1" noTextEdit="1"/>
              </p:cNvSpPr>
              <p:nvPr>
                <p:ph type="body" sz="quarter" idx="13"/>
              </p:nvPr>
            </p:nvSpPr>
            <p:spPr>
              <a:xfrm>
                <a:off x="838200" y="993775"/>
                <a:ext cx="10515600" cy="5397694"/>
              </a:xfrm>
              <a:blipFill>
                <a:blip r:embed="rId2"/>
                <a:stretch>
                  <a:fillRect l="-522" t="-1017" b="-339"/>
                </a:stretch>
              </a:blipFill>
            </p:spPr>
            <p:txBody>
              <a:bodyPr/>
              <a:lstStyle/>
              <a:p>
                <a:r>
                  <a:rPr lang="ru-RU">
                    <a:noFill/>
                  </a:rPr>
                  <a:t> </a:t>
                </a:r>
              </a:p>
            </p:txBody>
          </p:sp>
        </mc:Fallback>
      </mc:AlternateContent>
    </p:spTree>
    <p:extLst>
      <p:ext uri="{BB962C8B-B14F-4D97-AF65-F5344CB8AC3E}">
        <p14:creationId xmlns:p14="http://schemas.microsoft.com/office/powerpoint/2010/main" val="2651918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73F90-5ADC-7133-5C71-6362FA1A666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2BAE51-22BA-D884-32BF-3914B7CEDA7C}"/>
              </a:ext>
            </a:extLst>
          </p:cNvPr>
          <p:cNvSpPr>
            <a:spLocks noGrp="1"/>
          </p:cNvSpPr>
          <p:nvPr>
            <p:ph type="title"/>
          </p:nvPr>
        </p:nvSpPr>
        <p:spPr/>
        <p:txBody>
          <a:bodyPr/>
          <a:lstStyle/>
          <a:p>
            <a:r>
              <a:rPr lang="ru-RU" dirty="0">
                <a:solidFill>
                  <a:srgbClr val="FF0000"/>
                </a:solidFill>
              </a:rPr>
              <a:t>12. Неоднородная СЛАУ. Общее решение. Альтернатива Фредгольма.</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00788E9-5AE4-4A0B-15B2-696C48AF4607}"/>
                  </a:ext>
                </a:extLst>
              </p:cNvPr>
              <p:cNvSpPr>
                <a:spLocks noGrp="1"/>
              </p:cNvSpPr>
              <p:nvPr>
                <p:ph type="body" sz="quarter" idx="13"/>
              </p:nvPr>
            </p:nvSpPr>
            <p:spPr>
              <a:xfrm>
                <a:off x="838200" y="993775"/>
                <a:ext cx="10515600" cy="5397694"/>
              </a:xfrm>
            </p:spPr>
            <p:txBody>
              <a:bodyPr>
                <a:normAutofit/>
              </a:bodyPr>
              <a:lstStyle/>
              <a:p>
                <a:r>
                  <a:rPr lang="ru-RU" dirty="0"/>
                  <a:t>Можно ли задать произвольное линейное многообразие с помощью СЛАУ и как это сделать?</a:t>
                </a:r>
              </a:p>
              <a:p>
                <a:endParaRPr lang="ru-RU" b="1" dirty="0"/>
              </a:p>
              <a:p>
                <a:r>
                  <a:rPr lang="ru-RU" b="1" dirty="0"/>
                  <a:t>Теорема.</a:t>
                </a:r>
              </a:p>
              <a:p>
                <a:pPr algn="just"/>
                <a:r>
                  <a:rPr lang="ru-RU" dirty="0"/>
                  <a:t>Пусть </a:t>
                </a:r>
                <a14:m>
                  <m:oMath xmlns:m="http://schemas.openxmlformats.org/officeDocument/2006/math">
                    <m:r>
                      <a:rPr lang="ru-RU" i="1" smtClean="0">
                        <a:latin typeface="Cambria Math" panose="02040503050406030204" pitchFamily="18" charset="0"/>
                      </a:rPr>
                      <m:t>𝑈</m:t>
                    </m:r>
                  </m:oMath>
                </a14:m>
                <a:r>
                  <a:rPr lang="ru-RU" dirty="0"/>
                  <a:t> – подпространство в </a:t>
                </a:r>
                <a14:m>
                  <m:oMath xmlns:m="http://schemas.openxmlformats.org/officeDocument/2006/math">
                    <m:sSup>
                      <m:sSupPr>
                        <m:ctrlPr>
                          <a:rPr lang="en-US" b="0" i="1" dirty="0" smtClean="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r>
                      <a:rPr lang="ru-RU" b="0" i="0" dirty="0" smtClean="0">
                        <a:latin typeface="Cambria Math" panose="02040503050406030204" pitchFamily="18" charset="0"/>
                        <a:ea typeface="Cambria Math" panose="02040503050406030204" pitchFamily="18" charset="0"/>
                      </a:rPr>
                      <m:t>, </m:t>
                    </m:r>
                    <m:r>
                      <a:rPr lang="ru-RU" i="1" smtClean="0">
                        <a:latin typeface="Cambria Math" panose="02040503050406030204" pitchFamily="18" charset="0"/>
                      </a:rPr>
                      <m:t>𝐿</m:t>
                    </m:r>
                    <m:r>
                      <a:rPr lang="ru-RU" i="0"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0" smtClean="0">
                            <a:latin typeface="Cambria Math" panose="02040503050406030204" pitchFamily="18" charset="0"/>
                          </a:rPr>
                          <m:t>0</m:t>
                        </m:r>
                      </m:sub>
                    </m:sSub>
                    <m:r>
                      <a:rPr lang="ru-RU" i="0" smtClean="0">
                        <a:latin typeface="Cambria Math" panose="02040503050406030204" pitchFamily="18" charset="0"/>
                      </a:rPr>
                      <m:t>+</m:t>
                    </m:r>
                    <m:r>
                      <a:rPr lang="ru-RU" i="1" smtClean="0">
                        <a:latin typeface="Cambria Math" panose="02040503050406030204" pitchFamily="18" charset="0"/>
                      </a:rPr>
                      <m:t>𝑈</m:t>
                    </m:r>
                  </m:oMath>
                </a14:m>
                <a:r>
                  <a:rPr lang="ru-RU" dirty="0"/>
                  <a:t> – линейное многообразие. Тогда существует СЛАУ </a:t>
                </a:r>
                <a14:m>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 состоящая из </a:t>
                </a:r>
                <a14:m>
                  <m:oMath xmlns:m="http://schemas.openxmlformats.org/officeDocument/2006/math">
                    <m:r>
                      <a:rPr lang="ru-RU" i="1" smtClean="0">
                        <a:latin typeface="Cambria Math" panose="02040503050406030204" pitchFamily="18" charset="0"/>
                      </a:rPr>
                      <m:t>𝑛</m:t>
                    </m:r>
                    <m:r>
                      <a:rPr lang="ru-RU" i="1" smtClean="0">
                        <a:latin typeface="Cambria Math" panose="02040503050406030204" pitchFamily="18" charset="0"/>
                      </a:rPr>
                      <m:t>−</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dim</m:t>
                        </m:r>
                      </m:fName>
                      <m:e>
                        <m:r>
                          <a:rPr lang="ru-RU" i="1" smtClean="0">
                            <a:latin typeface="Cambria Math" panose="02040503050406030204" pitchFamily="18" charset="0"/>
                          </a:rPr>
                          <m:t>𝑈</m:t>
                        </m:r>
                      </m:e>
                    </m:func>
                  </m:oMath>
                </a14:m>
                <a:r>
                  <a:rPr lang="en-US" dirty="0"/>
                  <a:t> </a:t>
                </a:r>
                <a:r>
                  <a:rPr lang="ru-RU" dirty="0"/>
                  <a:t>линейных уравнений, множество решений которой совпадает с </a:t>
                </a:r>
                <a14:m>
                  <m:oMath xmlns:m="http://schemas.openxmlformats.org/officeDocument/2006/math">
                    <m:r>
                      <a:rPr lang="en-US" b="0" i="1" smtClean="0">
                        <a:latin typeface="Cambria Math" panose="02040503050406030204" pitchFamily="18" charset="0"/>
                      </a:rPr>
                      <m:t>𝐿</m:t>
                    </m:r>
                  </m:oMath>
                </a14:m>
                <a:r>
                  <a:rPr lang="ru-RU" dirty="0"/>
                  <a:t>.</a:t>
                </a:r>
              </a:p>
              <a:p>
                <a:pPr algn="just"/>
                <a:r>
                  <a:rPr lang="ru-RU" b="1" dirty="0"/>
                  <a:t>Доказательство</a:t>
                </a:r>
                <a:r>
                  <a:rPr lang="ru-RU" dirty="0"/>
                  <a:t>.</a:t>
                </a:r>
              </a:p>
              <a:p>
                <a:pPr algn="just"/>
                <a:r>
                  <a:rPr lang="ru-RU" dirty="0"/>
                  <a:t>Пусть </a:t>
                </a:r>
                <a14:m>
                  <m:oMath xmlns:m="http://schemas.openxmlformats.org/officeDocument/2006/math">
                    <m:r>
                      <a:rPr lang="en-US" i="1" dirty="0" smtClean="0">
                        <a:latin typeface="Cambria Math" panose="02040503050406030204" pitchFamily="18" charset="0"/>
                      </a:rPr>
                      <m:t>𝐴𝑥</m:t>
                    </m:r>
                    <m:r>
                      <a:rPr lang="en-US" i="1" dirty="0" smtClean="0">
                        <a:latin typeface="Cambria Math" panose="02040503050406030204" pitchFamily="18" charset="0"/>
                      </a:rPr>
                      <m:t> = 0 </m:t>
                    </m:r>
                  </m:oMath>
                </a14:m>
                <a:r>
                  <a:rPr lang="ru-RU" dirty="0"/>
                  <a:t>задает линейное подпространство размерности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err="1">
                        <a:latin typeface="Cambria Math" panose="02040503050406030204" pitchFamily="18" charset="0"/>
                      </a:rPr>
                      <m:t>𝑑𝑖𝑚𝑈</m:t>
                    </m:r>
                    <m:r>
                      <a:rPr lang="ru-RU" i="1" dirty="0">
                        <a:latin typeface="Cambria Math" panose="02040503050406030204" pitchFamily="18" charset="0"/>
                      </a:rPr>
                      <m:t> </m:t>
                    </m:r>
                  </m:oMath>
                </a14:m>
                <a:r>
                  <a:rPr lang="ru-RU" dirty="0"/>
                  <a:t>в </a:t>
                </a:r>
                <a14:m>
                  <m:oMath xmlns:m="http://schemas.openxmlformats.org/officeDocument/2006/math">
                    <m:sSup>
                      <m:sSupPr>
                        <m:ctrlPr>
                          <a:rPr lang="ru-RU" i="1" smtClean="0">
                            <a:solidFill>
                              <a:srgbClr val="836967"/>
                            </a:solidFill>
                            <a:latin typeface="Cambria Math" panose="02040503050406030204" pitchFamily="18" charset="0"/>
                          </a:rPr>
                        </m:ctrlPr>
                      </m:sSupPr>
                      <m:e>
                        <m:r>
                          <a:rPr lang="ru-RU" i="1">
                            <a:latin typeface="Cambria Math" panose="02040503050406030204" pitchFamily="18" charset="0"/>
                          </a:rPr>
                          <m:t>𝐹</m:t>
                        </m:r>
                      </m:e>
                      <m:sup>
                        <m:r>
                          <a:rPr lang="ru-RU" i="1">
                            <a:latin typeface="Cambria Math" panose="02040503050406030204" pitchFamily="18" charset="0"/>
                          </a:rPr>
                          <m:t>𝑛</m:t>
                        </m:r>
                      </m:sup>
                    </m:sSup>
                  </m:oMath>
                </a14:m>
                <a:r>
                  <a:rPr lang="ru-RU" dirty="0"/>
                  <a:t>. Вектор свободных членов задает смещение подпространства, как частное решение неоднородной СЛАУ </a:t>
                </a:r>
                <a14:m>
                  <m:oMath xmlns:m="http://schemas.openxmlformats.org/officeDocument/2006/math">
                    <m:r>
                      <a:rPr lang="en-US" i="1" dirty="0" smtClean="0">
                        <a:latin typeface="Cambria Math" panose="02040503050406030204" pitchFamily="18" charset="0"/>
                      </a:rPr>
                      <m:t>𝐴𝑥</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ru-RU" dirty="0"/>
                  <a:t>. Тогда достаточно подобрать такое </a:t>
                </a:r>
                <a:r>
                  <a:rPr lang="en-US" dirty="0"/>
                  <a:t>b</a:t>
                </a:r>
                <a:r>
                  <a:rPr lang="ru-RU" dirty="0"/>
                  <a:t>,</a:t>
                </a:r>
                <a:r>
                  <a:rPr lang="en-US" dirty="0"/>
                  <a:t> </a:t>
                </a:r>
                <a:r>
                  <a:rPr lang="ru-RU" dirty="0"/>
                  <a:t>что </a:t>
                </a:r>
                <a14:m>
                  <m:oMath xmlns:m="http://schemas.openxmlformats.org/officeDocument/2006/math">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𝑥</m:t>
                        </m:r>
                      </m:e>
                      <m:sub>
                        <m:r>
                          <a:rPr lang="ru-RU" dirty="0">
                            <a:latin typeface="Cambria Math" panose="02040503050406030204" pitchFamily="18" charset="0"/>
                          </a:rPr>
                          <m:t>0</m:t>
                        </m:r>
                      </m:sub>
                    </m:sSub>
                  </m:oMath>
                </a14:m>
                <a:r>
                  <a:rPr lang="ru-RU" dirty="0"/>
                  <a:t> является частным решением системы, и мы получим искомое линейное многообразие</a:t>
                </a:r>
                <a:r>
                  <a:rPr lang="ru-RU" dirty="0">
                    <a:latin typeface="Cambria Math" panose="02040503050406030204" pitchFamily="18" charset="0"/>
                    <a:ea typeface="Cambria Math" panose="02040503050406030204" pitchFamily="18" charset="0"/>
                  </a:rPr>
                  <a:t>∎</a:t>
                </a:r>
                <a:endParaRPr lang="ru-RU" dirty="0"/>
              </a:p>
              <a:p>
                <a:pPr algn="just"/>
                <a:endParaRPr lang="ru-RU" dirty="0"/>
              </a:p>
            </p:txBody>
          </p:sp>
        </mc:Choice>
        <mc:Fallback xmlns="">
          <p:sp>
            <p:nvSpPr>
              <p:cNvPr id="3" name="Текст 2">
                <a:extLst>
                  <a:ext uri="{FF2B5EF4-FFF2-40B4-BE49-F238E27FC236}">
                    <a16:creationId xmlns:a16="http://schemas.microsoft.com/office/drawing/2014/main" id="{600788E9-5AE4-4A0B-15B2-696C48AF4607}"/>
                  </a:ext>
                </a:extLst>
              </p:cNvPr>
              <p:cNvSpPr>
                <a:spLocks noGrp="1" noRot="1" noChangeAspect="1" noMove="1" noResize="1" noEditPoints="1" noAdjustHandles="1" noChangeArrowheads="1" noChangeShapeType="1" noTextEdit="1"/>
              </p:cNvSpPr>
              <p:nvPr>
                <p:ph type="body" sz="quarter" idx="13"/>
              </p:nvPr>
            </p:nvSpPr>
            <p:spPr>
              <a:xfrm>
                <a:off x="838200" y="993775"/>
                <a:ext cx="10515600" cy="5397694"/>
              </a:xfrm>
              <a:blipFill>
                <a:blip r:embed="rId2"/>
                <a:stretch>
                  <a:fillRect l="-522" t="-1017" r="-464"/>
                </a:stretch>
              </a:blipFill>
            </p:spPr>
            <p:txBody>
              <a:bodyPr/>
              <a:lstStyle/>
              <a:p>
                <a:r>
                  <a:rPr lang="ru-RU">
                    <a:noFill/>
                  </a:rPr>
                  <a:t> </a:t>
                </a:r>
              </a:p>
            </p:txBody>
          </p:sp>
        </mc:Fallback>
      </mc:AlternateContent>
    </p:spTree>
    <p:extLst>
      <p:ext uri="{BB962C8B-B14F-4D97-AF65-F5344CB8AC3E}">
        <p14:creationId xmlns:p14="http://schemas.microsoft.com/office/powerpoint/2010/main" val="374088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796B6B-7F59-8FD4-281A-912DA44C1FB0}"/>
              </a:ext>
            </a:extLst>
          </p:cNvPr>
          <p:cNvSpPr>
            <a:spLocks noGrp="1"/>
          </p:cNvSpPr>
          <p:nvPr>
            <p:ph type="title"/>
          </p:nvPr>
        </p:nvSpPr>
        <p:spPr/>
        <p:txBody>
          <a:bodyPr/>
          <a:lstStyle/>
          <a:p>
            <a:r>
              <a:rPr lang="ru-RU" dirty="0"/>
              <a:t>13. Сумма подпространств. Нахождение базиса суммы подпространств.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42A63BC-48CB-03BA-813C-AA12F5D5BB83}"/>
                  </a:ext>
                </a:extLst>
              </p:cNvPr>
              <p:cNvSpPr>
                <a:spLocks noGrp="1"/>
              </p:cNvSpPr>
              <p:nvPr>
                <p:ph type="body" sz="quarter" idx="13"/>
              </p:nvPr>
            </p:nvSpPr>
            <p:spPr/>
            <p:txBody>
              <a:bodyPr/>
              <a:lstStyle/>
              <a:p>
                <a:pPr algn="just"/>
                <a:r>
                  <a:rPr lang="ru-RU" b="1" dirty="0"/>
                  <a:t>Опр</a:t>
                </a:r>
                <a:r>
                  <a:rPr lang="ru-RU" dirty="0"/>
                  <a:t>. Пусть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𝑊</m:t>
                    </m:r>
                  </m:oMath>
                </a14:m>
                <a:r>
                  <a:rPr lang="en-US" dirty="0"/>
                  <a:t> </a:t>
                </a:r>
                <a:r>
                  <a:rPr lang="ru-RU" dirty="0"/>
                  <a:t>– подпространства векторного пространства </a:t>
                </a:r>
                <a14:m>
                  <m:oMath xmlns:m="http://schemas.openxmlformats.org/officeDocument/2006/math">
                    <m:r>
                      <a:rPr lang="en-US" i="1" dirty="0" smtClean="0">
                        <a:latin typeface="Cambria Math" panose="02040503050406030204" pitchFamily="18" charset="0"/>
                      </a:rPr>
                      <m:t>𝑉</m:t>
                    </m:r>
                  </m:oMath>
                </a14:m>
                <a:r>
                  <a:rPr lang="en-US" dirty="0"/>
                  <a:t>. </a:t>
                </a:r>
                <a:r>
                  <a:rPr lang="ru-RU" dirty="0"/>
                  <a:t>Минимальное пространство, содержащее оба подпространства </a:t>
                </a:r>
                <a14:m>
                  <m:oMath xmlns:m="http://schemas.openxmlformats.org/officeDocument/2006/math">
                    <m:r>
                      <a:rPr lang="en-US" i="1" dirty="0">
                        <a:latin typeface="Cambria Math" panose="02040503050406030204" pitchFamily="18" charset="0"/>
                      </a:rPr>
                      <m:t>𝑈</m:t>
                    </m:r>
                  </m:oMath>
                </a14:m>
                <a:r>
                  <a:rPr lang="en-US" dirty="0"/>
                  <a:t> </a:t>
                </a:r>
                <a:r>
                  <a:rPr lang="ru-RU" dirty="0"/>
                  <a:t>и </a:t>
                </a:r>
                <a14:m>
                  <m:oMath xmlns:m="http://schemas.openxmlformats.org/officeDocument/2006/math">
                    <m:r>
                      <a:rPr lang="en-US" i="1" dirty="0">
                        <a:latin typeface="Cambria Math" panose="02040503050406030204" pitchFamily="18" charset="0"/>
                      </a:rPr>
                      <m:t>𝑊</m:t>
                    </m:r>
                  </m:oMath>
                </a14:m>
                <a:r>
                  <a:rPr lang="ru-RU" dirty="0"/>
                  <a:t>, называется </a:t>
                </a:r>
                <a:r>
                  <a:rPr lang="ru-RU" b="1" i="1" dirty="0"/>
                  <a:t>суммой</a:t>
                </a:r>
                <a:r>
                  <a:rPr lang="ru-RU" dirty="0"/>
                  <a:t> подпространств </a:t>
                </a:r>
                <a14:m>
                  <m:oMath xmlns:m="http://schemas.openxmlformats.org/officeDocument/2006/math">
                    <m:r>
                      <a:rPr lang="en-US" i="1" dirty="0">
                        <a:latin typeface="Cambria Math" panose="02040503050406030204" pitchFamily="18" charset="0"/>
                      </a:rPr>
                      <m:t>𝑈</m:t>
                    </m:r>
                  </m:oMath>
                </a14:m>
                <a:r>
                  <a:rPr lang="en-US" dirty="0"/>
                  <a:t> </a:t>
                </a:r>
                <a:r>
                  <a:rPr lang="ru-RU" dirty="0"/>
                  <a:t>и </a:t>
                </a:r>
                <a14:m>
                  <m:oMath xmlns:m="http://schemas.openxmlformats.org/officeDocument/2006/math">
                    <m:r>
                      <a:rPr lang="en-US" i="1" dirty="0">
                        <a:latin typeface="Cambria Math" panose="02040503050406030204" pitchFamily="18" charset="0"/>
                      </a:rPr>
                      <m:t>𝑊</m:t>
                    </m:r>
                  </m:oMath>
                </a14:m>
                <a:r>
                  <a:rPr lang="en-US" dirty="0"/>
                  <a:t> </a:t>
                </a:r>
                <a:r>
                  <a:rPr lang="ru-RU" dirty="0"/>
                  <a:t>и обозначается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endParaRPr lang="ru-RU" dirty="0"/>
              </a:p>
              <a:p>
                <a:r>
                  <a:rPr lang="ru-RU" dirty="0"/>
                  <a:t>То есть, если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dirty="0"/>
                  <a:t>, </a:t>
                </a:r>
                <a:r>
                  <a:rPr lang="ru-RU" dirty="0"/>
                  <a:t>то </a:t>
                </a:r>
                <a14:m>
                  <m:oMath xmlns:m="http://schemas.openxmlformats.org/officeDocument/2006/math">
                    <m:r>
                      <a:rPr lang="ru-RU" i="1" smtClean="0">
                        <a:latin typeface="Cambria Math" panose="02040503050406030204" pitchFamily="18" charset="0"/>
                      </a:rPr>
                      <m:t>𝑈</m:t>
                    </m:r>
                    <m:r>
                      <a:rPr lang="ru-RU" i="1" smtClean="0">
                        <a:latin typeface="Cambria Math" panose="02040503050406030204" pitchFamily="18" charset="0"/>
                      </a:rPr>
                      <m:t>+</m:t>
                    </m:r>
                    <m:r>
                      <a:rPr lang="ru-RU" i="1" smtClean="0">
                        <a:latin typeface="Cambria Math" panose="02040503050406030204" pitchFamily="18" charset="0"/>
                      </a:rPr>
                      <m:t>𝑊</m:t>
                    </m:r>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𝑢</m:t>
                        </m:r>
                        <m:r>
                          <a:rPr lang="ru-RU" i="1" smtClean="0">
                            <a:latin typeface="Cambria Math" panose="02040503050406030204" pitchFamily="18" charset="0"/>
                          </a:rPr>
                          <m:t>+</m:t>
                        </m:r>
                        <m:r>
                          <a:rPr lang="ru-RU" i="1" smtClean="0">
                            <a:latin typeface="Cambria Math" panose="02040503050406030204" pitchFamily="18" charset="0"/>
                          </a:rPr>
                          <m:t>𝑤</m:t>
                        </m:r>
                        <m:r>
                          <a:rPr lang="en-US" b="0" i="1" smtClean="0">
                            <a:latin typeface="Cambria Math" panose="02040503050406030204" pitchFamily="18" charset="0"/>
                          </a:rPr>
                          <m:t> | </m:t>
                        </m:r>
                        <m:r>
                          <a:rPr lang="ru-RU" i="1" smtClean="0">
                            <a:latin typeface="Cambria Math" panose="02040503050406030204" pitchFamily="18" charset="0"/>
                          </a:rPr>
                          <m:t>𝑢</m:t>
                        </m:r>
                        <m:r>
                          <a:rPr lang="ru-RU" i="1" smtClean="0">
                            <a:latin typeface="Cambria Math" panose="02040503050406030204" pitchFamily="18" charset="0"/>
                          </a:rPr>
                          <m:t>∈</m:t>
                        </m:r>
                        <m:r>
                          <a:rPr lang="ru-RU" i="1" smtClean="0">
                            <a:latin typeface="Cambria Math" panose="02040503050406030204" pitchFamily="18" charset="0"/>
                          </a:rPr>
                          <m:t>𝑈</m:t>
                        </m:r>
                        <m:r>
                          <a:rPr lang="en-US" b="0" i="1" smtClean="0">
                            <a:latin typeface="Cambria Math" panose="02040503050406030204" pitchFamily="18" charset="0"/>
                          </a:rPr>
                          <m:t>,  </m:t>
                        </m:r>
                        <m:r>
                          <a:rPr lang="en-US" b="0" i="1" smtClean="0">
                            <a:latin typeface="Cambria Math" panose="02040503050406030204" pitchFamily="18" charset="0"/>
                          </a:rPr>
                          <m:t>𝑤</m:t>
                        </m:r>
                        <m:r>
                          <a:rPr lang="ru-RU" i="1" smtClean="0">
                            <a:latin typeface="Cambria Math" panose="02040503050406030204" pitchFamily="18" charset="0"/>
                          </a:rPr>
                          <m:t>∈</m:t>
                        </m:r>
                        <m:r>
                          <a:rPr lang="en-US" b="0" i="1" smtClean="0">
                            <a:latin typeface="Cambria Math" panose="02040503050406030204" pitchFamily="18" charset="0"/>
                          </a:rPr>
                          <m:t>𝑊</m:t>
                        </m:r>
                      </m:e>
                    </m:d>
                    <m:r>
                      <a:rPr lang="ru-RU" i="1" smtClean="0">
                        <a:latin typeface="Cambria Math" panose="02040503050406030204" pitchFamily="18" charset="0"/>
                      </a:rPr>
                      <m:t>≤</m:t>
                    </m:r>
                    <m:r>
                      <a:rPr lang="en-US" b="0" i="1" smtClean="0">
                        <a:latin typeface="Cambria Math" panose="02040503050406030204" pitchFamily="18" charset="0"/>
                      </a:rPr>
                      <m:t>𝑉</m:t>
                    </m:r>
                    <m:r>
                      <a:rPr lang="en-US" b="0" i="0" smtClean="0">
                        <a:latin typeface="Cambria Math" panose="02040503050406030204" pitchFamily="18" charset="0"/>
                      </a:rPr>
                      <m:t>.</m:t>
                    </m:r>
                  </m:oMath>
                </a14:m>
                <a:endParaRPr lang="en-US" dirty="0"/>
              </a:p>
              <a:p>
                <a:r>
                  <a:rPr lang="ru-RU" b="1" dirty="0"/>
                  <a:t>Зам. </a:t>
                </a:r>
                <a:r>
                  <a:rPr lang="ru-RU" dirty="0"/>
                  <a:t>Также можно утверждать, что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𝑠𝑝𝑎𝑛</m:t>
                    </m:r>
                    <m:r>
                      <a:rPr lang="en-US" b="0" i="1" smtClean="0">
                        <a:latin typeface="Cambria Math" panose="02040503050406030204" pitchFamily="18" charset="0"/>
                      </a:rPr>
                      <m:t> </m:t>
                    </m:r>
                    <m:r>
                      <a:rPr lang="en-US" b="0" i="1" smtClean="0">
                        <a:latin typeface="Cambria Math" panose="02040503050406030204" pitchFamily="18" charset="0"/>
                      </a:rPr>
                      <m:t>𝑈</m:t>
                    </m:r>
                    <m:r>
                      <a:rPr lang="en-US" i="1" dirty="0" smtClean="0">
                        <a:latin typeface="Cambria Math" panose="02040503050406030204" pitchFamily="18" charset="0"/>
                      </a:rPr>
                      <m:t>∪</m:t>
                    </m:r>
                    <m:r>
                      <a:rPr lang="en-US" b="0" i="1" dirty="0" smtClean="0">
                        <a:latin typeface="Cambria Math" panose="02040503050406030204" pitchFamily="18" charset="0"/>
                      </a:rPr>
                      <m:t>𝑊</m:t>
                    </m:r>
                  </m:oMath>
                </a14:m>
                <a:r>
                  <a:rPr lang="en-US" i="1" dirty="0"/>
                  <a:t>.</a:t>
                </a:r>
                <a:endParaRPr lang="ru-RU" i="1" dirty="0"/>
              </a:p>
              <a:p>
                <a:endParaRPr lang="ru-RU" i="1" dirty="0"/>
              </a:p>
              <a:p>
                <a:r>
                  <a:rPr lang="ru-RU" i="1" dirty="0"/>
                  <a:t>Нахождение базиса суммы подпространств.</a:t>
                </a:r>
              </a:p>
              <a:p>
                <a:pPr algn="just"/>
                <a:r>
                  <a:rPr lang="ru-RU" dirty="0"/>
                  <a:t>Если подпространства заданы как линейные оболочки системы векторов, то сумма подпространств является линейной оболочкой объединения этих систем векторов. Всё, что нужно сделать для поиска базиса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 </a:t>
                </a:r>
                <a:r>
                  <a:rPr lang="ru-RU" dirty="0"/>
                  <a:t>это исключить лишние (линейно выражающиеся через другие) векторы из объединённой системы векторов. Для этого достаточно записать их матрицу и привести её к ступенчатому виду. Базисом суммы подпространств будут, например, векторы соответствующие ненулевым строкам ступенчатой матрицы. Если подпространства заданы однородными СЛАУ, то надо найти базисы этих подпространств, то есть ФСРы этих СЛАУ.</a:t>
                </a:r>
              </a:p>
            </p:txBody>
          </p:sp>
        </mc:Choice>
        <mc:Fallback xmlns="">
          <p:sp>
            <p:nvSpPr>
              <p:cNvPr id="3" name="Текст 2">
                <a:extLst>
                  <a:ext uri="{FF2B5EF4-FFF2-40B4-BE49-F238E27FC236}">
                    <a16:creationId xmlns:a16="http://schemas.microsoft.com/office/drawing/2014/main" id="{C42A63BC-48CB-03BA-813C-AA12F5D5BB8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806403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C90978-11DF-BFB6-30BE-D7F39CE8713B}"/>
              </a:ext>
            </a:extLst>
          </p:cNvPr>
          <p:cNvSpPr>
            <a:spLocks noGrp="1"/>
          </p:cNvSpPr>
          <p:nvPr>
            <p:ph type="title"/>
          </p:nvPr>
        </p:nvSpPr>
        <p:spPr/>
        <p:txBody>
          <a:bodyPr/>
          <a:lstStyle/>
          <a:p>
            <a:r>
              <a:rPr lang="ru-RU" sz="1800" b="1" i="0" u="none" strike="noStrike" dirty="0">
                <a:solidFill>
                  <a:srgbClr val="FF0000"/>
                </a:solidFill>
                <a:effectLst/>
                <a:latin typeface="Montserrat" panose="00000500000000000000" pitchFamily="2" charset="-52"/>
              </a:rPr>
              <a:t>1. Линейное пространство. Определение, аксиомы и их следствия. Примеры.</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23F8609B-FB4D-EFEE-ED6D-0EBF7A624E46}"/>
                  </a:ext>
                </a:extLst>
              </p:cNvPr>
              <p:cNvSpPr>
                <a:spLocks noGrp="1"/>
              </p:cNvSpPr>
              <p:nvPr>
                <p:ph type="body" sz="quarter" idx="13"/>
              </p:nvPr>
            </p:nvSpPr>
            <p:spPr>
              <a:xfrm>
                <a:off x="838200" y="993774"/>
                <a:ext cx="10515600" cy="5464547"/>
              </a:xfrm>
            </p:spPr>
            <p:txBody>
              <a:bodyPr>
                <a:normAutofit lnSpcReduction="10000"/>
              </a:bodyPr>
              <a:lstStyle/>
              <a:p>
                <a:r>
                  <a:rPr lang="ru-RU" b="1" dirty="0"/>
                  <a:t>Лемма</a:t>
                </a:r>
                <a:r>
                  <a:rPr lang="ru-RU" dirty="0"/>
                  <a:t> </a:t>
                </a:r>
                <a:r>
                  <a:rPr lang="en-US" dirty="0"/>
                  <a:t>(</a:t>
                </a:r>
                <a:r>
                  <a:rPr lang="ru-RU" dirty="0"/>
                  <a:t>Следствия аксиом векторного пространства</a:t>
                </a:r>
                <a:r>
                  <a:rPr lang="en-US" dirty="0"/>
                  <a:t>)</a:t>
                </a:r>
                <a:endParaRPr lang="ru-RU" dirty="0"/>
              </a:p>
              <a:p>
                <a:r>
                  <a:rPr lang="el-GR" dirty="0"/>
                  <a:t>1. </a:t>
                </a:r>
                <a14:m>
                  <m:oMath xmlns:m="http://schemas.openxmlformats.org/officeDocument/2006/math">
                    <m:r>
                      <a:rPr lang="el-GR" i="1" dirty="0" smtClean="0">
                        <a:latin typeface="Cambria Math" panose="02040503050406030204" pitchFamily="18" charset="0"/>
                      </a:rPr>
                      <m:t>𝜆</m:t>
                    </m:r>
                    <m:sSub>
                      <m:sSubPr>
                        <m:ctrlPr>
                          <a:rPr lang="en-US" i="1" dirty="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oMath>
                </a14:m>
                <a:r>
                  <a:rPr lang="ru-RU" dirty="0"/>
                  <a:t> для любого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a:t>
                </a:r>
                <a:r>
                  <a:rPr lang="ru-RU" dirty="0"/>
                  <a:t>здесь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0</m:t>
                        </m:r>
                      </m:e>
                      <m:sub>
                        <m:r>
                          <a:rPr lang="en-US" i="1" dirty="0" smtClean="0">
                            <a:latin typeface="Cambria Math" panose="02040503050406030204" pitchFamily="18" charset="0"/>
                          </a:rPr>
                          <m:t>𝐿</m:t>
                        </m:r>
                      </m:sub>
                    </m:sSub>
                  </m:oMath>
                </a14:m>
                <a:r>
                  <a:rPr lang="en-US" dirty="0"/>
                  <a:t> — </a:t>
                </a:r>
                <a:r>
                  <a:rPr lang="ru-RU" dirty="0"/>
                  <a:t>нулевой вектор);</a:t>
                </a:r>
              </a:p>
              <a:p>
                <a:r>
                  <a:rPr lang="ru-RU" dirty="0"/>
                  <a:t>2. </a:t>
                </a:r>
                <a14:m>
                  <m:oMath xmlns:m="http://schemas.openxmlformats.org/officeDocument/2006/math">
                    <m:r>
                      <a:rPr lang="el-GR" i="1" dirty="0" smtClean="0">
                        <a:latin typeface="Cambria Math" panose="02040503050406030204" pitchFamily="18" charset="0"/>
                      </a:rPr>
                      <m:t>𝜆</m:t>
                    </m:r>
                    <m:d>
                      <m:dPr>
                        <m:ctrlPr>
                          <a:rPr lang="el-GR" i="1" dirty="0" smtClean="0">
                            <a:latin typeface="Cambria Math" panose="02040503050406030204" pitchFamily="18" charset="0"/>
                          </a:rPr>
                        </m:ctrlPr>
                      </m:dPr>
                      <m:e>
                        <m:r>
                          <a:rPr lang="el-GR" i="1" dirty="0" smtClean="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e>
                    </m:d>
                    <m:r>
                      <a:rPr lang="en-US" i="1" dirty="0" smtClean="0">
                        <a:latin typeface="Cambria Math" panose="02040503050406030204" pitchFamily="18" charset="0"/>
                      </a:rPr>
                      <m:t>=</m:t>
                    </m:r>
                    <m:r>
                      <a:rPr lang="ru-RU" b="0" i="1" dirty="0" smtClean="0">
                        <a:latin typeface="Cambria Math" panose="02040503050406030204" pitchFamily="18" charset="0"/>
                      </a:rPr>
                      <m:t>−</m:t>
                    </m:r>
                    <m:r>
                      <a:rPr lang="el-GR" i="1" dirty="0" smtClean="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oMath>
                </a14:m>
                <a:r>
                  <a:rPr lang="ru-RU" dirty="0"/>
                  <a:t> для любых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𝐿</m:t>
                    </m:r>
                  </m:oMath>
                </a14:m>
                <a:r>
                  <a:rPr lang="en-US" dirty="0"/>
                  <a:t>;</a:t>
                </a:r>
              </a:p>
              <a:p>
                <a:r>
                  <a:rPr lang="en-US" dirty="0"/>
                  <a:t>3.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r>
                      <a:rPr lang="en-US" i="1" dirty="0" smtClean="0">
                        <a:latin typeface="Cambria Math" panose="02040503050406030204" pitchFamily="18" charset="0"/>
                      </a:rPr>
                      <m:t>) = </m:t>
                    </m:r>
                    <m:r>
                      <a:rPr lang="el-GR" i="1" dirty="0" smtClean="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 </m:t>
                    </m:r>
                    <m:r>
                      <a:rPr lang="el-GR" i="1" dirty="0" smtClean="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oMath>
                </a14:m>
                <a:r>
                  <a:rPr lang="ru-RU" dirty="0"/>
                  <a:t> для любых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rPr>
                      <m:t>𝐿</m:t>
                    </m:r>
                  </m:oMath>
                </a14:m>
                <a:r>
                  <a:rPr lang="en-US" dirty="0"/>
                  <a:t>;</a:t>
                </a:r>
              </a:p>
              <a:p>
                <a:r>
                  <a:rPr lang="en-US" dirty="0"/>
                  <a:t>4. </a:t>
                </a:r>
                <a14:m>
                  <m:oMath xmlns:m="http://schemas.openxmlformats.org/officeDocument/2006/math">
                    <m:r>
                      <a:rPr lang="en-US" b="0" i="0" dirty="0" smtClean="0">
                        <a:latin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oMath>
                </a14:m>
                <a:r>
                  <a:rPr lang="ru-RU" dirty="0"/>
                  <a:t> для любого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𝐿</m:t>
                    </m:r>
                    <m:r>
                      <a:rPr lang="en-US" i="1" dirty="0" smtClean="0">
                        <a:latin typeface="Cambria Math" panose="02040503050406030204" pitchFamily="18" charset="0"/>
                      </a:rPr>
                      <m:t> </m:t>
                    </m:r>
                  </m:oMath>
                </a14:m>
                <a:r>
                  <a:rPr lang="en-US" dirty="0"/>
                  <a:t>(</a:t>
                </a:r>
                <a:r>
                  <a:rPr lang="ru-RU" dirty="0"/>
                  <a:t>здесь </a:t>
                </a:r>
                <a14:m>
                  <m:oMath xmlns:m="http://schemas.openxmlformats.org/officeDocument/2006/math">
                    <m:r>
                      <a:rPr lang="ru-RU" i="1" dirty="0" smtClean="0">
                        <a:latin typeface="Cambria Math" panose="02040503050406030204" pitchFamily="18" charset="0"/>
                      </a:rPr>
                      <m:t>0</m:t>
                    </m:r>
                  </m:oMath>
                </a14:m>
                <a:r>
                  <a:rPr lang="ru-RU" dirty="0"/>
                  <a:t> слева — скаляр, справа — вектор);</a:t>
                </a:r>
              </a:p>
              <a:p>
                <a:r>
                  <a:rPr lang="ru-RU" dirty="0"/>
                  <a:t>5. </a:t>
                </a:r>
                <a14:m>
                  <m:oMath xmlns:m="http://schemas.openxmlformats.org/officeDocument/2006/math">
                    <m:r>
                      <a:rPr lang="ru-RU" i="1" dirty="0" smtClean="0">
                        <a:latin typeface="Cambria Math" panose="02040503050406030204" pitchFamily="18" charset="0"/>
                      </a:rPr>
                      <m:t>(−1)</m:t>
                    </m:r>
                    <m:r>
                      <a:rPr lang="ru-RU" i="1" dirty="0" smtClean="0">
                        <a:latin typeface="Cambria Math" panose="02040503050406030204" pitchFamily="18" charset="0"/>
                        <a:ea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 −</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oMath>
                </a14:m>
                <a:r>
                  <a:rPr lang="ru-RU" dirty="0"/>
                  <a:t> для любого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𝐿</m:t>
                    </m:r>
                  </m:oMath>
                </a14:m>
                <a:r>
                  <a:rPr lang="en-US" dirty="0"/>
                  <a:t>;</a:t>
                </a:r>
              </a:p>
              <a:p>
                <a:r>
                  <a:rPr lang="en-US" dirty="0"/>
                  <a:t>6. </a:t>
                </a:r>
                <a14:m>
                  <m:oMath xmlns:m="http://schemas.openxmlformats.org/officeDocument/2006/math">
                    <m:r>
                      <a:rPr lang="en-US" i="1" dirty="0" smtClean="0">
                        <a:latin typeface="Cambria Math" panose="02040503050406030204" pitchFamily="18" charset="0"/>
                      </a:rPr>
                      <m:t>(</m:t>
                    </m:r>
                    <m:r>
                      <a:rPr lang="el-GR" i="1" dirty="0" smtClean="0">
                        <a:latin typeface="Cambria Math" panose="02040503050406030204" pitchFamily="18" charset="0"/>
                      </a:rPr>
                      <m:t>𝜆</m:t>
                    </m:r>
                    <m:r>
                      <a:rPr lang="el-GR" i="1" dirty="0" smtClean="0">
                        <a:latin typeface="Cambria Math" panose="02040503050406030204" pitchFamily="18" charset="0"/>
                      </a:rPr>
                      <m:t> − </m:t>
                    </m:r>
                    <m:r>
                      <a:rPr lang="el-GR" i="1" dirty="0" smtClean="0">
                        <a:latin typeface="Cambria Math" panose="02040503050406030204" pitchFamily="18" charset="0"/>
                      </a:rPr>
                      <m:t>𝜇</m:t>
                    </m:r>
                    <m:r>
                      <a:rPr lang="el-GR" i="1" dirty="0" smtClean="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 </m:t>
                    </m:r>
                    <m:r>
                      <a:rPr lang="el-GR" i="1" dirty="0" smtClean="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 </m:t>
                    </m:r>
                    <m:r>
                      <a:rPr lang="el-GR" i="1" dirty="0" smtClean="0">
                        <a:latin typeface="Cambria Math" panose="02040503050406030204" pitchFamily="18" charset="0"/>
                      </a:rPr>
                      <m:t>𝜇</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oMath>
                </a14:m>
                <a:r>
                  <a:rPr lang="ru-RU" dirty="0"/>
                  <a:t> для любых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 </m:t>
                    </m:r>
                    <m:r>
                      <a:rPr lang="el-GR" i="1" dirty="0" smtClean="0">
                        <a:latin typeface="Cambria Math" panose="02040503050406030204" pitchFamily="18" charset="0"/>
                      </a:rPr>
                      <m:t>𝜇</m:t>
                    </m:r>
                    <m:r>
                      <a:rPr lang="el-GR"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𝐿</m:t>
                    </m:r>
                  </m:oMath>
                </a14:m>
                <a:r>
                  <a:rPr lang="en-US" dirty="0"/>
                  <a:t>.</a:t>
                </a:r>
                <a:endParaRPr lang="ru-RU" dirty="0"/>
              </a:p>
              <a:p>
                <a:r>
                  <a:rPr lang="ru-RU" dirty="0"/>
                  <a:t>Доказательство</a:t>
                </a:r>
                <a:r>
                  <a:rPr lang="en-US" dirty="0"/>
                  <a:t>:</a:t>
                </a:r>
              </a:p>
              <a:p>
                <a:pPr marL="342900" indent="-342900">
                  <a:buFont typeface="+mj-lt"/>
                  <a:buAutoNum type="arabicPeriod"/>
                </a:pPr>
                <a14:m>
                  <m:oMath xmlns:m="http://schemas.openxmlformats.org/officeDocument/2006/math">
                    <m:r>
                      <a:rPr lang="en-US" i="1" dirty="0" smtClean="0">
                        <a:latin typeface="Cambria Math" panose="02040503050406030204" pitchFamily="18" charset="0"/>
                      </a:rPr>
                      <m:t>𝜆</m:t>
                    </m:r>
                    <m:r>
                      <a:rPr lang="en-US"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r>
                      <a:rPr lang="en-US" i="1" dirty="0">
                        <a:latin typeface="Cambria Math" panose="02040503050406030204" pitchFamily="18" charset="0"/>
                      </a:rPr>
                      <m:t>𝜆</m:t>
                    </m:r>
                    <m:r>
                      <a:rPr lang="en-US" dirty="0">
                        <a:latin typeface="Cambria Math" panose="02040503050406030204" pitchFamily="18" charset="0"/>
                        <a:ea typeface="Cambria Math" panose="02040503050406030204" pitchFamily="18" charset="0"/>
                      </a:rPr>
                      <m:t>∙</m:t>
                    </m:r>
                    <m:d>
                      <m:dPr>
                        <m:ctrlPr>
                          <a:rPr lang="en-US" i="1" dirty="0">
                            <a:solidFill>
                              <a:srgbClr val="836967"/>
                            </a:solidFill>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b="0" i="0"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e>
                    </m:d>
                    <m:r>
                      <a:rPr lang="en-US" b="0" i="1" dirty="0" smtClean="0">
                        <a:latin typeface="Cambria Math" panose="02040503050406030204" pitchFamily="18" charset="0"/>
                      </a:rPr>
                      <m:t>;</m:t>
                    </m:r>
                    <m:r>
                      <a:rPr lang="en-US" i="1" dirty="0">
                        <a:latin typeface="Cambria Math" panose="02040503050406030204" pitchFamily="18" charset="0"/>
                      </a:rPr>
                      <m:t>𝜆</m:t>
                    </m:r>
                    <m:r>
                      <a:rPr lang="en-US"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r>
                      <a:rPr lang="en-US" i="1" dirty="0">
                        <a:latin typeface="Cambria Math" panose="02040503050406030204" pitchFamily="18" charset="0"/>
                      </a:rPr>
                      <m:t>𝜆</m:t>
                    </m:r>
                    <m:r>
                      <a:rPr lang="en-US"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b="0" i="0" dirty="0" smtClean="0">
                        <a:latin typeface="Cambria Math" panose="02040503050406030204" pitchFamily="18" charset="0"/>
                      </a:rPr>
                      <m:t>+</m:t>
                    </m:r>
                    <m:r>
                      <a:rPr lang="en-US" i="1" dirty="0">
                        <a:latin typeface="Cambria Math" panose="02040503050406030204" pitchFamily="18" charset="0"/>
                      </a:rPr>
                      <m:t>𝜆</m:t>
                    </m:r>
                    <m:r>
                      <a:rPr lang="en-US"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ru-RU" b="0" i="1" dirty="0" smtClean="0">
                        <a:latin typeface="Cambria Math" panose="02040503050406030204" pitchFamily="18" charset="0"/>
                      </a:rPr>
                      <m:t>(прибавим</m:t>
                    </m:r>
                    <m:r>
                      <a:rPr lang="en-US" i="1" dirty="0">
                        <a:latin typeface="Cambria Math" panose="02040503050406030204" pitchFamily="18" charset="0"/>
                      </a:rPr>
                      <m:t>−</m:t>
                    </m:r>
                    <m:r>
                      <a:rPr lang="en-US" i="1" dirty="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ru-RU" b="0" i="1" dirty="0" smtClean="0">
                        <a:latin typeface="Cambria Math" panose="02040503050406030204" pitchFamily="18" charset="0"/>
                      </a:rPr>
                      <m:t>)</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b="0" i="1" dirty="0" smtClean="0">
                        <a:latin typeface="Cambria Math" panose="02040503050406030204" pitchFamily="18" charset="0"/>
                      </a:rPr>
                      <m:t>=</m:t>
                    </m:r>
                    <m:r>
                      <a:rPr lang="en-US" i="1" dirty="0">
                        <a:latin typeface="Cambria Math" panose="02040503050406030204" pitchFamily="18" charset="0"/>
                      </a:rPr>
                      <m:t>𝜆</m:t>
                    </m:r>
                    <m:r>
                      <a:rPr lang="en-US"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oMath>
                </a14:m>
                <a:endParaRPr lang="en-US" dirty="0"/>
              </a:p>
              <a:p>
                <a:pPr marL="342900" indent="-342900">
                  <a:buFont typeface="+mj-lt"/>
                  <a:buAutoNum type="arabicPeriod"/>
                </a:pPr>
                <a14:m>
                  <m:oMath xmlns:m="http://schemas.openxmlformats.org/officeDocument/2006/math">
                    <m:r>
                      <a:rPr lang="en-US" i="1" dirty="0" smtClean="0">
                        <a:latin typeface="Cambria Math" panose="02040503050406030204" pitchFamily="18" charset="0"/>
                      </a:rPr>
                      <m:t>𝜆</m:t>
                    </m:r>
                    <m:d>
                      <m:dPr>
                        <m:ctrlPr>
                          <a:rPr lang="en-US" i="1" dirty="0">
                            <a:solidFill>
                              <a:srgbClr val="836967"/>
                            </a:solidFill>
                            <a:latin typeface="Cambria Math" panose="02040503050406030204" pitchFamily="18" charset="0"/>
                          </a:rPr>
                        </m:ctrlPr>
                      </m:dPr>
                      <m:e>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e>
                    </m:d>
                    <m:r>
                      <a:rPr lang="en-US" i="0" dirty="0">
                        <a:latin typeface="Cambria Math" panose="02040503050406030204" pitchFamily="18" charset="0"/>
                      </a:rPr>
                      <m:t>=</m:t>
                    </m:r>
                    <m:r>
                      <a:rPr lang="en-US" i="1" dirty="0">
                        <a:latin typeface="Cambria Math" panose="02040503050406030204" pitchFamily="18" charset="0"/>
                      </a:rPr>
                      <m:t>𝜆</m:t>
                    </m:r>
                    <m:d>
                      <m:dPr>
                        <m:ctrlPr>
                          <a:rPr lang="en-US" i="1" dirty="0">
                            <a:solidFill>
                              <a:srgbClr val="836967"/>
                            </a:solidFill>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e>
                    </m:d>
                    <m:r>
                      <a:rPr lang="en-US" i="0" dirty="0">
                        <a:latin typeface="Cambria Math" panose="02040503050406030204" pitchFamily="18" charset="0"/>
                      </a:rPr>
                      <m:t>=</m:t>
                    </m:r>
                    <m:r>
                      <a:rPr lang="en-US" i="1" dirty="0">
                        <a:latin typeface="Cambria Math" panose="02040503050406030204" pitchFamily="18" charset="0"/>
                      </a:rPr>
                      <m:t>𝜆</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oMath>
                </a14:m>
                <a:endParaRPr lang="ru-RU" dirty="0"/>
              </a:p>
              <a:p>
                <a:pPr marL="342900" indent="-342900">
                  <a:buFont typeface="+mj-lt"/>
                  <a:buAutoNum type="arabicPeriod"/>
                </a:pPr>
                <a14:m>
                  <m:oMath xmlns:m="http://schemas.openxmlformats.org/officeDocument/2006/math">
                    <m:r>
                      <a:rPr lang="en-US" i="1" dirty="0" smtClean="0">
                        <a:latin typeface="Cambria Math" panose="02040503050406030204" pitchFamily="18" charset="0"/>
                      </a:rPr>
                      <m:t>𝜆</m:t>
                    </m:r>
                    <m:d>
                      <m:dPr>
                        <m:ctrlPr>
                          <a:rPr lang="en-US" i="1" dirty="0">
                            <a:solidFill>
                              <a:srgbClr val="836967"/>
                            </a:solidFill>
                            <a:latin typeface="Cambria Math" panose="02040503050406030204" pitchFamily="18" charset="0"/>
                          </a:rPr>
                        </m:ctrlPr>
                      </m:d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e>
                    </m:d>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r>
                      <a:rPr lang="en-US" i="1" dirty="0">
                        <a:latin typeface="Cambria Math" panose="02040503050406030204" pitchFamily="18" charset="0"/>
                      </a:rPr>
                      <m:t>𝜆</m:t>
                    </m:r>
                    <m:d>
                      <m:dPr>
                        <m:ctrlPr>
                          <a:rPr lang="en-US" i="1" dirty="0">
                            <a:solidFill>
                              <a:srgbClr val="836967"/>
                            </a:solidFill>
                            <a:latin typeface="Cambria Math" panose="02040503050406030204" pitchFamily="18" charset="0"/>
                          </a:rPr>
                        </m:ctrlPr>
                      </m:dPr>
                      <m:e>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e>
                    </m:d>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oMath>
                </a14:m>
                <a:endParaRPr lang="ru-RU" dirty="0"/>
              </a:p>
              <a:p>
                <a:pPr marL="342900" indent="-342900">
                  <a:buFont typeface="+mj-lt"/>
                  <a:buAutoNum type="arabicPeriod"/>
                </a:pPr>
                <a14:m>
                  <m:oMath xmlns:m="http://schemas.openxmlformats.org/officeDocument/2006/math">
                    <m:r>
                      <a:rPr lang="en-US" dirty="0" smtClean="0">
                        <a:latin typeface="Cambria Math" panose="02040503050406030204" pitchFamily="18" charset="0"/>
                      </a:rPr>
                      <m:t>0</m:t>
                    </m:r>
                    <m:r>
                      <a:rPr lang="en-US" i="1" dirty="0" smtClean="0">
                        <a:latin typeface="Cambria Math" panose="02040503050406030204" pitchFamily="18" charset="0"/>
                        <a:ea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d>
                      <m:dPr>
                        <m:ctrlPr>
                          <a:rPr lang="en-US" i="1" dirty="0">
                            <a:solidFill>
                              <a:srgbClr val="836967"/>
                            </a:solidFill>
                            <a:latin typeface="Cambria Math" panose="02040503050406030204" pitchFamily="18" charset="0"/>
                          </a:rPr>
                        </m:ctrlPr>
                      </m:dPr>
                      <m:e>
                        <m:r>
                          <a:rPr lang="en-US" i="0" dirty="0">
                            <a:latin typeface="Cambria Math" panose="02040503050406030204" pitchFamily="18" charset="0"/>
                          </a:rPr>
                          <m:t>1−1</m:t>
                        </m:r>
                      </m:e>
                    </m:d>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0" dirty="0">
                            <a:latin typeface="Cambria Math" panose="02040503050406030204" pitchFamily="18" charset="0"/>
                          </a:rPr>
                          <m:t>0</m:t>
                        </m:r>
                      </m:e>
                    </m:acc>
                  </m:oMath>
                </a14:m>
                <a:endParaRPr lang="ru-RU" dirty="0"/>
              </a:p>
              <a:p>
                <a:pPr marL="342900" indent="-342900">
                  <a:buFont typeface="+mj-lt"/>
                  <a:buAutoNum type="arabicPeriod"/>
                </a:pPr>
                <a:r>
                  <a:rPr lang="ru-RU" dirty="0"/>
                  <a:t>Частный случай 2 следствия (возьмём </a:t>
                </a:r>
                <a14:m>
                  <m:oMath xmlns:m="http://schemas.openxmlformats.org/officeDocument/2006/math">
                    <m:r>
                      <a:rPr lang="el-GR" i="1" dirty="0" smtClean="0">
                        <a:latin typeface="Cambria Math" panose="02040503050406030204" pitchFamily="18" charset="0"/>
                      </a:rPr>
                      <m:t>𝜆</m:t>
                    </m:r>
                    <m:r>
                      <a:rPr lang="ru-RU" b="0" i="1" dirty="0" smtClean="0">
                        <a:latin typeface="Cambria Math" panose="02040503050406030204" pitchFamily="18" charset="0"/>
                      </a:rPr>
                      <m:t>=1</m:t>
                    </m:r>
                  </m:oMath>
                </a14:m>
                <a:r>
                  <a:rPr lang="ru-RU" dirty="0"/>
                  <a:t>)</a:t>
                </a:r>
              </a:p>
              <a:p>
                <a:pPr marL="342900" indent="-342900">
                  <a:buFont typeface="+mj-lt"/>
                  <a:buAutoNum type="arabicPeriod"/>
                </a:pPr>
                <a:r>
                  <a:rPr lang="ru-RU" dirty="0"/>
                  <a:t>Частный случай 3 аксиомы (возьмём</a:t>
                </a:r>
                <a:r>
                  <a:rPr lang="el-GR" dirty="0"/>
                  <a:t> </a:t>
                </a:r>
                <a:r>
                  <a:rPr lang="ru-RU" dirty="0"/>
                  <a:t>коэффициенты </a:t>
                </a:r>
                <a14:m>
                  <m:oMath xmlns:m="http://schemas.openxmlformats.org/officeDocument/2006/math">
                    <m:r>
                      <a:rPr lang="en-US" i="1" dirty="0">
                        <a:latin typeface="Cambria Math" panose="02040503050406030204" pitchFamily="18" charset="0"/>
                      </a:rPr>
                      <m:t>𝜆</m:t>
                    </m:r>
                  </m:oMath>
                </a14:m>
                <a:r>
                  <a:rPr lang="ru-RU" dirty="0"/>
                  <a:t> и </a:t>
                </a:r>
                <a14:m>
                  <m:oMath xmlns:m="http://schemas.openxmlformats.org/officeDocument/2006/math">
                    <m:r>
                      <a:rPr lang="el-GR" i="1" dirty="0" smtClean="0">
                        <a:latin typeface="Cambria Math" panose="02040503050406030204" pitchFamily="18" charset="0"/>
                      </a:rPr>
                      <m:t>−</m:t>
                    </m:r>
                    <m:r>
                      <a:rPr lang="el-GR" i="1" dirty="0" smtClean="0">
                        <a:latin typeface="Cambria Math" panose="02040503050406030204" pitchFamily="18" charset="0"/>
                      </a:rPr>
                      <m:t>𝜇</m:t>
                    </m:r>
                  </m:oMath>
                </a14:m>
                <a:r>
                  <a:rPr lang="ru-RU" dirty="0"/>
                  <a:t>) </a:t>
                </a:r>
              </a:p>
              <a:p>
                <a:endParaRPr lang="ru-RU" dirty="0"/>
              </a:p>
            </p:txBody>
          </p:sp>
        </mc:Choice>
        <mc:Fallback xmlns="">
          <p:sp>
            <p:nvSpPr>
              <p:cNvPr id="3" name="Текст 2">
                <a:extLst>
                  <a:ext uri="{FF2B5EF4-FFF2-40B4-BE49-F238E27FC236}">
                    <a16:creationId xmlns:a16="http://schemas.microsoft.com/office/drawing/2014/main" id="{23F8609B-FB4D-EFEE-ED6D-0EBF7A624E46}"/>
                  </a:ext>
                </a:extLst>
              </p:cNvPr>
              <p:cNvSpPr>
                <a:spLocks noGrp="1" noRot="1" noChangeAspect="1" noMove="1" noResize="1" noEditPoints="1" noAdjustHandles="1" noChangeArrowheads="1" noChangeShapeType="1" noTextEdit="1"/>
              </p:cNvSpPr>
              <p:nvPr>
                <p:ph type="body" sz="quarter" idx="13"/>
              </p:nvPr>
            </p:nvSpPr>
            <p:spPr>
              <a:xfrm>
                <a:off x="838200" y="993774"/>
                <a:ext cx="10515600" cy="5464547"/>
              </a:xfrm>
              <a:blipFill>
                <a:blip r:embed="rId2"/>
                <a:stretch>
                  <a:fillRect l="-522" t="-1451"/>
                </a:stretch>
              </a:blipFill>
            </p:spPr>
            <p:txBody>
              <a:bodyPr/>
              <a:lstStyle/>
              <a:p>
                <a:r>
                  <a:rPr lang="ru-RU">
                    <a:noFill/>
                  </a:rPr>
                  <a:t> </a:t>
                </a:r>
              </a:p>
            </p:txBody>
          </p:sp>
        </mc:Fallback>
      </mc:AlternateContent>
    </p:spTree>
    <p:extLst>
      <p:ext uri="{BB962C8B-B14F-4D97-AF65-F5344CB8AC3E}">
        <p14:creationId xmlns:p14="http://schemas.microsoft.com/office/powerpoint/2010/main" val="3309144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3FE40A-AE30-6F0F-6B40-A507E38BA063}"/>
              </a:ext>
            </a:extLst>
          </p:cNvPr>
          <p:cNvSpPr>
            <a:spLocks noGrp="1"/>
          </p:cNvSpPr>
          <p:nvPr>
            <p:ph type="title"/>
          </p:nvPr>
        </p:nvSpPr>
        <p:spPr/>
        <p:txBody>
          <a:bodyPr>
            <a:normAutofit fontScale="90000"/>
          </a:bodyPr>
          <a:lstStyle/>
          <a:p>
            <a:r>
              <a:rPr lang="ru-RU" dirty="0"/>
              <a:t>14. Пересечение подпространств. Нахождение базиса пересечения подпространств</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5C1F3B33-74B6-6C1F-56BD-5C672ADC4604}"/>
                  </a:ext>
                </a:extLst>
              </p:cNvPr>
              <p:cNvSpPr>
                <a:spLocks noGrp="1"/>
              </p:cNvSpPr>
              <p:nvPr>
                <p:ph type="body" sz="quarter" idx="13"/>
              </p:nvPr>
            </p:nvSpPr>
            <p:spPr/>
            <p:txBody>
              <a:bodyPr/>
              <a:lstStyle/>
              <a:p>
                <a:pPr algn="just"/>
                <a:r>
                  <a:rPr lang="ru-RU" b="1" dirty="0"/>
                  <a:t>Опр</a:t>
                </a:r>
                <a:r>
                  <a:rPr lang="ru-RU" dirty="0"/>
                  <a:t>. Пусть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𝑊</m:t>
                    </m:r>
                  </m:oMath>
                </a14:m>
                <a:r>
                  <a:rPr lang="en-US" dirty="0"/>
                  <a:t> </a:t>
                </a:r>
                <a:r>
                  <a:rPr lang="ru-RU" dirty="0"/>
                  <a:t>– подпространства векторного пространства </a:t>
                </a:r>
                <a14:m>
                  <m:oMath xmlns:m="http://schemas.openxmlformats.org/officeDocument/2006/math">
                    <m:r>
                      <a:rPr lang="en-US" i="1" dirty="0" smtClean="0">
                        <a:latin typeface="Cambria Math" panose="02040503050406030204" pitchFamily="18" charset="0"/>
                      </a:rPr>
                      <m:t>𝑉</m:t>
                    </m:r>
                  </m:oMath>
                </a14:m>
                <a:r>
                  <a:rPr lang="en-US" dirty="0"/>
                  <a:t>. </a:t>
                </a:r>
                <a:r>
                  <a:rPr lang="ru-RU" dirty="0"/>
                  <a:t>Пересечение </a:t>
                </a:r>
                <a14:m>
                  <m:oMath xmlns:m="http://schemas.openxmlformats.org/officeDocument/2006/math">
                    <m:r>
                      <a:rPr lang="ru-RU" i="1" smtClean="0">
                        <a:latin typeface="Cambria Math" panose="02040503050406030204" pitchFamily="18" charset="0"/>
                      </a:rPr>
                      <m:t>𝑈</m:t>
                    </m:r>
                    <m:r>
                      <a:rPr lang="ru-RU"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множест </a:t>
                </a:r>
                <a14:m>
                  <m:oMath xmlns:m="http://schemas.openxmlformats.org/officeDocument/2006/math">
                    <m:r>
                      <a:rPr lang="en-US" i="1">
                        <a:latin typeface="Cambria Math" panose="02040503050406030204" pitchFamily="18" charset="0"/>
                      </a:rPr>
                      <m:t>𝑈</m:t>
                    </m:r>
                  </m:oMath>
                </a14:m>
                <a:r>
                  <a:rPr lang="en-US" dirty="0"/>
                  <a:t> </a:t>
                </a:r>
                <a:r>
                  <a:rPr lang="ru-RU" dirty="0"/>
                  <a:t>и </a:t>
                </a:r>
                <a14:m>
                  <m:oMath xmlns:m="http://schemas.openxmlformats.org/officeDocument/2006/math">
                    <m:r>
                      <a:rPr lang="en-US" i="1">
                        <a:latin typeface="Cambria Math" panose="02040503050406030204" pitchFamily="18" charset="0"/>
                      </a:rPr>
                      <m:t>𝑊</m:t>
                    </m:r>
                  </m:oMath>
                </a14:m>
                <a:r>
                  <a:rPr lang="en-US" dirty="0"/>
                  <a:t> </a:t>
                </a:r>
                <a:r>
                  <a:rPr lang="ru-RU" dirty="0"/>
                  <a:t>замкнуто относительно операций из </a:t>
                </a:r>
                <a14:m>
                  <m:oMath xmlns:m="http://schemas.openxmlformats.org/officeDocument/2006/math">
                    <m:r>
                      <a:rPr lang="ru-RU" i="1" smtClean="0">
                        <a:latin typeface="Cambria Math" panose="02040503050406030204" pitchFamily="18" charset="0"/>
                      </a:rPr>
                      <m:t>𝑉</m:t>
                    </m:r>
                  </m:oMath>
                </a14:m>
                <a:r>
                  <a:rPr lang="ru-RU" dirty="0"/>
                  <a:t> и является подпространством </a:t>
                </a:r>
                <a14:m>
                  <m:oMath xmlns:m="http://schemas.openxmlformats.org/officeDocument/2006/math">
                    <m:r>
                      <a:rPr lang="ru-RU" i="1">
                        <a:latin typeface="Cambria Math" panose="02040503050406030204" pitchFamily="18" charset="0"/>
                      </a:rPr>
                      <m:t>𝑉</m:t>
                    </m:r>
                  </m:oMath>
                </a14:m>
                <a:r>
                  <a:rPr lang="ru-RU" dirty="0"/>
                  <a:t>. Оно называется </a:t>
                </a:r>
                <a:r>
                  <a:rPr lang="ru-RU" b="1" i="1" dirty="0"/>
                  <a:t>пересечением</a:t>
                </a:r>
                <a:r>
                  <a:rPr lang="ru-RU" dirty="0"/>
                  <a:t> подпространств </a:t>
                </a:r>
                <a14:m>
                  <m:oMath xmlns:m="http://schemas.openxmlformats.org/officeDocument/2006/math">
                    <m:r>
                      <a:rPr lang="en-US" i="1">
                        <a:latin typeface="Cambria Math" panose="02040503050406030204" pitchFamily="18" charset="0"/>
                      </a:rPr>
                      <m:t>𝑈</m:t>
                    </m:r>
                  </m:oMath>
                </a14:m>
                <a:r>
                  <a:rPr lang="en-US" dirty="0"/>
                  <a:t> </a:t>
                </a:r>
                <a:r>
                  <a:rPr lang="ru-RU" dirty="0"/>
                  <a:t>и </a:t>
                </a:r>
                <a14:m>
                  <m:oMath xmlns:m="http://schemas.openxmlformats.org/officeDocument/2006/math">
                    <m:r>
                      <a:rPr lang="en-US" i="1">
                        <a:latin typeface="Cambria Math" panose="02040503050406030204" pitchFamily="18" charset="0"/>
                      </a:rPr>
                      <m:t>𝑊</m:t>
                    </m:r>
                  </m:oMath>
                </a14:m>
                <a:r>
                  <a:rPr lang="ru-RU" dirty="0"/>
                  <a:t>.</a:t>
                </a:r>
              </a:p>
              <a:p>
                <a:pPr algn="just"/>
                <a:r>
                  <a:rPr lang="ru-RU" dirty="0"/>
                  <a:t>То есть, если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dirty="0"/>
                  <a:t>, </a:t>
                </a:r>
                <a:r>
                  <a:rPr lang="ru-RU" dirty="0"/>
                  <a:t>то </a:t>
                </a:r>
                <a14:m>
                  <m:oMath xmlns:m="http://schemas.openxmlformats.org/officeDocument/2006/math">
                    <m:r>
                      <a:rPr lang="ru-RU" i="1" smtClean="0">
                        <a:latin typeface="Cambria Math" panose="02040503050406030204" pitchFamily="18" charset="0"/>
                      </a:rPr>
                      <m:t>𝑈</m:t>
                    </m:r>
                    <m:r>
                      <a:rPr lang="ru-RU" i="1" smtClean="0">
                        <a:latin typeface="Cambria Math" panose="02040503050406030204" pitchFamily="18" charset="0"/>
                      </a:rPr>
                      <m:t>∩</m:t>
                    </m:r>
                    <m:r>
                      <a:rPr lang="ru-RU" i="1" smtClean="0">
                        <a:latin typeface="Cambria Math" panose="02040503050406030204" pitchFamily="18" charset="0"/>
                      </a:rPr>
                      <m:t>𝑊</m:t>
                    </m:r>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𝑢</m:t>
                        </m:r>
                        <m:r>
                          <a:rPr lang="ru-RU" i="1" smtClean="0">
                            <a:latin typeface="Cambria Math" panose="02040503050406030204" pitchFamily="18" charset="0"/>
                          </a:rPr>
                          <m:t>+</m:t>
                        </m:r>
                        <m:r>
                          <a:rPr lang="ru-RU" i="1" smtClean="0">
                            <a:latin typeface="Cambria Math" panose="02040503050406030204" pitchFamily="18" charset="0"/>
                          </a:rPr>
                          <m:t>𝑤</m:t>
                        </m:r>
                        <m:r>
                          <a:rPr lang="en-US" b="0" i="1" smtClean="0">
                            <a:latin typeface="Cambria Math" panose="02040503050406030204" pitchFamily="18" charset="0"/>
                          </a:rPr>
                          <m:t> | </m:t>
                        </m:r>
                        <m:r>
                          <a:rPr lang="ru-RU" i="1" smtClean="0">
                            <a:latin typeface="Cambria Math" panose="02040503050406030204" pitchFamily="18" charset="0"/>
                          </a:rPr>
                          <m:t>𝑢</m:t>
                        </m:r>
                        <m:r>
                          <a:rPr lang="ru-RU" i="1" smtClean="0">
                            <a:latin typeface="Cambria Math" panose="02040503050406030204" pitchFamily="18" charset="0"/>
                          </a:rPr>
                          <m:t>∈</m:t>
                        </m:r>
                        <m:r>
                          <a:rPr lang="ru-RU" i="1" smtClean="0">
                            <a:latin typeface="Cambria Math" panose="02040503050406030204" pitchFamily="18" charset="0"/>
                          </a:rPr>
                          <m:t>𝑈</m:t>
                        </m:r>
                        <m:r>
                          <a:rPr lang="en-US" b="0" i="1" smtClean="0">
                            <a:latin typeface="Cambria Math" panose="02040503050406030204" pitchFamily="18" charset="0"/>
                          </a:rPr>
                          <m:t>,  </m:t>
                        </m:r>
                        <m:r>
                          <a:rPr lang="en-US" b="0" i="1" smtClean="0">
                            <a:latin typeface="Cambria Math" panose="02040503050406030204" pitchFamily="18" charset="0"/>
                          </a:rPr>
                          <m:t>𝑤</m:t>
                        </m:r>
                        <m:r>
                          <a:rPr lang="ru-RU" i="1" smtClean="0">
                            <a:latin typeface="Cambria Math" panose="02040503050406030204" pitchFamily="18" charset="0"/>
                          </a:rPr>
                          <m:t>∈</m:t>
                        </m:r>
                        <m:r>
                          <a:rPr lang="en-US" b="0" i="1" smtClean="0">
                            <a:latin typeface="Cambria Math" panose="02040503050406030204" pitchFamily="18" charset="0"/>
                          </a:rPr>
                          <m:t>𝑊</m:t>
                        </m:r>
                      </m:e>
                    </m:d>
                    <m:r>
                      <a:rPr lang="ru-RU" i="1" smtClean="0">
                        <a:latin typeface="Cambria Math" panose="02040503050406030204" pitchFamily="18" charset="0"/>
                      </a:rPr>
                      <m:t>≤</m:t>
                    </m:r>
                    <m:r>
                      <a:rPr lang="en-US" b="0" i="1" smtClean="0">
                        <a:latin typeface="Cambria Math" panose="02040503050406030204" pitchFamily="18" charset="0"/>
                      </a:rPr>
                      <m:t>𝑉</m:t>
                    </m:r>
                    <m:r>
                      <a:rPr lang="en-US" b="0" i="0" smtClean="0">
                        <a:latin typeface="Cambria Math" panose="02040503050406030204" pitchFamily="18" charset="0"/>
                      </a:rPr>
                      <m:t>.</m:t>
                    </m:r>
                  </m:oMath>
                </a14:m>
                <a:endParaRPr lang="en-US" dirty="0"/>
              </a:p>
              <a:p>
                <a:r>
                  <a:rPr lang="ru-RU" dirty="0"/>
                  <a:t> </a:t>
                </a:r>
              </a:p>
              <a:p>
                <a:r>
                  <a:rPr lang="ru-RU" i="1" dirty="0"/>
                  <a:t>Нахождение базиса пересечения подпространств.</a:t>
                </a:r>
              </a:p>
              <a:p>
                <a:pPr algn="just"/>
                <a:r>
                  <a:rPr lang="ru-RU" dirty="0"/>
                  <a:t>Для определения базиса пересечения подпространств, нужно задать их однородными СЛАУ. </a:t>
                </a:r>
              </a:p>
              <a:p>
                <a:pPr algn="just"/>
                <a:r>
                  <a:rPr lang="ru-RU" dirty="0"/>
                  <a:t>Так как любой вектор, принадлежащий пересечению, должен принадлежать каждому из подпространств, то он должен удовлетворять каждой системе. Следовательно, он должен удовлетворять и объединённой СЛАУ.</a:t>
                </a:r>
              </a:p>
              <a:p>
                <a:pPr algn="just"/>
                <a:r>
                  <a:rPr lang="ru-RU" dirty="0"/>
                  <a:t>Значит, для нахождения базиса U ∩ W нужно найти ФСР этой СЛАУ.</a:t>
                </a:r>
              </a:p>
            </p:txBody>
          </p:sp>
        </mc:Choice>
        <mc:Fallback xmlns="">
          <p:sp>
            <p:nvSpPr>
              <p:cNvPr id="3" name="Текст 2">
                <a:extLst>
                  <a:ext uri="{FF2B5EF4-FFF2-40B4-BE49-F238E27FC236}">
                    <a16:creationId xmlns:a16="http://schemas.microsoft.com/office/drawing/2014/main" id="{5C1F3B33-74B6-6C1F-56BD-5C672ADC460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22137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336C-E1DF-5561-0494-5585501FEDD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A3E230-2EC8-328A-7516-C3D3CFBB7322}"/>
              </a:ext>
            </a:extLst>
          </p:cNvPr>
          <p:cNvSpPr>
            <a:spLocks noGrp="1"/>
          </p:cNvSpPr>
          <p:nvPr>
            <p:ph type="title"/>
          </p:nvPr>
        </p:nvSpPr>
        <p:spPr/>
        <p:txBody>
          <a:bodyPr/>
          <a:lstStyle/>
          <a:p>
            <a:r>
              <a:rPr lang="ru-RU" dirty="0"/>
              <a:t>15. Базис, согласованный с подпространством. Формула Грассмана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2B9EF5D-2AA1-EB9E-2E06-5353F58CD160}"/>
                  </a:ext>
                </a:extLst>
              </p:cNvPr>
              <p:cNvSpPr>
                <a:spLocks noGrp="1"/>
              </p:cNvSpPr>
              <p:nvPr>
                <p:ph type="body" sz="quarter" idx="13"/>
              </p:nvPr>
            </p:nvSpPr>
            <p:spPr>
              <a:xfrm>
                <a:off x="838200" y="993775"/>
                <a:ext cx="10515600" cy="5464548"/>
              </a:xfrm>
            </p:spPr>
            <p:txBody>
              <a:bodyPr>
                <a:normAutofit/>
              </a:bodyPr>
              <a:lstStyle/>
              <a:p>
                <a:r>
                  <a:rPr lang="ru-RU" b="1" dirty="0"/>
                  <a:t>Опр. </a:t>
                </a:r>
                <a:r>
                  <a:rPr lang="ru-RU" dirty="0"/>
                  <a:t>Базис пространства </a:t>
                </a:r>
                <a14:m>
                  <m:oMath xmlns:m="http://schemas.openxmlformats.org/officeDocument/2006/math">
                    <m:r>
                      <a:rPr lang="en-US" b="0" i="1" smtClean="0">
                        <a:latin typeface="Cambria Math" panose="02040503050406030204" pitchFamily="18" charset="0"/>
                      </a:rPr>
                      <m:t>𝑉</m:t>
                    </m:r>
                  </m:oMath>
                </a14:m>
                <a:r>
                  <a:rPr lang="ru-RU" dirty="0"/>
                  <a:t> называется </a:t>
                </a:r>
                <a:r>
                  <a:rPr lang="ru-RU" b="1" i="1" dirty="0"/>
                  <a:t>согласованным</a:t>
                </a:r>
                <a:r>
                  <a:rPr lang="ru-RU" dirty="0"/>
                  <a:t> с подпространством </a:t>
                </a:r>
                <a14:m>
                  <m:oMath xmlns:m="http://schemas.openxmlformats.org/officeDocument/2006/math">
                    <m:r>
                      <a:rPr lang="ru-RU" i="1" smtClean="0">
                        <a:latin typeface="Cambria Math" panose="02040503050406030204" pitchFamily="18" charset="0"/>
                      </a:rPr>
                      <m:t>𝑈</m:t>
                    </m:r>
                  </m:oMath>
                </a14:m>
                <a:r>
                  <a:rPr lang="ru-RU" dirty="0"/>
                  <a:t>, если </a:t>
                </a:r>
                <a14:m>
                  <m:oMath xmlns:m="http://schemas.openxmlformats.org/officeDocument/2006/math">
                    <m:r>
                      <a:rPr lang="en-US" b="0" i="1" smtClean="0">
                        <a:latin typeface="Cambria Math" panose="02040503050406030204" pitchFamily="18" charset="0"/>
                      </a:rPr>
                      <m:t>𝑈</m:t>
                    </m:r>
                  </m:oMath>
                </a14:m>
                <a:r>
                  <a:rPr lang="ru-RU" dirty="0"/>
                  <a:t> является линейной оболочкой какой-то части базисных векторов пространства </a:t>
                </a:r>
                <a14:m>
                  <m:oMath xmlns:m="http://schemas.openxmlformats.org/officeDocument/2006/math">
                    <m:r>
                      <a:rPr lang="en-US" i="1">
                        <a:latin typeface="Cambria Math" panose="02040503050406030204" pitchFamily="18" charset="0"/>
                      </a:rPr>
                      <m:t>𝑉</m:t>
                    </m:r>
                  </m:oMath>
                </a14:m>
                <a:r>
                  <a:rPr lang="ru-RU" dirty="0"/>
                  <a:t>.</a:t>
                </a:r>
              </a:p>
              <a:p>
                <a:r>
                  <a:rPr lang="ru-RU" b="1" dirty="0"/>
                  <a:t>Теорема.</a:t>
                </a:r>
              </a:p>
              <a:p>
                <a:r>
                  <a:rPr lang="ru-RU" dirty="0"/>
                  <a:t>Для любой пары подпространств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 </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ru-RU" dirty="0"/>
                  <a:t> существует базис пространства </a:t>
                </a:r>
                <a14:m>
                  <m:oMath xmlns:m="http://schemas.openxmlformats.org/officeDocument/2006/math">
                    <m:r>
                      <a:rPr lang="en-US" b="0" i="1" smtClean="0">
                        <a:latin typeface="Cambria Math" panose="02040503050406030204" pitchFamily="18" charset="0"/>
                      </a:rPr>
                      <m:t>𝑉</m:t>
                    </m:r>
                  </m:oMath>
                </a14:m>
                <a:r>
                  <a:rPr lang="ru-RU" dirty="0"/>
                  <a:t>, согласованный</a:t>
                </a:r>
                <a:r>
                  <a:rPr lang="en-US" dirty="0"/>
                  <a:t> </a:t>
                </a:r>
                <a:r>
                  <a:rPr lang="ru-RU" dirty="0"/>
                  <a:t>с каждым из подпространств </a:t>
                </a:r>
                <a14:m>
                  <m:oMath xmlns:m="http://schemas.openxmlformats.org/officeDocument/2006/math">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𝑊</m:t>
                    </m:r>
                  </m:oMath>
                </a14:m>
                <a:r>
                  <a:rPr lang="ru-RU" dirty="0"/>
                  <a:t>.</a:t>
                </a:r>
              </a:p>
              <a:p>
                <a:r>
                  <a:rPr lang="ru-RU" b="1" dirty="0"/>
                  <a:t>Доказательство.</a:t>
                </a:r>
              </a:p>
              <a:p>
                <a:pPr>
                  <a:lnSpc>
                    <a:spcPct val="100000"/>
                  </a:lnSpc>
                </a:pPr>
                <a:r>
                  <a:rPr lang="ru-RU" dirty="0"/>
                  <a:t>Выберем какой-нибудь базис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2</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en-US" b="0" i="1" smtClean="0">
                            <a:latin typeface="Cambria Math" panose="02040503050406030204" pitchFamily="18" charset="0"/>
                          </a:rPr>
                          <m:t>𝑚</m:t>
                        </m:r>
                      </m:sub>
                    </m:sSub>
                    <m:r>
                      <a:rPr lang="ru-RU" b="0" i="1" smtClean="0">
                        <a:latin typeface="Cambria Math" panose="02040503050406030204" pitchFamily="18" charset="0"/>
                      </a:rPr>
                      <m:t>∈</m:t>
                    </m:r>
                    <m:r>
                      <a:rPr lang="en-US" b="0" i="1" smtClean="0">
                        <a:latin typeface="Cambria Math" panose="02040503050406030204" pitchFamily="18" charset="0"/>
                      </a:rPr>
                      <m:t>𝑈</m:t>
                    </m:r>
                    <m:r>
                      <a:rPr lang="ru-RU" dirty="0" smtClean="0">
                        <a:latin typeface="Cambria Math" panose="02040503050406030204" pitchFamily="18" charset="0"/>
                      </a:rPr>
                      <m:t>∩</m:t>
                    </m:r>
                    <m:r>
                      <a:rPr lang="en-US" b="0" i="1" dirty="0" smtClean="0">
                        <a:latin typeface="Cambria Math" panose="02040503050406030204" pitchFamily="18" charset="0"/>
                      </a:rPr>
                      <m:t>𝑊</m:t>
                    </m:r>
                  </m:oMath>
                </a14:m>
                <a:r>
                  <a:rPr lang="en-US" dirty="0"/>
                  <a:t> </a:t>
                </a:r>
                <a:r>
                  <a:rPr lang="ru-RU" dirty="0"/>
                  <a:t>и дополним его векторами </a:t>
                </a:r>
                <a14:m>
                  <m:oMath xmlns:m="http://schemas.openxmlformats.org/officeDocument/2006/math">
                    <m:sSub>
                      <m:sSubPr>
                        <m:ctrlPr>
                          <a:rPr lang="ru-RU"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𝑢</m:t>
                        </m:r>
                      </m:e>
                      <m:sub>
                        <m:r>
                          <a:rPr lang="en-US" b="0" i="1" smtClean="0">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𝑢</m:t>
                        </m:r>
                      </m:e>
                      <m:sub>
                        <m:r>
                          <a:rPr lang="en-US" b="0" i="1" smtClean="0">
                            <a:latin typeface="Cambria Math" panose="02040503050406030204" pitchFamily="18" charset="0"/>
                          </a:rPr>
                          <m:t>𝑘</m:t>
                        </m:r>
                      </m:sub>
                    </m:sSub>
                  </m:oMath>
                </a14:m>
                <a:r>
                  <a:rPr lang="en-US" dirty="0"/>
                  <a:t> </a:t>
                </a:r>
                <a:r>
                  <a:rPr lang="ru-RU" dirty="0"/>
                  <a:t>и </a:t>
                </a:r>
                <a14:m>
                  <m:oMath xmlns:m="http://schemas.openxmlformats.org/officeDocument/2006/math">
                    <m:sSub>
                      <m:sSubPr>
                        <m:ctrlPr>
                          <a:rPr lang="ru-RU"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𝑤</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𝑤</m:t>
                        </m:r>
                      </m:e>
                      <m:sub>
                        <m:r>
                          <a:rPr lang="en-US" b="0" i="1" smtClean="0">
                            <a:latin typeface="Cambria Math" panose="02040503050406030204" pitchFamily="18" charset="0"/>
                          </a:rPr>
                          <m:t>𝑙</m:t>
                        </m:r>
                      </m:sub>
                    </m:sSub>
                  </m:oMath>
                </a14:m>
                <a:r>
                  <a:rPr lang="en-US" dirty="0"/>
                  <a:t> </a:t>
                </a:r>
                <a:r>
                  <a:rPr lang="ru-RU" dirty="0"/>
                  <a:t>до базисов в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𝑊</m:t>
                    </m:r>
                  </m:oMath>
                </a14:m>
                <a:r>
                  <a:rPr lang="en-US" dirty="0"/>
                  <a:t> </a:t>
                </a:r>
                <a:r>
                  <a:rPr lang="ru-RU" dirty="0"/>
                  <a:t>соответственно.</a:t>
                </a:r>
                <a:r>
                  <a:rPr lang="en-US" dirty="0"/>
                  <a:t> </a:t>
                </a:r>
                <a:r>
                  <a:rPr lang="ru-RU" dirty="0"/>
                  <a:t>Ясно, что векторы </a:t>
                </a:r>
                <a14:m>
                  <m:oMath xmlns:m="http://schemas.openxmlformats.org/officeDocument/2006/math">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en-US" b="0" i="1" smtClean="0">
                            <a:latin typeface="Cambria Math" panose="02040503050406030204" pitchFamily="18" charset="0"/>
                          </a:rPr>
                          <m:t>𝑚</m:t>
                        </m:r>
                      </m:sub>
                    </m:sSub>
                    <m:r>
                      <a:rPr lang="en-US" b="0" i="1" smtClean="0">
                        <a:latin typeface="Cambria Math" panose="02040503050406030204" pitchFamily="18" charset="0"/>
                      </a:rPr>
                      <m:t>,  </m:t>
                    </m:r>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𝑘</m:t>
                        </m:r>
                      </m:sub>
                    </m:sSub>
                    <m:r>
                      <a:rPr lang="en-US" b="0" i="1" smtClean="0">
                        <a:latin typeface="Cambria Math" panose="02040503050406030204" pitchFamily="18" charset="0"/>
                      </a:rPr>
                      <m:t>,  </m:t>
                    </m:r>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en-US" i="1">
                            <a:latin typeface="Cambria Math" panose="02040503050406030204" pitchFamily="18" charset="0"/>
                          </a:rPr>
                          <m:t>𝑙</m:t>
                        </m:r>
                      </m:sub>
                    </m:sSub>
                  </m:oMath>
                </a14:m>
                <a:r>
                  <a:rPr lang="en-US" dirty="0"/>
                  <a:t> </a:t>
                </a:r>
                <a:r>
                  <a:rPr lang="ru-RU" dirty="0"/>
                  <a:t>порождают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p>
              <a:p>
                <a:pPr>
                  <a:lnSpc>
                    <a:spcPct val="100000"/>
                  </a:lnSpc>
                </a:pPr>
                <a:r>
                  <a:rPr lang="ru-RU" dirty="0"/>
                  <a:t>Допустим, что они линейно зависимы, то есть существует нетривиальная линейная комбинация</a:t>
                </a:r>
                <a14:m>
                  <m:oMath xmlns:m="http://schemas.openxmlformats.org/officeDocument/2006/math">
                    <m:sSub>
                      <m:sSubPr>
                        <m:ctrlPr>
                          <a:rPr lang="en-US" b="0"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𝛼</m:t>
                        </m:r>
                      </m:e>
                      <m:sub>
                        <m:r>
                          <a:rPr lang="en-US" b="0" i="1" smtClean="0">
                            <a:solidFill>
                              <a:srgbClr val="836967"/>
                            </a:solidFill>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en-US" b="0" i="1" smtClean="0">
                        <a:latin typeface="Cambria Math" panose="02040503050406030204" pitchFamily="18" charset="0"/>
                      </a:rPr>
                      <m:t>+</m:t>
                    </m:r>
                    <m:r>
                      <a:rPr lang="ru-RU" i="1">
                        <a:latin typeface="Cambria Math" panose="02040503050406030204" pitchFamily="18" charset="0"/>
                      </a:rPr>
                      <m:t>…</m:t>
                    </m:r>
                    <m:r>
                      <a:rPr lang="en-US" b="0" i="1"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b="0" i="1" smtClean="0">
                            <a:solidFill>
                              <a:srgbClr val="836967"/>
                            </a:solidFill>
                            <a:latin typeface="Cambria Math" panose="02040503050406030204" pitchFamily="18" charset="0"/>
                          </a:rPr>
                          <m:t>𝑚</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en-US" i="1">
                            <a:latin typeface="Cambria Math" panose="02040503050406030204" pitchFamily="18" charset="0"/>
                          </a:rPr>
                          <m:t>𝑚</m:t>
                        </m:r>
                      </m:sub>
                    </m:sSub>
                    <m:r>
                      <a:rPr lang="en-US" b="0" i="1" smtClean="0">
                        <a:latin typeface="Cambria Math" panose="02040503050406030204" pitchFamily="18" charset="0"/>
                      </a:rPr>
                      <m:t>+</m:t>
                    </m:r>
                    <m:sSub>
                      <m:sSubPr>
                        <m:ctrlPr>
                          <a:rPr lang="ru-RU" i="1">
                            <a:solidFill>
                              <a:srgbClr val="836967"/>
                            </a:solidFill>
                            <a:latin typeface="Cambria Math" panose="02040503050406030204" pitchFamily="18" charset="0"/>
                          </a:rPr>
                        </m:ctrlPr>
                      </m:sSubPr>
                      <m:e>
                        <m:sSub>
                          <m:sSubPr>
                            <m:ctrlPr>
                              <a:rPr lang="en-US" b="0"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𝛽</m:t>
                            </m:r>
                          </m:e>
                          <m:sub>
                            <m:r>
                              <a:rPr lang="en-US" b="0" i="1" smtClean="0">
                                <a:solidFill>
                                  <a:srgbClr val="836967"/>
                                </a:solidFill>
                                <a:latin typeface="Cambria Math" panose="02040503050406030204" pitchFamily="18" charset="0"/>
                              </a:rPr>
                              <m:t>1</m:t>
                            </m:r>
                          </m:sub>
                        </m:sSub>
                        <m:r>
                          <a:rPr lang="en-US" i="1">
                            <a:solidFill>
                              <a:srgbClr val="836967"/>
                            </a:solidFill>
                            <a:latin typeface="Cambria Math" panose="02040503050406030204" pitchFamily="18" charset="0"/>
                          </a:rPr>
                          <m:t>𝑢</m:t>
                        </m:r>
                      </m:e>
                      <m:sub>
                        <m:r>
                          <a:rPr lang="en-US" i="1">
                            <a:latin typeface="Cambria Math" panose="02040503050406030204" pitchFamily="18" charset="0"/>
                          </a:rPr>
                          <m:t>1</m:t>
                        </m:r>
                      </m:sub>
                    </m:sSub>
                    <m:r>
                      <a:rPr lang="en-US" b="0" i="1" smtClean="0">
                        <a:latin typeface="Cambria Math" panose="02040503050406030204" pitchFamily="18" charset="0"/>
                      </a:rPr>
                      <m:t>+</m:t>
                    </m:r>
                    <m:r>
                      <a:rPr lang="ru-RU" i="1">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ru-RU" i="1">
                            <a:latin typeface="Cambria Math" panose="02040503050406030204" pitchFamily="18" charset="0"/>
                          </a:rPr>
                          <m:t>1</m:t>
                        </m:r>
                      </m:sub>
                    </m:sSub>
                    <m:r>
                      <a:rPr lang="en-US" b="0" i="1" smtClean="0">
                        <a:latin typeface="Cambria Math" panose="02040503050406030204" pitchFamily="18" charset="0"/>
                      </a:rPr>
                      <m:t>+</m:t>
                    </m:r>
                    <m:r>
                      <a:rPr lang="ru-RU" i="1">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𝑙</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en-US" i="1">
                            <a:latin typeface="Cambria Math" panose="02040503050406030204" pitchFamily="18" charset="0"/>
                          </a:rPr>
                          <m:t>𝑙</m:t>
                        </m:r>
                      </m:sub>
                    </m:sSub>
                    <m:r>
                      <a:rPr lang="ru-RU" i="1">
                        <a:latin typeface="Cambria Math" panose="02040503050406030204" pitchFamily="18" charset="0"/>
                      </a:rPr>
                      <m:t>=0</m:t>
                    </m:r>
                  </m:oMath>
                </a14:m>
                <a:r>
                  <a:rPr lang="en-US" dirty="0"/>
                  <a:t>. </a:t>
                </a:r>
                <a:r>
                  <a:rPr lang="ru-RU" dirty="0"/>
                  <a:t>Рассмотрим вектор </a:t>
                </a:r>
                <a14:m>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i="1">
                            <a:solidFill>
                              <a:srgbClr val="836967"/>
                            </a:solidFill>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en-US" i="1">
                        <a:latin typeface="Cambria Math" panose="02040503050406030204" pitchFamily="18" charset="0"/>
                      </a:rPr>
                      <m:t>+</m:t>
                    </m:r>
                    <m:r>
                      <a:rPr lang="ru-RU" i="1">
                        <a:latin typeface="Cambria Math" panose="02040503050406030204" pitchFamily="18" charset="0"/>
                      </a:rPr>
                      <m:t>…</m:t>
                    </m:r>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i="1">
                            <a:solidFill>
                              <a:srgbClr val="836967"/>
                            </a:solidFill>
                            <a:latin typeface="Cambria Math" panose="02040503050406030204" pitchFamily="18" charset="0"/>
                          </a:rPr>
                          <m:t>𝑚</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ru-RU" i="1">
                            <a:solidFill>
                              <a:srgbClr val="836967"/>
                            </a:solidFill>
                            <a:latin typeface="Cambria Math" panose="02040503050406030204" pitchFamily="18" charset="0"/>
                          </a:rPr>
                        </m:ctrlPr>
                      </m:sSubPr>
                      <m:e>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𝛽</m:t>
                            </m:r>
                          </m:e>
                          <m:sub>
                            <m:r>
                              <a:rPr lang="en-US" i="1">
                                <a:solidFill>
                                  <a:srgbClr val="836967"/>
                                </a:solidFill>
                                <a:latin typeface="Cambria Math" panose="02040503050406030204" pitchFamily="18" charset="0"/>
                              </a:rPr>
                              <m:t>1</m:t>
                            </m:r>
                          </m:sub>
                        </m:sSub>
                        <m:r>
                          <a:rPr lang="en-US" i="1">
                            <a:solidFill>
                              <a:srgbClr val="836967"/>
                            </a:solidFill>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r>
                      <a:rPr lang="ru-RU"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𝑘</m:t>
                        </m:r>
                      </m:sub>
                    </m:sSub>
                    <m:r>
                      <a:rPr lang="ru-RU" i="1" smtClean="0">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ru-RU" i="1">
                            <a:latin typeface="Cambria Math" panose="02040503050406030204" pitchFamily="18" charset="0"/>
                          </a:rPr>
                          <m:t>1</m:t>
                        </m:r>
                      </m:sub>
                    </m:sSub>
                    <m:r>
                      <a:rPr lang="en-US" b="0" i="1" smtClean="0">
                        <a:latin typeface="Cambria Math" panose="02040503050406030204" pitchFamily="18" charset="0"/>
                      </a:rPr>
                      <m:t>−</m:t>
                    </m:r>
                    <m:r>
                      <a:rPr lang="ru-RU"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𝑙</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en-US" i="1">
                            <a:latin typeface="Cambria Math" panose="02040503050406030204" pitchFamily="18" charset="0"/>
                          </a:rPr>
                          <m:t>𝑙</m:t>
                        </m:r>
                      </m:sub>
                    </m:sSub>
                    <m:r>
                      <a:rPr lang="en-US" b="0" i="0" smtClean="0">
                        <a:latin typeface="Cambria Math" panose="02040503050406030204" pitchFamily="18" charset="0"/>
                      </a:rPr>
                      <m:t>.</m:t>
                    </m:r>
                  </m:oMath>
                </a14:m>
                <a:r>
                  <a:rPr lang="ru-RU" dirty="0"/>
                  <a:t> Из первого представления следует, что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𝑈</m:t>
                    </m:r>
                  </m:oMath>
                </a14:m>
                <a:r>
                  <a:rPr lang="en-US" dirty="0"/>
                  <a:t>, </a:t>
                </a:r>
                <a:r>
                  <a:rPr lang="ru-RU" dirty="0"/>
                  <a:t>из второго</a:t>
                </a:r>
                <a:r>
                  <a:rPr lang="en-US" dirty="0"/>
                  <a:t> </a:t>
                </a:r>
                <a:r>
                  <a:rPr lang="en-US" dirty="0">
                    <a:ea typeface="Cambria Math" panose="02040503050406030204" pitchFamily="18" charset="0"/>
                  </a:rPr>
                  <a:t>−</a:t>
                </a:r>
                <a:r>
                  <a:rPr lang="ru-RU"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Следовательно,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𝑈</m:t>
                    </m:r>
                    <m:r>
                      <a:rPr lang="ru-RU" dirty="0" smtClean="0">
                        <a:latin typeface="Cambria Math" panose="02040503050406030204" pitchFamily="18" charset="0"/>
                      </a:rPr>
                      <m:t>∩</m:t>
                    </m:r>
                    <m:r>
                      <m:rPr>
                        <m:sty m:val="p"/>
                      </m:rPr>
                      <a:rPr lang="en-US" b="0" i="0" dirty="0" smtClean="0">
                        <a:latin typeface="Cambria Math" panose="02040503050406030204" pitchFamily="18" charset="0"/>
                      </a:rPr>
                      <m:t>W</m:t>
                    </m:r>
                  </m:oMath>
                </a14:m>
                <a:r>
                  <a:rPr lang="ru-RU" dirty="0"/>
                  <a:t> и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𝑙</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𝑙</m:t>
                        </m:r>
                      </m:sub>
                    </m:sSub>
                  </m:oMath>
                </a14:m>
                <a:r>
                  <a:rPr lang="en-US" b="0" dirty="0"/>
                  <a:t>. </a:t>
                </a:r>
                <a:endParaRPr lang="ru-RU" b="0" dirty="0"/>
              </a:p>
              <a:p>
                <a:pPr>
                  <a:lnSpc>
                    <a:spcPct val="100000"/>
                  </a:lnSpc>
                </a:pPr>
                <a:r>
                  <a:rPr lang="ru-RU" dirty="0"/>
                  <a:t>Так как векторы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𝑙</m:t>
                        </m:r>
                      </m:sub>
                    </m:sSub>
                  </m:oMath>
                </a14:m>
                <a:r>
                  <a:rPr lang="en-US" b="0" dirty="0"/>
                  <a:t> </a:t>
                </a:r>
                <a:r>
                  <a:rPr lang="ru-RU" b="0" dirty="0"/>
                  <a:t>линейно независимы, то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r>
                  <a:rPr lang="en-US" b="0" dirty="0"/>
                  <a:t> </a:t>
                </a:r>
                <a:r>
                  <a:rPr lang="ru-RU" b="0" dirty="0"/>
                  <a:t>при </a:t>
                </a:r>
                <a14:m>
                  <m:oMath xmlns:m="http://schemas.openxmlformats.org/officeDocument/2006/math">
                    <m:sSub>
                      <m:sSubPr>
                        <m:ctrlPr>
                          <a:rPr lang="en-US" b="0" i="1" smtClean="0">
                            <a:latin typeface="Cambria Math" panose="02040503050406030204" pitchFamily="18" charset="0"/>
                          </a:rPr>
                        </m:ctrlPr>
                      </m:sSubPr>
                      <m:e>
                        <m:r>
                          <a:rPr lang="ru-RU" b="0" i="1" smtClean="0">
                            <a:latin typeface="Cambria Math" panose="02040503050406030204" pitchFamily="18" charset="0"/>
                          </a:rPr>
                          <m:t>𝛾</m:t>
                        </m:r>
                        <m:r>
                          <a:rPr lang="en-US" b="0" i="1" smtClean="0">
                            <a:latin typeface="Cambria Math" panose="02040503050406030204" pitchFamily="18" charset="0"/>
                          </a:rPr>
                          <m:t> </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r>
                      <a:rPr lang="en-US" b="0" i="1" smtClean="0">
                        <a:latin typeface="Cambria Math" panose="02040503050406030204" pitchFamily="18" charset="0"/>
                      </a:rPr>
                      <m:t>=0</m:t>
                    </m:r>
                  </m:oMath>
                </a14:m>
                <a:r>
                  <a:rPr lang="en-US" b="0" dirty="0"/>
                  <a:t>. </a:t>
                </a:r>
                <a:r>
                  <a:rPr lang="ru-RU" dirty="0"/>
                  <a:t>Так как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oMath>
                </a14:m>
                <a:r>
                  <a:rPr lang="en-US" b="0" dirty="0"/>
                  <a:t> </a:t>
                </a:r>
                <a:r>
                  <a:rPr lang="ru-RU" b="0" dirty="0"/>
                  <a:t>линейно независимы, то из равенства </a:t>
                </a:r>
                <a14:m>
                  <m:oMath xmlns:m="http://schemas.openxmlformats.org/officeDocument/2006/math">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i="1">
                            <a:solidFill>
                              <a:srgbClr val="836967"/>
                            </a:solidFill>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en-US" i="1">
                        <a:latin typeface="Cambria Math" panose="02040503050406030204" pitchFamily="18" charset="0"/>
                      </a:rPr>
                      <m:t>+</m:t>
                    </m:r>
                    <m:r>
                      <a:rPr lang="ru-RU" i="1">
                        <a:latin typeface="Cambria Math" panose="02040503050406030204" pitchFamily="18" charset="0"/>
                      </a:rPr>
                      <m:t>…</m:t>
                    </m:r>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i="1">
                            <a:solidFill>
                              <a:srgbClr val="836967"/>
                            </a:solidFill>
                            <a:latin typeface="Cambria Math" panose="02040503050406030204" pitchFamily="18" charset="0"/>
                          </a:rPr>
                          <m:t>𝑚</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ru-RU" i="1">
                            <a:solidFill>
                              <a:srgbClr val="836967"/>
                            </a:solidFill>
                            <a:latin typeface="Cambria Math" panose="02040503050406030204" pitchFamily="18" charset="0"/>
                          </a:rPr>
                        </m:ctrlPr>
                      </m:sSubPr>
                      <m:e>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𝛽</m:t>
                            </m:r>
                          </m:e>
                          <m:sub>
                            <m:r>
                              <a:rPr lang="en-US" i="1">
                                <a:solidFill>
                                  <a:srgbClr val="836967"/>
                                </a:solidFill>
                                <a:latin typeface="Cambria Math" panose="02040503050406030204" pitchFamily="18" charset="0"/>
                              </a:rPr>
                              <m:t>1</m:t>
                            </m:r>
                          </m:sub>
                        </m:sSub>
                        <m:r>
                          <a:rPr lang="en-US" i="1">
                            <a:solidFill>
                              <a:srgbClr val="836967"/>
                            </a:solidFill>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r>
                      <a:rPr lang="ru-RU"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𝑘</m:t>
                        </m:r>
                      </m:sub>
                    </m:sSub>
                    <m:r>
                      <a:rPr lang="en-US" b="0" i="1" smtClean="0">
                        <a:latin typeface="Cambria Math" panose="02040503050406030204" pitchFamily="18" charset="0"/>
                      </a:rPr>
                      <m:t>=0</m:t>
                    </m:r>
                  </m:oMath>
                </a14:m>
                <a:r>
                  <a:rPr lang="en-US" b="0" dirty="0"/>
                  <a:t> </a:t>
                </a:r>
                <a:r>
                  <a:rPr lang="ru-RU" b="0" dirty="0"/>
                  <a:t>следует, что </a:t>
                </a:r>
                <a14:m>
                  <m:oMath xmlns:m="http://schemas.openxmlformats.org/officeDocument/2006/math">
                    <m:sSub>
                      <m:sSubPr>
                        <m:ctrlPr>
                          <a:rPr lang="en-US" b="0" i="1" smtClean="0">
                            <a:latin typeface="Cambria Math" panose="02040503050406030204" pitchFamily="18" charset="0"/>
                          </a:rPr>
                        </m:ctrlPr>
                      </m:sSubPr>
                      <m:e>
                        <m:r>
                          <a:rPr lang="ru-RU"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r>
                      <a:rPr lang="en-US" b="0" i="1" smtClean="0">
                        <a:latin typeface="Cambria Math" panose="02040503050406030204" pitchFamily="18" charset="0"/>
                      </a:rPr>
                      <m:t>=0</m:t>
                    </m:r>
                    <m:r>
                      <a:rPr lang="en-US" b="0" i="0" smtClean="0">
                        <a:latin typeface="Cambria Math" panose="02040503050406030204" pitchFamily="18" charset="0"/>
                      </a:rPr>
                      <m:t>.</m:t>
                    </m:r>
                  </m:oMath>
                </a14:m>
                <a:endParaRPr lang="en-US" b="0" dirty="0"/>
              </a:p>
            </p:txBody>
          </p:sp>
        </mc:Choice>
        <mc:Fallback xmlns="">
          <p:sp>
            <p:nvSpPr>
              <p:cNvPr id="3" name="Текст 2">
                <a:extLst>
                  <a:ext uri="{FF2B5EF4-FFF2-40B4-BE49-F238E27FC236}">
                    <a16:creationId xmlns:a16="http://schemas.microsoft.com/office/drawing/2014/main" id="{C2B9EF5D-2AA1-EB9E-2E06-5353F58CD160}"/>
                  </a:ext>
                </a:extLst>
              </p:cNvPr>
              <p:cNvSpPr>
                <a:spLocks noGrp="1" noRot="1" noChangeAspect="1" noMove="1" noResize="1" noEditPoints="1" noAdjustHandles="1" noChangeArrowheads="1" noChangeShapeType="1" noTextEdit="1"/>
              </p:cNvSpPr>
              <p:nvPr>
                <p:ph type="body" sz="quarter" idx="13"/>
              </p:nvPr>
            </p:nvSpPr>
            <p:spPr>
              <a:xfrm>
                <a:off x="838200" y="993775"/>
                <a:ext cx="10515600" cy="5464548"/>
              </a:xfrm>
              <a:blipFill>
                <a:blip r:embed="rId2"/>
                <a:stretch>
                  <a:fillRect l="-522" t="-1004" r="-464"/>
                </a:stretch>
              </a:blipFill>
            </p:spPr>
            <p:txBody>
              <a:bodyPr/>
              <a:lstStyle/>
              <a:p>
                <a:r>
                  <a:rPr lang="ru-RU">
                    <a:noFill/>
                  </a:rPr>
                  <a:t> </a:t>
                </a:r>
              </a:p>
            </p:txBody>
          </p:sp>
        </mc:Fallback>
      </mc:AlternateContent>
    </p:spTree>
    <p:extLst>
      <p:ext uri="{BB962C8B-B14F-4D97-AF65-F5344CB8AC3E}">
        <p14:creationId xmlns:p14="http://schemas.microsoft.com/office/powerpoint/2010/main" val="668648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89522-4582-889E-5AB1-42098F04861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4CC424-6B21-4463-438B-56529419BC28}"/>
              </a:ext>
            </a:extLst>
          </p:cNvPr>
          <p:cNvSpPr>
            <a:spLocks noGrp="1"/>
          </p:cNvSpPr>
          <p:nvPr>
            <p:ph type="title"/>
          </p:nvPr>
        </p:nvSpPr>
        <p:spPr/>
        <p:txBody>
          <a:bodyPr/>
          <a:lstStyle/>
          <a:p>
            <a:r>
              <a:rPr lang="ru-RU" dirty="0"/>
              <a:t>15. Базис, согласованный с подпространством. Формула Грассмана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78C0663B-FA7F-BBF4-852E-9DEF13FCFB30}"/>
                  </a:ext>
                </a:extLst>
              </p:cNvPr>
              <p:cNvSpPr>
                <a:spLocks noGrp="1"/>
              </p:cNvSpPr>
              <p:nvPr>
                <p:ph type="body" sz="quarter" idx="13"/>
              </p:nvPr>
            </p:nvSpPr>
            <p:spPr>
              <a:xfrm>
                <a:off x="838200" y="993775"/>
                <a:ext cx="10515600" cy="5464548"/>
              </a:xfrm>
            </p:spPr>
            <p:txBody>
              <a:bodyPr>
                <a:normAutofit/>
              </a:bodyPr>
              <a:lstStyle/>
              <a:p>
                <a:r>
                  <a:rPr lang="ru-RU" b="1" dirty="0"/>
                  <a:t>Следствие</a:t>
                </a:r>
                <a:r>
                  <a:rPr lang="ru-RU" dirty="0"/>
                  <a:t> (формула Грассмана)</a:t>
                </a:r>
              </a:p>
              <a:p>
                <a:r>
                  <a:rPr lang="ru-RU" dirty="0"/>
                  <a:t>Для любых двух конечномерных пространств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𝑊</m:t>
                    </m:r>
                  </m:oMath>
                </a14:m>
                <a:r>
                  <a:rPr lang="en-US" dirty="0"/>
                  <a:t> </a:t>
                </a:r>
                <a:r>
                  <a:rPr lang="ru-RU" dirty="0"/>
                  <a:t>произвольного векторного пространства </a:t>
                </a:r>
                <a14:m>
                  <m:oMath xmlns:m="http://schemas.openxmlformats.org/officeDocument/2006/math">
                    <m:r>
                      <a:rPr lang="en-US" i="1" dirty="0" smtClean="0">
                        <a:latin typeface="Cambria Math" panose="02040503050406030204" pitchFamily="18" charset="0"/>
                      </a:rPr>
                      <m:t>𝑉</m:t>
                    </m:r>
                  </m:oMath>
                </a14:m>
                <a:r>
                  <a:rPr lang="en-US" dirty="0"/>
                  <a:t> </a:t>
                </a:r>
                <a:r>
                  <a:rPr lang="ru-RU" dirty="0"/>
                  <a:t>верно равенство</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i="1">
                              <a:latin typeface="Cambria Math" panose="02040503050406030204" pitchFamily="18" charset="0"/>
                            </a:rPr>
                            <m:t>𝑈</m:t>
                          </m:r>
                          <m:r>
                            <a:rPr lang="en-US" i="1">
                              <a:latin typeface="Cambria Math" panose="02040503050406030204" pitchFamily="18" charset="0"/>
                            </a:rPr>
                            <m:t>∩</m:t>
                          </m:r>
                          <m:r>
                            <a:rPr lang="en-US" b="0" i="1" smtClean="0">
                              <a:latin typeface="Cambria Math" panose="02040503050406030204" pitchFamily="18" charset="0"/>
                            </a:rPr>
                            <m:t>𝑊</m:t>
                          </m:r>
                        </m:e>
                      </m:func>
                    </m:oMath>
                  </m:oMathPara>
                </a14:m>
                <a:endParaRPr lang="en-US" dirty="0"/>
              </a:p>
              <a:p>
                <a:r>
                  <a:rPr lang="ru-RU" b="1" dirty="0"/>
                  <a:t>Доказательство.</a:t>
                </a:r>
              </a:p>
              <a:p>
                <a:r>
                  <a:rPr lang="ru-RU" dirty="0"/>
                  <a:t>Возьмём обозначения из предыдущей теоремы</a:t>
                </a:r>
                <a:r>
                  <a:rPr lang="en-US" dirty="0"/>
                  <a:t>.</a:t>
                </a:r>
              </a:p>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𝑚</m:t>
                              </m:r>
                            </m:sub>
                          </m:sSub>
                          <m:r>
                            <a:rPr lang="en-US" b="0" i="1"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𝑙</m:t>
                              </m:r>
                            </m:sub>
                          </m:sSub>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oMath>
                  </m:oMathPara>
                </a14:m>
                <a:endParaRPr lang="en-US" dirty="0"/>
              </a:p>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e>
                          </m:d>
                        </m:e>
                      </m:func>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oMath>
                  </m:oMathPara>
                </a14:m>
                <a:endParaRPr lang="en-US" dirty="0"/>
              </a:p>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𝑙</m:t>
                                  </m:r>
                                </m:sub>
                              </m:sSub>
                            </m:e>
                          </m:d>
                        </m:e>
                      </m:func>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𝑙</m:t>
                      </m:r>
                    </m:oMath>
                  </m:oMathPara>
                </a14:m>
                <a:endParaRPr lang="en-US" dirty="0"/>
              </a:p>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𝑚</m:t>
                              </m:r>
                            </m:sub>
                          </m:sSub>
                          <m:r>
                            <a:rPr lang="en-US" b="0" i="1" smtClean="0">
                              <a:latin typeface="Cambria Math" panose="02040503050406030204" pitchFamily="18" charset="0"/>
                            </a:rPr>
                            <m:t>}</m:t>
                          </m:r>
                        </m:e>
                      </m:func>
                    </m:oMath>
                  </m:oMathPara>
                </a14:m>
                <a:endParaRPr lang="en-US" dirty="0"/>
              </a:p>
              <a:p>
                <a:pPr algn="l"/>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oMath>
                </a14:m>
                <a:r>
                  <a:rPr lang="en-US" dirty="0">
                    <a:latin typeface="Cambria Math" panose="02040503050406030204" pitchFamily="18" charset="0"/>
                    <a:ea typeface="Cambria Math" panose="02040503050406030204" pitchFamily="18" charset="0"/>
                  </a:rPr>
                  <a:t>∎</a:t>
                </a:r>
                <a:endParaRPr lang="en-US" dirty="0"/>
              </a:p>
              <a:p>
                <a:endParaRPr lang="ru-RU" dirty="0"/>
              </a:p>
            </p:txBody>
          </p:sp>
        </mc:Choice>
        <mc:Fallback xmlns="">
          <p:sp>
            <p:nvSpPr>
              <p:cNvPr id="3" name="Текст 2">
                <a:extLst>
                  <a:ext uri="{FF2B5EF4-FFF2-40B4-BE49-F238E27FC236}">
                    <a16:creationId xmlns:a16="http://schemas.microsoft.com/office/drawing/2014/main" id="{78C0663B-FA7F-BBF4-852E-9DEF13FCFB30}"/>
                  </a:ext>
                </a:extLst>
              </p:cNvPr>
              <p:cNvSpPr>
                <a:spLocks noGrp="1" noRot="1" noChangeAspect="1" noMove="1" noResize="1" noEditPoints="1" noAdjustHandles="1" noChangeArrowheads="1" noChangeShapeType="1" noTextEdit="1"/>
              </p:cNvSpPr>
              <p:nvPr>
                <p:ph type="body" sz="quarter" idx="13"/>
              </p:nvPr>
            </p:nvSpPr>
            <p:spPr>
              <a:xfrm>
                <a:off x="838200" y="993775"/>
                <a:ext cx="10515600" cy="5464548"/>
              </a:xfrm>
              <a:blipFill>
                <a:blip r:embed="rId2"/>
                <a:stretch>
                  <a:fillRect l="-522" t="-1004" r="-986"/>
                </a:stretch>
              </a:blipFill>
            </p:spPr>
            <p:txBody>
              <a:bodyPr/>
              <a:lstStyle/>
              <a:p>
                <a:r>
                  <a:rPr lang="ru-RU">
                    <a:noFill/>
                  </a:rPr>
                  <a:t> </a:t>
                </a:r>
              </a:p>
            </p:txBody>
          </p:sp>
        </mc:Fallback>
      </mc:AlternateContent>
    </p:spTree>
    <p:extLst>
      <p:ext uri="{BB962C8B-B14F-4D97-AF65-F5344CB8AC3E}">
        <p14:creationId xmlns:p14="http://schemas.microsoft.com/office/powerpoint/2010/main" val="1757043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96BC5E-7654-69B9-81D5-202AA255244B}"/>
              </a:ext>
            </a:extLst>
          </p:cNvPr>
          <p:cNvSpPr>
            <a:spLocks noGrp="1"/>
          </p:cNvSpPr>
          <p:nvPr>
            <p:ph type="title"/>
          </p:nvPr>
        </p:nvSpPr>
        <p:spPr/>
        <p:txBody>
          <a:bodyPr>
            <a:normAutofit fontScale="90000"/>
          </a:bodyPr>
          <a:lstStyle/>
          <a:p>
            <a:r>
              <a:rPr lang="ru-RU" dirty="0"/>
              <a:t>16. Прямая сумма. Критерий прямой суммы. Прямое дополнение. Проекции вектора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E42FD89-C8AD-A1AF-69F2-77DCCD7C79AE}"/>
                  </a:ext>
                </a:extLst>
              </p:cNvPr>
              <p:cNvSpPr>
                <a:spLocks noGrp="1"/>
              </p:cNvSpPr>
              <p:nvPr>
                <p:ph type="body" sz="quarter" idx="13"/>
              </p:nvPr>
            </p:nvSpPr>
            <p:spPr>
              <a:xfrm>
                <a:off x="838200" y="993774"/>
                <a:ext cx="10515600" cy="5864225"/>
              </a:xfrm>
            </p:spPr>
            <p:txBody>
              <a:bodyPr>
                <a:normAutofit lnSpcReduction="10000"/>
              </a:bodyPr>
              <a:lstStyle/>
              <a:p>
                <a:r>
                  <a:rPr lang="ru-RU" b="1" dirty="0"/>
                  <a:t>Опр.</a:t>
                </a:r>
                <a:r>
                  <a:rPr lang="ru-RU" dirty="0"/>
                  <a:t> Сумма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называется </a:t>
                </a:r>
                <a:r>
                  <a:rPr lang="ru-RU" b="1" i="1" dirty="0"/>
                  <a:t>прямой</a:t>
                </a:r>
                <a:r>
                  <a:rPr lang="ru-RU" dirty="0"/>
                  <a:t>, если для любого вектора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представление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r>
                      <a:rPr lang="en-US" b="0" i="0" smtClean="0">
                        <a:latin typeface="Cambria Math" panose="02040503050406030204" pitchFamily="18" charset="0"/>
                      </a:rPr>
                      <m:t>,</m:t>
                    </m:r>
                  </m:oMath>
                </a14:m>
                <a:r>
                  <a:rPr lang="en-US" dirty="0"/>
                  <a:t> </a:t>
                </a:r>
                <a:r>
                  <a:rPr lang="ru-RU" dirty="0"/>
                  <a:t>где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единственно. Прямая сумма обозначается </a:t>
                </a:r>
                <a14:m>
                  <m:oMath xmlns:m="http://schemas.openxmlformats.org/officeDocument/2006/math">
                    <m:r>
                      <a:rPr lang="en-US" i="1">
                        <a:latin typeface="Cambria Math" panose="02040503050406030204" pitchFamily="18" charset="0"/>
                      </a:rPr>
                      <m:t>𝑈</m:t>
                    </m:r>
                    <m:r>
                      <a:rPr lang="ru-RU"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или </a:t>
                </a:r>
                <a14:m>
                  <m:oMath xmlns:m="http://schemas.openxmlformats.org/officeDocument/2006/math">
                    <m:r>
                      <a:rPr lang="en-US" b="0" i="1" smtClean="0">
                        <a:latin typeface="Cambria Math" panose="02040503050406030204" pitchFamily="18" charset="0"/>
                      </a:rPr>
                      <m:t>𝑈</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m:t>
                        </m:r>
                      </m:e>
                    </m:acc>
                    <m:r>
                      <a:rPr lang="en-US" b="0" i="1" smtClean="0">
                        <a:latin typeface="Cambria Math" panose="02040503050406030204" pitchFamily="18" charset="0"/>
                      </a:rPr>
                      <m:t>𝑊</m:t>
                    </m:r>
                  </m:oMath>
                </a14:m>
                <a:r>
                  <a:rPr lang="en-US" dirty="0"/>
                  <a:t>.</a:t>
                </a:r>
              </a:p>
              <a:p>
                <a:endParaRPr lang="en-US" dirty="0"/>
              </a:p>
              <a:p>
                <a:r>
                  <a:rPr lang="ru-RU" b="1" dirty="0"/>
                  <a:t>Теорема </a:t>
                </a:r>
                <a:r>
                  <a:rPr lang="ru-RU" dirty="0"/>
                  <a:t>(критерий прямой суммы)</a:t>
                </a:r>
                <a:endParaRPr lang="ru-RU" b="1" dirty="0"/>
              </a:p>
              <a:p>
                <a:r>
                  <a:rPr lang="ru-RU" dirty="0"/>
                  <a:t>Для того, чтобы сумма двух подпространств </a:t>
                </a:r>
                <a14:m>
                  <m:oMath xmlns:m="http://schemas.openxmlformats.org/officeDocument/2006/math">
                    <m:r>
                      <a:rPr lang="en-US" b="0" i="1" smtClean="0">
                        <a:latin typeface="Cambria Math" panose="02040503050406030204" pitchFamily="18" charset="0"/>
                      </a:rPr>
                      <m:t>𝑈</m:t>
                    </m:r>
                  </m:oMath>
                </a14:m>
                <a:r>
                  <a:rPr lang="en-US" dirty="0"/>
                  <a:t> </a:t>
                </a:r>
                <a:r>
                  <a:rPr lang="ru-RU" dirty="0"/>
                  <a:t>и </a:t>
                </a:r>
                <a14:m>
                  <m:oMath xmlns:m="http://schemas.openxmlformats.org/officeDocument/2006/math">
                    <m:r>
                      <a:rPr lang="en-US" b="0" i="1" smtClean="0">
                        <a:latin typeface="Cambria Math" panose="02040503050406030204" pitchFamily="18" charset="0"/>
                      </a:rPr>
                      <m:t>𝑊</m:t>
                    </m:r>
                  </m:oMath>
                </a14:m>
                <a:r>
                  <a:rPr lang="en-US" dirty="0"/>
                  <a:t> </a:t>
                </a:r>
                <a:r>
                  <a:rPr lang="ru-RU" dirty="0"/>
                  <a:t>была прямой, необходимо и достаточно, чтобы их пересечение было нулевым. То есть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ru-RU" dirty="0" smtClean="0">
                        <a:latin typeface="Cambria Math" panose="02040503050406030204" pitchFamily="18" charset="0"/>
                      </a:rPr>
                      <m:t>∩</m:t>
                    </m:r>
                    <m:r>
                      <m:rPr>
                        <m:sty m:val="p"/>
                      </m:rPr>
                      <a:rPr lang="en-US" b="0" i="0" dirty="0" smtClean="0">
                        <a:latin typeface="Cambria Math" panose="02040503050406030204" pitchFamily="18" charset="0"/>
                      </a:rPr>
                      <m:t>W</m:t>
                    </m:r>
                    <m:r>
                      <a:rPr lang="en-US" b="0" i="0"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0" dirty="0" smtClean="0">
                            <a:latin typeface="Cambria Math" panose="02040503050406030204" pitchFamily="18" charset="0"/>
                          </a:rPr>
                          <m:t>0</m:t>
                        </m:r>
                      </m:e>
                    </m:d>
                  </m:oMath>
                </a14:m>
                <a:r>
                  <a:rPr lang="en-US" dirty="0"/>
                  <a:t>.</a:t>
                </a:r>
                <a:endParaRPr lang="ru-RU" dirty="0"/>
              </a:p>
              <a:p>
                <a:r>
                  <a:rPr lang="ru-RU" b="1" dirty="0"/>
                  <a:t>Доказательство.</a:t>
                </a:r>
              </a:p>
              <a:p>
                <a:r>
                  <a:rPr lang="ru-RU" i="1" dirty="0"/>
                  <a:t>Достаточность. </a:t>
                </a:r>
                <a:r>
                  <a:rPr lang="ru-RU" dirty="0"/>
                  <a:t>От противного: пусть </a:t>
                </a:r>
                <a14:m>
                  <m:oMath xmlns:m="http://schemas.openxmlformats.org/officeDocument/2006/math">
                    <m:r>
                      <a:rPr lang="ru-RU"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r>
                      <a:rPr lang="ru-RU" dirty="0">
                        <a:latin typeface="Cambria Math" panose="02040503050406030204" pitchFamily="18" charset="0"/>
                      </a:rPr>
                      <m:t>∩</m:t>
                    </m:r>
                    <m:r>
                      <m:rPr>
                        <m:sty m:val="p"/>
                      </m:rPr>
                      <a:rPr lang="en-US" dirty="0">
                        <a:latin typeface="Cambria Math" panose="02040503050406030204" pitchFamily="18" charset="0"/>
                      </a:rPr>
                      <m:t>W</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z</m:t>
                    </m:r>
                    <m:r>
                      <a:rPr lang="en-US" b="0" i="1" dirty="0" smtClean="0">
                        <a:latin typeface="Cambria Math" panose="02040503050406030204" pitchFamily="18" charset="0"/>
                        <a:ea typeface="Cambria Math" panose="02040503050406030204" pitchFamily="18" charset="0"/>
                      </a:rPr>
                      <m:t>≠0</m:t>
                    </m:r>
                  </m:oMath>
                </a14:m>
                <a:r>
                  <a:rPr lang="en-US" dirty="0"/>
                  <a:t>, </a:t>
                </a:r>
                <a:r>
                  <a:rPr lang="ru-RU" dirty="0"/>
                  <a:t>тогда</a:t>
                </a:r>
                <a:r>
                  <a:rPr lang="en-US" dirty="0"/>
                  <a:t> </a:t>
                </a:r>
                <a14:m>
                  <m:oMath xmlns:m="http://schemas.openxmlformats.org/officeDocument/2006/math">
                    <m:r>
                      <a:rPr lang="ru-RU"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ru-RU" dirty="0"/>
                  <a:t> существует представление</a:t>
                </a:r>
                <a14:m>
                  <m:oMath xmlns:m="http://schemas.openxmlformats.org/officeDocument/2006/math">
                    <m:r>
                      <a:rPr lang="ru-RU" b="0" i="0"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oMath>
                </a14:m>
                <a:r>
                  <a:rPr lang="ru-RU" b="0" dirty="0"/>
                  <a:t>, </a:t>
                </a:r>
                <a14:m>
                  <m:oMath xmlns:m="http://schemas.openxmlformats.org/officeDocument/2006/math">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𝑈</m:t>
                    </m:r>
                    <m:r>
                      <a:rPr lang="en-US" i="1" dirty="0">
                        <a:latin typeface="Cambria Math" panose="02040503050406030204" pitchFamily="18" charset="0"/>
                      </a:rPr>
                      <m:t>, </m:t>
                    </m:r>
                    <m:r>
                      <a:rPr lang="en-US" i="1" dirty="0">
                        <a:latin typeface="Cambria Math" panose="02040503050406030204" pitchFamily="18" charset="0"/>
                      </a:rPr>
                      <m:t>𝑤</m:t>
                    </m:r>
                    <m:r>
                      <a:rPr lang="en-US" i="1" dirty="0">
                        <a:latin typeface="Cambria Math" panose="02040503050406030204" pitchFamily="18" charset="0"/>
                      </a:rPr>
                      <m:t>∈</m:t>
                    </m:r>
                    <m:r>
                      <a:rPr lang="en-US" i="1" dirty="0">
                        <a:latin typeface="Cambria Math" panose="02040503050406030204" pitchFamily="18" charset="0"/>
                      </a:rPr>
                      <m:t>𝑊</m:t>
                    </m:r>
                    <m:r>
                      <a:rPr lang="ru-RU" b="0" i="0" dirty="0" smtClean="0">
                        <a:latin typeface="Cambria Math" panose="02040503050406030204" pitchFamily="18" charset="0"/>
                      </a:rPr>
                      <m:t>.  </m:t>
                    </m:r>
                  </m:oMath>
                </a14:m>
                <a:r>
                  <a:rPr lang="ru-RU" dirty="0"/>
                  <a:t>Но если </a:t>
                </a:r>
                <a14:m>
                  <m:oMath xmlns:m="http://schemas.openxmlformats.org/officeDocument/2006/math">
                    <m:r>
                      <m:rPr>
                        <m:sty m:val="p"/>
                      </m:rPr>
                      <a:rPr lang="en-US" dirty="0">
                        <a:latin typeface="Cambria Math" panose="02040503050406030204" pitchFamily="18" charset="0"/>
                      </a:rPr>
                      <m:t>z</m:t>
                    </m:r>
                    <m:r>
                      <a:rPr lang="en-US" i="1" dirty="0">
                        <a:latin typeface="Cambria Math" panose="02040503050406030204" pitchFamily="18" charset="0"/>
                        <a:ea typeface="Cambria Math" panose="02040503050406030204" pitchFamily="18" charset="0"/>
                      </a:rPr>
                      <m:t>≠0</m:t>
                    </m:r>
                  </m:oMath>
                </a14:m>
                <a:r>
                  <a:rPr lang="ru-RU" dirty="0"/>
                  <a:t> также существует и представление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a:t>
                </a:r>
                <a:r>
                  <a:rPr lang="ru-RU" dirty="0"/>
                  <a:t>где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m:t>
                    </m:r>
                    <m:r>
                      <a:rPr lang="en-US" i="1" dirty="0" smtClean="0">
                        <a:latin typeface="Cambria Math" panose="02040503050406030204" pitchFamily="18" charset="0"/>
                      </a:rPr>
                      <m:t>𝑧</m:t>
                    </m:r>
                    <m:r>
                      <a:rPr lang="en-US" b="0" i="1" dirty="0" smtClean="0">
                        <a:latin typeface="Cambria Math" panose="02040503050406030204" pitchFamily="18" charset="0"/>
                      </a:rPr>
                      <m:t>∈</m:t>
                    </m:r>
                    <m:r>
                      <a:rPr lang="en-US" b="0" i="1" dirty="0" smtClean="0">
                        <a:latin typeface="Cambria Math" panose="02040503050406030204" pitchFamily="18" charset="0"/>
                      </a:rPr>
                      <m:t>𝑈</m:t>
                    </m:r>
                    <m:r>
                      <a:rPr lang="en-US" b="0" i="1" dirty="0" smtClean="0">
                        <a:latin typeface="Cambria Math" panose="02040503050406030204" pitchFamily="18" charset="0"/>
                      </a:rPr>
                      <m:t>, </m:t>
                    </m:r>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b="0" i="1" dirty="0" smtClean="0">
                        <a:latin typeface="Cambria Math" panose="02040503050406030204" pitchFamily="18" charset="0"/>
                      </a:rPr>
                      <m:t>𝑊</m:t>
                    </m:r>
                  </m:oMath>
                </a14:m>
                <a:r>
                  <a:rPr lang="ru-RU" dirty="0"/>
                  <a:t>. Это противоречит единственности разложения (по определению).</a:t>
                </a:r>
              </a:p>
              <a:p>
                <a:r>
                  <a:rPr lang="ru-RU" i="1" dirty="0"/>
                  <a:t>Необходимость. </a:t>
                </a:r>
                <a:r>
                  <a:rPr lang="ru-RU" dirty="0"/>
                  <a:t>Пусть разложение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i="1" dirty="0"/>
                  <a:t> </a:t>
                </a:r>
                <a:r>
                  <a:rPr lang="ru-RU" dirty="0"/>
                  <a:t>не единственно: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𝑏</m:t>
                    </m:r>
                  </m:oMath>
                </a14:m>
                <a:r>
                  <a:rPr lang="ru-RU" dirty="0"/>
                  <a:t>, </a:t>
                </a:r>
                <a14:m>
                  <m:oMath xmlns:m="http://schemas.openxmlformats.org/officeDocument/2006/math">
                    <m:r>
                      <m:rPr>
                        <m:sty m:val="p"/>
                      </m:rPr>
                      <a:rPr lang="en-US" b="0" i="0" dirty="0" smtClean="0">
                        <a:latin typeface="Cambria Math" panose="02040503050406030204" pitchFamily="18" charset="0"/>
                      </a:rPr>
                      <m:t>a</m:t>
                    </m:r>
                    <m:r>
                      <a:rPr lang="en-US" i="1" dirty="0">
                        <a:latin typeface="Cambria Math" panose="02040503050406030204" pitchFamily="18" charset="0"/>
                      </a:rPr>
                      <m:t>∈</m:t>
                    </m:r>
                    <m:r>
                      <a:rPr lang="en-US" i="1" dirty="0">
                        <a:latin typeface="Cambria Math" panose="02040503050406030204" pitchFamily="18" charset="0"/>
                      </a:rPr>
                      <m:t>𝑈</m:t>
                    </m:r>
                    <m:r>
                      <a:rPr lang="en-US" i="1" dirty="0">
                        <a:latin typeface="Cambria Math" panose="02040503050406030204" pitchFamily="18" charset="0"/>
                      </a:rPr>
                      <m:t>, </m:t>
                    </m:r>
                    <m:r>
                      <a:rPr lang="en-US" b="0" i="1" dirty="0" smtClean="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𝑊</m:t>
                    </m:r>
                  </m:oMath>
                </a14:m>
                <a:r>
                  <a:rPr lang="en-US" i="1" dirty="0"/>
                  <a:t>. </a:t>
                </a:r>
                <a:r>
                  <a:rPr lang="ru-RU" dirty="0"/>
                  <a:t>Тогда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r>
                  <a:rPr lang="en-US" dirty="0"/>
                  <a:t> </a:t>
                </a:r>
                <a:r>
                  <a:rPr lang="ru-RU" dirty="0"/>
                  <a:t>или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t>
                </a:r>
                <a:r>
                  <a:rPr lang="ru-RU" dirty="0"/>
                  <a:t>Так как </a:t>
                </a:r>
                <a14:m>
                  <m:oMath xmlns:m="http://schemas.openxmlformats.org/officeDocument/2006/math">
                    <m:r>
                      <a:rPr lang="en-US" i="1" dirty="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i="1" dirty="0">
                        <a:latin typeface="Cambria Math" panose="02040503050406030204" pitchFamily="18" charset="0"/>
                      </a:rPr>
                      <m:t>∈</m:t>
                    </m:r>
                    <m:r>
                      <a:rPr lang="en-US" i="1" dirty="0">
                        <a:latin typeface="Cambria Math" panose="02040503050406030204" pitchFamily="18" charset="0"/>
                      </a:rPr>
                      <m:t>𝑈</m:t>
                    </m:r>
                    <m:r>
                      <a:rPr lang="en-US" i="1" dirty="0">
                        <a:latin typeface="Cambria Math" panose="02040503050406030204" pitchFamily="18" charset="0"/>
                      </a:rPr>
                      <m:t>, </m:t>
                    </m:r>
                    <m:r>
                      <a:rPr lang="en-US" i="1" dirty="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𝑊</m:t>
                    </m:r>
                  </m:oMath>
                </a14:m>
                <a:r>
                  <a:rPr lang="ru-RU" dirty="0"/>
                  <a:t>, то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𝑈</m:t>
                    </m:r>
                    <m:r>
                      <a:rPr lang="en-US" dirty="0" smtClean="0">
                        <a:latin typeface="Cambria Math" panose="02040503050406030204" pitchFamily="18" charset="0"/>
                      </a:rPr>
                      <m:t>∩</m:t>
                    </m:r>
                    <m:r>
                      <a:rPr lang="en-US" b="0" i="1" dirty="0" smtClean="0">
                        <a:latin typeface="Cambria Math" panose="02040503050406030204" pitchFamily="18" charset="0"/>
                      </a:rPr>
                      <m:t>𝑊</m:t>
                    </m:r>
                  </m:oMath>
                </a14:m>
                <a:r>
                  <a:rPr lang="en-US" i="1" dirty="0"/>
                  <a:t>. </a:t>
                </a:r>
                <a:r>
                  <a:rPr lang="ru-RU" dirty="0"/>
                  <a:t>Но </a:t>
                </a:r>
                <a14:m>
                  <m:oMath xmlns:m="http://schemas.openxmlformats.org/officeDocument/2006/math">
                    <m:r>
                      <a:rPr lang="en-US" i="1">
                        <a:latin typeface="Cambria Math" panose="02040503050406030204" pitchFamily="18" charset="0"/>
                        <a:ea typeface="Cambria Math" panose="02040503050406030204" pitchFamily="18" charset="0"/>
                      </a:rPr>
                      <m:t>𝑈</m:t>
                    </m:r>
                    <m:r>
                      <a:rPr lang="ru-RU" dirty="0">
                        <a:latin typeface="Cambria Math" panose="02040503050406030204" pitchFamily="18" charset="0"/>
                      </a:rPr>
                      <m:t>∩</m:t>
                    </m:r>
                    <m:r>
                      <m:rPr>
                        <m:sty m:val="p"/>
                      </m:rPr>
                      <a:rPr lang="en-US" dirty="0">
                        <a:latin typeface="Cambria Math" panose="02040503050406030204" pitchFamily="18" charset="0"/>
                      </a:rPr>
                      <m:t>W</m:t>
                    </m:r>
                    <m:r>
                      <a:rPr lang="en-US"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dirty="0">
                            <a:latin typeface="Cambria Math" panose="02040503050406030204" pitchFamily="18" charset="0"/>
                          </a:rPr>
                          <m:t>0</m:t>
                        </m:r>
                      </m:e>
                    </m:d>
                  </m:oMath>
                </a14:m>
                <a:r>
                  <a:rPr lang="ru-RU" dirty="0"/>
                  <a:t>, значит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endParaRPr lang="ru-RU" dirty="0"/>
              </a:p>
              <a:p>
                <a:endParaRPr lang="ru-RU" dirty="0"/>
              </a:p>
              <a:p>
                <a:r>
                  <a:rPr lang="ru-RU" b="1" dirty="0"/>
                  <a:t>Опр.</a:t>
                </a:r>
                <a:r>
                  <a:rPr lang="en-US" dirty="0"/>
                  <a:t> </a:t>
                </a:r>
                <a:r>
                  <a:rPr lang="ru-RU" dirty="0"/>
                  <a:t>Пусть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a:t>. </a:t>
                </a:r>
                <a:r>
                  <a:rPr lang="ru-RU" dirty="0"/>
                  <a:t>Подпространство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oMath>
                </a14:m>
                <a:r>
                  <a:rPr lang="ru-RU" dirty="0"/>
                  <a:t>называется </a:t>
                </a:r>
                <a:r>
                  <a:rPr lang="ru-RU" b="1" i="1" dirty="0"/>
                  <a:t>прямым</a:t>
                </a:r>
                <a:r>
                  <a:rPr lang="ru-RU" dirty="0"/>
                  <a:t> </a:t>
                </a:r>
                <a:r>
                  <a:rPr lang="ru-RU" b="1" i="1" dirty="0"/>
                  <a:t>дополнением</a:t>
                </a:r>
                <a:r>
                  <a:rPr lang="ru-RU" dirty="0"/>
                  <a:t> к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в </a:t>
                </a:r>
                <a14:m>
                  <m:oMath xmlns:m="http://schemas.openxmlformats.org/officeDocument/2006/math">
                    <m:r>
                      <a:rPr lang="en-US" i="1" dirty="0" smtClean="0">
                        <a:latin typeface="Cambria Math" panose="02040503050406030204" pitchFamily="18" charset="0"/>
                      </a:rPr>
                      <m:t>𝑉</m:t>
                    </m:r>
                  </m:oMath>
                </a14:m>
                <a:r>
                  <a:rPr lang="ru-RU" dirty="0"/>
                  <a:t>, если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𝑈</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𝑊</m:t>
                    </m:r>
                  </m:oMath>
                </a14:m>
                <a:r>
                  <a:rPr lang="en-US" dirty="0"/>
                  <a:t>.</a:t>
                </a:r>
              </a:p>
              <a:p>
                <a:r>
                  <a:rPr lang="ru-RU" dirty="0"/>
                  <a:t>Прямое дополнение, вообще говоря, не единственно.</a:t>
                </a:r>
              </a:p>
              <a:p>
                <a:endParaRPr lang="en-US" dirty="0"/>
              </a:p>
            </p:txBody>
          </p:sp>
        </mc:Choice>
        <mc:Fallback xmlns="">
          <p:sp>
            <p:nvSpPr>
              <p:cNvPr id="3" name="Текст 2">
                <a:extLst>
                  <a:ext uri="{FF2B5EF4-FFF2-40B4-BE49-F238E27FC236}">
                    <a16:creationId xmlns:a16="http://schemas.microsoft.com/office/drawing/2014/main" id="{CE42FD89-C8AD-A1AF-69F2-77DCCD7C79AE}"/>
                  </a:ext>
                </a:extLst>
              </p:cNvPr>
              <p:cNvSpPr>
                <a:spLocks noGrp="1" noRot="1" noChangeAspect="1" noMove="1" noResize="1" noEditPoints="1" noAdjustHandles="1" noChangeArrowheads="1" noChangeShapeType="1" noTextEdit="1"/>
              </p:cNvSpPr>
              <p:nvPr>
                <p:ph type="body" sz="quarter" idx="13"/>
              </p:nvPr>
            </p:nvSpPr>
            <p:spPr>
              <a:xfrm>
                <a:off x="838200" y="993774"/>
                <a:ext cx="10515600" cy="5864225"/>
              </a:xfrm>
              <a:blipFill>
                <a:blip r:embed="rId2"/>
                <a:stretch>
                  <a:fillRect l="-522" t="-1351" r="-464"/>
                </a:stretch>
              </a:blipFill>
            </p:spPr>
            <p:txBody>
              <a:bodyPr/>
              <a:lstStyle/>
              <a:p>
                <a:r>
                  <a:rPr lang="ru-RU">
                    <a:noFill/>
                  </a:rPr>
                  <a:t> </a:t>
                </a:r>
              </a:p>
            </p:txBody>
          </p:sp>
        </mc:Fallback>
      </mc:AlternateContent>
    </p:spTree>
    <p:extLst>
      <p:ext uri="{BB962C8B-B14F-4D97-AF65-F5344CB8AC3E}">
        <p14:creationId xmlns:p14="http://schemas.microsoft.com/office/powerpoint/2010/main" val="1992978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E597C-7781-6D07-49D2-0D79EA874D9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DFAE98-92AA-9501-775F-6A64E7355794}"/>
              </a:ext>
            </a:extLst>
          </p:cNvPr>
          <p:cNvSpPr>
            <a:spLocks noGrp="1"/>
          </p:cNvSpPr>
          <p:nvPr>
            <p:ph type="title"/>
          </p:nvPr>
        </p:nvSpPr>
        <p:spPr/>
        <p:txBody>
          <a:bodyPr>
            <a:normAutofit fontScale="90000"/>
          </a:bodyPr>
          <a:lstStyle/>
          <a:p>
            <a:r>
              <a:rPr lang="ru-RU" dirty="0"/>
              <a:t>16. Прямая сумма. Критерий прямой суммы. Прямое дополнение. Проекции вектора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9BB3002-D753-F5D0-3B51-9B31E4044DF9}"/>
                  </a:ext>
                </a:extLst>
              </p:cNvPr>
              <p:cNvSpPr>
                <a:spLocks noGrp="1"/>
              </p:cNvSpPr>
              <p:nvPr>
                <p:ph type="body" sz="quarter" idx="13"/>
              </p:nvPr>
            </p:nvSpPr>
            <p:spPr/>
            <p:txBody>
              <a:bodyPr/>
              <a:lstStyle/>
              <a:p>
                <a:r>
                  <a:rPr lang="ru-RU" dirty="0"/>
                  <a:t>Сумма подпространств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𝑈</m:t>
                        </m:r>
                      </m:e>
                      <m:sub>
                        <m:r>
                          <a:rPr lang="ru-RU" i="1">
                            <a:latin typeface="Cambria Math" panose="02040503050406030204" pitchFamily="18" charset="0"/>
                          </a:rPr>
                          <m:t>1</m:t>
                        </m:r>
                      </m:sub>
                    </m:sSub>
                    <m:r>
                      <a:rPr lang="ru-RU"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dirty="0"/>
                  <a:t> </a:t>
                </a:r>
                <a:r>
                  <a:rPr lang="ru-RU" dirty="0"/>
                  <a:t>называется </a:t>
                </a:r>
                <a:r>
                  <a:rPr lang="ru-RU" b="1" i="1" dirty="0"/>
                  <a:t>прямой</a:t>
                </a:r>
                <a:r>
                  <a:rPr lang="ru-RU" dirty="0"/>
                  <a:t>, если для любого вектора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ru-RU" b="0" i="1" smtClean="0">
                            <a:latin typeface="Cambria Math" panose="02040503050406030204" pitchFamily="18" charset="0"/>
                          </a:rPr>
                        </m:ctrlPr>
                      </m:sSubPr>
                      <m:e>
                        <m:r>
                          <a:rPr lang="en-US" b="0" i="1" smtClean="0">
                            <a:latin typeface="Cambria Math" panose="02040503050406030204" pitchFamily="18" charset="0"/>
                          </a:rPr>
                          <m:t>𝑈</m:t>
                        </m:r>
                      </m:e>
                      <m:sub>
                        <m:r>
                          <a:rPr lang="ru-RU" b="0" i="1" smtClean="0">
                            <a:latin typeface="Cambria Math" panose="02040503050406030204" pitchFamily="18" charset="0"/>
                          </a:rPr>
                          <m:t>1</m:t>
                        </m:r>
                      </m:sub>
                    </m:sSub>
                    <m:r>
                      <a:rPr lang="ru-RU"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𝑘</m:t>
                        </m:r>
                      </m:sub>
                    </m:sSub>
                  </m:oMath>
                </a14:m>
                <a:r>
                  <a:rPr lang="en-US" dirty="0"/>
                  <a:t> </a:t>
                </a:r>
                <a:r>
                  <a:rPr lang="ru-RU" dirty="0"/>
                  <a:t>представление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k</m:t>
                        </m:r>
                      </m:sub>
                    </m:sSub>
                    <m:r>
                      <a:rPr lang="en-US" b="0" i="0" smtClean="0">
                        <a:latin typeface="Cambria Math" panose="02040503050406030204" pitchFamily="18" charset="0"/>
                      </a:rPr>
                      <m:t>,</m:t>
                    </m:r>
                  </m:oMath>
                </a14:m>
                <a:r>
                  <a:rPr lang="en-US" dirty="0"/>
                  <a:t> </a:t>
                </a:r>
                <a:r>
                  <a:rPr lang="ru-RU" dirty="0"/>
                  <a:t>где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𝑖</m:t>
                        </m:r>
                      </m:sub>
                    </m:sSub>
                  </m:oMath>
                </a14:m>
                <a:r>
                  <a:rPr lang="en-US" dirty="0"/>
                  <a:t> </a:t>
                </a:r>
                <a:r>
                  <a:rPr lang="ru-RU" dirty="0"/>
                  <a:t>единственно.</a:t>
                </a:r>
                <a:endParaRPr lang="en-US" dirty="0"/>
              </a:p>
              <a:p>
                <a:r>
                  <a:rPr lang="ru-RU" dirty="0"/>
                  <a:t>Вектор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ru-RU" dirty="0"/>
                  <a:t> называется </a:t>
                </a:r>
                <a:r>
                  <a:rPr lang="ru-RU" b="1" i="1" dirty="0"/>
                  <a:t>проекцией вектора </a:t>
                </a:r>
                <a14:m>
                  <m:oMath xmlns:m="http://schemas.openxmlformats.org/officeDocument/2006/math">
                    <m:r>
                      <a:rPr lang="en-US" i="1">
                        <a:latin typeface="Cambria Math" panose="02040503050406030204" pitchFamily="18" charset="0"/>
                      </a:rPr>
                      <m:t>𝑣</m:t>
                    </m:r>
                  </m:oMath>
                </a14:m>
                <a:r>
                  <a:rPr lang="ru-RU" dirty="0"/>
                  <a:t> на пространство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𝑖</m:t>
                        </m:r>
                      </m:sub>
                    </m:sSub>
                  </m:oMath>
                </a14:m>
                <a:r>
                  <a:rPr lang="ru-RU" dirty="0"/>
                  <a:t>.</a:t>
                </a:r>
              </a:p>
              <a:p>
                <a:endParaRPr lang="en-US" dirty="0"/>
              </a:p>
            </p:txBody>
          </p:sp>
        </mc:Choice>
        <mc:Fallback xmlns="">
          <p:sp>
            <p:nvSpPr>
              <p:cNvPr id="3" name="Текст 2">
                <a:extLst>
                  <a:ext uri="{FF2B5EF4-FFF2-40B4-BE49-F238E27FC236}">
                    <a16:creationId xmlns:a16="http://schemas.microsoft.com/office/drawing/2014/main" id="{C9BB3002-D753-F5D0-3B51-9B31E4044DF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DC126102-19BE-117B-1BE0-87AC37E750BE}"/>
              </a:ext>
            </a:extLst>
          </p:cNvPr>
          <p:cNvPicPr>
            <a:picLocks noChangeAspect="1"/>
          </p:cNvPicPr>
          <p:nvPr/>
        </p:nvPicPr>
        <p:blipFill>
          <a:blip r:embed="rId3"/>
          <a:stretch>
            <a:fillRect/>
          </a:stretch>
        </p:blipFill>
        <p:spPr>
          <a:xfrm>
            <a:off x="838199" y="2112043"/>
            <a:ext cx="10515601" cy="4215869"/>
          </a:xfrm>
          <a:prstGeom prst="rect">
            <a:avLst/>
          </a:prstGeom>
        </p:spPr>
      </p:pic>
    </p:spTree>
    <p:extLst>
      <p:ext uri="{BB962C8B-B14F-4D97-AF65-F5344CB8AC3E}">
        <p14:creationId xmlns:p14="http://schemas.microsoft.com/office/powerpoint/2010/main" val="2082287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BB571C-8DFF-F830-5096-FD635AAF6903}"/>
              </a:ext>
            </a:extLst>
          </p:cNvPr>
          <p:cNvSpPr>
            <a:spLocks noGrp="1"/>
          </p:cNvSpPr>
          <p:nvPr>
            <p:ph type="title"/>
          </p:nvPr>
        </p:nvSpPr>
        <p:spPr/>
        <p:txBody>
          <a:bodyPr/>
          <a:lstStyle/>
          <a:p>
            <a:r>
              <a:rPr lang="ru-RU" dirty="0"/>
              <a:t>17. Матрица перехода. Свойства матрицы перехода.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F0C94705-1897-CAE2-49E3-89F20A4CB911}"/>
                  </a:ext>
                </a:extLst>
              </p:cNvPr>
              <p:cNvSpPr>
                <a:spLocks noGrp="1"/>
              </p:cNvSpPr>
              <p:nvPr>
                <p:ph type="body" sz="quarter" idx="13"/>
              </p:nvPr>
            </p:nvSpPr>
            <p:spPr>
              <a:xfrm>
                <a:off x="838200" y="855648"/>
                <a:ext cx="10515600" cy="5860462"/>
              </a:xfrm>
            </p:spPr>
            <p:txBody>
              <a:bodyPr>
                <a:normAutofit/>
              </a:bodyPr>
              <a:lstStyle/>
              <a:p>
                <a:r>
                  <a:rPr lang="ru-RU" dirty="0"/>
                  <a:t>Пусть </a:t>
                </a:r>
                <a14:m>
                  <m:oMath xmlns:m="http://schemas.openxmlformats.org/officeDocument/2006/math">
                    <m:r>
                      <a:rPr lang="ru-RU" i="1" smtClean="0">
                        <a:latin typeface="Cambria Math" panose="02040503050406030204" pitchFamily="18" charset="0"/>
                      </a:rPr>
                      <m:t>ⅇ=</m:t>
                    </m:r>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2</m:t>
                            </m:r>
                          </m:sub>
                        </m:sSub>
                        <m:r>
                          <a:rPr lang="ru-RU" b="0" i="1" smtClean="0">
                            <a:latin typeface="Cambria Math" panose="02040503050406030204" pitchFamily="18" charset="0"/>
                          </a:rPr>
                          <m:t>,</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𝑛</m:t>
                            </m:r>
                          </m:sub>
                        </m:sSub>
                      </m:e>
                    </m:d>
                  </m:oMath>
                </a14:m>
                <a:r>
                  <a:rPr lang="ru-RU" dirty="0"/>
                  <a:t> - некоторый базис в </a:t>
                </a:r>
                <a14:m>
                  <m:oMath xmlns:m="http://schemas.openxmlformats.org/officeDocument/2006/math">
                    <m:r>
                      <a:rPr lang="ru-RU" i="1" smtClean="0">
                        <a:latin typeface="Cambria Math" panose="02040503050406030204" pitchFamily="18" charset="0"/>
                      </a:rPr>
                      <m:t>𝑉</m:t>
                    </m:r>
                  </m:oMath>
                </a14:m>
                <a:r>
                  <a:rPr lang="ru-RU" dirty="0"/>
                  <a:t> и </a:t>
                </a:r>
                <a14:m>
                  <m:oMath xmlns:m="http://schemas.openxmlformats.org/officeDocument/2006/math">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2</m:t>
                            </m:r>
                          </m:sub>
                        </m:sSub>
                        <m:r>
                          <a:rPr lang="ru-RU" i="1" smtClean="0">
                            <a:latin typeface="Cambria Math" panose="02040503050406030204" pitchFamily="18" charset="0"/>
                          </a:rPr>
                          <m:t>,…</m:t>
                        </m:r>
                        <m:r>
                          <a:rPr lang="en-US" b="0" i="1" smtClean="0">
                            <a:latin typeface="Cambria Math" panose="02040503050406030204" pitchFamily="18" charset="0"/>
                          </a:rPr>
                          <m:t>,</m:t>
                        </m:r>
                        <m:sSub>
                          <m:sSubPr>
                            <m:ctrlPr>
                              <a:rPr lang="ru-RU" i="1">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a:latin typeface="Cambria Math" panose="02040503050406030204" pitchFamily="18" charset="0"/>
                                  </a:rPr>
                                  <m:t>𝑒</m:t>
                                </m:r>
                              </m:e>
                            </m:acc>
                          </m:e>
                          <m:sub>
                            <m:r>
                              <a:rPr lang="ru-RU" i="1">
                                <a:latin typeface="Cambria Math" panose="02040503050406030204" pitchFamily="18" charset="0"/>
                              </a:rPr>
                              <m:t>𝑛</m:t>
                            </m:r>
                          </m:sub>
                        </m:sSub>
                      </m:e>
                    </m:d>
                  </m:oMath>
                </a14:m>
                <a:r>
                  <a:rPr lang="en-US" dirty="0"/>
                  <a:t> - </a:t>
                </a:r>
                <a:r>
                  <a:rPr lang="ru-RU" dirty="0"/>
                  <a:t>другая, в общем случае отличная от первой, система векторов из </a:t>
                </a:r>
                <a14:m>
                  <m:oMath xmlns:m="http://schemas.openxmlformats.org/officeDocument/2006/math">
                    <m:r>
                      <a:rPr lang="ru-RU" i="1" smtClean="0">
                        <a:latin typeface="Cambria Math" panose="02040503050406030204" pitchFamily="18" charset="0"/>
                      </a:rPr>
                      <m:t>𝑉</m:t>
                    </m:r>
                  </m:oMath>
                </a14:m>
                <a:r>
                  <a:rPr lang="ru-RU" dirty="0"/>
                  <a:t>. Выразим системы </a:t>
                </a:r>
                <a14:m>
                  <m:oMath xmlns:m="http://schemas.openxmlformats.org/officeDocument/2006/math">
                    <m:sSubSup>
                      <m:sSubSupPr>
                        <m:ctrlPr>
                          <a:rPr lang="ru-RU" i="1" smtClean="0">
                            <a:solidFill>
                              <a:srgbClr val="836967"/>
                            </a:solidFill>
                            <a:latin typeface="Cambria Math" panose="02040503050406030204" pitchFamily="18" charset="0"/>
                          </a:rPr>
                        </m:ctrlPr>
                      </m:sSubSupPr>
                      <m:e>
                        <m:d>
                          <m:dPr>
                            <m:begChr m:val="{"/>
                            <m:endChr m:val="}"/>
                            <m:ctrlPr>
                              <a:rPr lang="ru-RU" i="1" smtClean="0">
                                <a:solidFill>
                                  <a:srgbClr val="836967"/>
                                </a:solidFill>
                                <a:latin typeface="Cambria Math" panose="02040503050406030204" pitchFamily="18" charset="0"/>
                              </a:rPr>
                            </m:ctrlPr>
                          </m:dPr>
                          <m:e>
                            <m:acc>
                              <m:accPr>
                                <m:chr m:val="̃"/>
                                <m:ctrlPr>
                                  <a:rPr lang="ru-RU" i="1" smtClean="0">
                                    <a:solidFill>
                                      <a:srgbClr val="836967"/>
                                    </a:solidFill>
                                    <a:latin typeface="Cambria Math" panose="02040503050406030204" pitchFamily="18" charset="0"/>
                                  </a:rPr>
                                </m:ctrlPr>
                              </m:acc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𝑖</m:t>
                                    </m:r>
                                  </m:sub>
                                </m:sSub>
                              </m:e>
                            </m:acc>
                          </m:e>
                        </m:d>
                      </m:e>
                      <m:sub>
                        <m:r>
                          <a:rPr lang="en-US" b="0" i="1" smtClean="0">
                            <a:latin typeface="Cambria Math" panose="02040503050406030204" pitchFamily="18" charset="0"/>
                          </a:rPr>
                          <m:t>𝑖</m:t>
                        </m:r>
                        <m:r>
                          <a:rPr lang="ru-RU"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oMath>
                </a14:m>
                <a:r>
                  <a:rPr lang="en-US" dirty="0"/>
                  <a:t> </a:t>
                </a:r>
                <a:r>
                  <a:rPr lang="ru-RU" dirty="0"/>
                  <a:t>через базисные векторы.</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𝑐</m:t>
                                    </m:r>
                                  </m:e>
                                  <m:sub>
                                    <m:r>
                                      <a:rPr lang="ru-RU" i="1" smtClean="0">
                                        <a:latin typeface="Cambria Math" panose="02040503050406030204" pitchFamily="18" charset="0"/>
                                      </a:rPr>
                                      <m:t>11</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b="0"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𝑐</m:t>
                                    </m:r>
                                  </m:e>
                                  <m:sub>
                                    <m:r>
                                      <a:rPr lang="ru-RU" i="1" smtClean="0">
                                        <a:latin typeface="Cambria Math" panose="02040503050406030204" pitchFamily="18" charset="0"/>
                                      </a:rPr>
                                      <m:t>21</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2</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𝑐</m:t>
                                    </m:r>
                                  </m:e>
                                  <m:sub>
                                    <m:r>
                                      <a:rPr lang="ru-RU" i="1" smtClean="0">
                                        <a:latin typeface="Cambria Math" panose="02040503050406030204" pitchFamily="18" charset="0"/>
                                      </a:rPr>
                                      <m:t>𝑛</m:t>
                                    </m:r>
                                    <m:r>
                                      <a:rPr lang="ru-RU" b="0" i="1" smtClean="0">
                                        <a:latin typeface="Cambria Math" panose="02040503050406030204" pitchFamily="18" charset="0"/>
                                      </a:rPr>
                                      <m:t>1</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𝑛</m:t>
                                    </m:r>
                                  </m:sub>
                                </m:sSub>
                              </m:e>
                            </m:mr>
                            <m:mr>
                              <m:e>
                                <m:eqArr>
                                  <m:eqArrPr>
                                    <m:ctrlPr>
                                      <a:rPr lang="ru-RU" i="1" smtClean="0">
                                        <a:solidFill>
                                          <a:srgbClr val="836967"/>
                                        </a:solidFill>
                                        <a:latin typeface="Cambria Math" panose="02040503050406030204" pitchFamily="18" charset="0"/>
                                      </a:rPr>
                                    </m:ctrlPr>
                                  </m:eqArrPr>
                                  <m:e>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2</m:t>
                                        </m:r>
                                      </m:sub>
                                    </m:sSub>
                                    <m:r>
                                      <a:rPr lang="ru-RU" i="1" smtClean="0">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r>
                                          <a:rPr lang="ru-RU" b="0" i="1" smtClean="0">
                                            <a:latin typeface="Cambria Math" panose="02040503050406030204" pitchFamily="18" charset="0"/>
                                          </a:rPr>
                                          <m:t>2</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b="0" i="1" smtClean="0">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r>
                                          <a:rPr lang="ru-RU" b="0" i="1" smtClean="0">
                                            <a:latin typeface="Cambria Math" panose="02040503050406030204" pitchFamily="18" charset="0"/>
                                          </a:rPr>
                                          <m:t>2</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𝑛</m:t>
                                        </m:r>
                                        <m:r>
                                          <a:rPr lang="ru-RU" b="0" i="1" smtClean="0">
                                            <a:latin typeface="Cambria Math" panose="02040503050406030204" pitchFamily="18" charset="0"/>
                                          </a:rPr>
                                          <m:t>2</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𝑛</m:t>
                                        </m:r>
                                      </m:sub>
                                    </m:sSub>
                                  </m:e>
                                  <m:e>
                                    <m:r>
                                      <a:rPr lang="ru-RU" b="0" i="1" smtClean="0">
                                        <a:latin typeface="Cambria Math" panose="02040503050406030204" pitchFamily="18" charset="0"/>
                                      </a:rPr>
                                      <m:t>…</m:t>
                                    </m:r>
                                  </m:e>
                                  <m:e>
                                    <m:sSub>
                                      <m:sSubPr>
                                        <m:ctrlPr>
                                          <a:rPr lang="ru-RU" i="1">
                                            <a:solidFill>
                                              <a:srgbClr val="836967"/>
                                            </a:solidFill>
                                            <a:latin typeface="Cambria Math" panose="02040503050406030204" pitchFamily="18" charset="0"/>
                                          </a:rPr>
                                        </m:ctrlPr>
                                      </m:sSub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𝑒</m:t>
                                            </m:r>
                                          </m:e>
                                        </m:acc>
                                      </m:e>
                                      <m:sub>
                                        <m:r>
                                          <a:rPr lang="en-US" b="0" i="1" smtClean="0">
                                            <a:latin typeface="Cambria Math" panose="02040503050406030204" pitchFamily="18" charset="0"/>
                                          </a:rPr>
                                          <m:t>𝑛</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r>
                                          <a:rPr lang="en-US" b="0" i="1" smtClean="0">
                                            <a:latin typeface="Cambria Math" panose="02040503050406030204" pitchFamily="18" charset="0"/>
                                          </a:rPr>
                                          <m:t>𝑛</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r>
                                          <a:rPr lang="en-US" b="0" i="1" smtClean="0">
                                            <a:latin typeface="Cambria Math" panose="02040503050406030204" pitchFamily="18" charset="0"/>
                                          </a:rPr>
                                          <m:t>𝑛</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𝑛</m:t>
                                        </m:r>
                                        <m:r>
                                          <a:rPr lang="en-US" b="0" i="1" smtClean="0">
                                            <a:latin typeface="Cambria Math" panose="02040503050406030204" pitchFamily="18" charset="0"/>
                                          </a:rPr>
                                          <m:t>𝑛</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𝑛</m:t>
                                        </m:r>
                                      </m:sub>
                                    </m:sSub>
                                  </m:e>
                                </m:eqArr>
                              </m:e>
                            </m:mr>
                          </m:m>
                        </m:e>
                      </m:d>
                    </m:oMath>
                  </m:oMathPara>
                </a14:m>
                <a:endParaRPr lang="en-US" dirty="0"/>
              </a:p>
              <a:p>
                <a:r>
                  <a:rPr lang="ru-RU" dirty="0"/>
                  <a:t>И составим матрицу </a:t>
                </a:r>
                <a14:m>
                  <m:oMath xmlns:m="http://schemas.openxmlformats.org/officeDocument/2006/math">
                    <m:r>
                      <a:rPr lang="ru-RU" i="1" smtClean="0">
                        <a:latin typeface="Cambria Math" panose="02040503050406030204" pitchFamily="18" charset="0"/>
                      </a:rPr>
                      <m:t>𝑇</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𝜏</m:t>
                            </m:r>
                          </m:e>
                          <m:sub>
                            <m:r>
                              <a:rPr lang="ru-RU" i="1" smtClean="0">
                                <a:latin typeface="Cambria Math" panose="02040503050406030204" pitchFamily="18" charset="0"/>
                              </a:rPr>
                              <m:t>𝑖</m:t>
                            </m:r>
                            <m:r>
                              <a:rPr lang="en-US" b="0" i="1" smtClean="0">
                                <a:latin typeface="Cambria Math" panose="02040503050406030204" pitchFamily="18" charset="0"/>
                              </a:rPr>
                              <m:t>𝑗</m:t>
                            </m:r>
                          </m:sub>
                        </m:sSub>
                      </m:e>
                    </m:d>
                  </m:oMath>
                </a14:m>
                <a:r>
                  <a:rPr lang="en-US" dirty="0"/>
                  <a:t>. </a:t>
                </a:r>
                <a:r>
                  <a:rPr lang="ru-RU" dirty="0"/>
                  <a:t>Матрица </a:t>
                </a:r>
                <a14:m>
                  <m:oMath xmlns:m="http://schemas.openxmlformats.org/officeDocument/2006/math">
                    <m:r>
                      <a:rPr lang="ru-RU" i="1">
                        <a:latin typeface="Cambria Math" panose="02040503050406030204" pitchFamily="18" charset="0"/>
                      </a:rPr>
                      <m:t>𝑇</m:t>
                    </m:r>
                  </m:oMath>
                </a14:m>
                <a:r>
                  <a:rPr lang="ru-RU" dirty="0"/>
                  <a:t> получается выписыванием координат векторов системы относительно базиса в столбцы</a:t>
                </a:r>
                <a:r>
                  <a:rPr lang="en-US" dirty="0"/>
                  <a:t>. </a:t>
                </a:r>
                <a:r>
                  <a:rPr lang="ru-RU" dirty="0"/>
                  <a:t>Если распространить правило умножения матриц на случай, когда элементами одной из них являются векторы, то </a:t>
                </a:r>
                <a:endParaRPr lang="en-US" dirty="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𝑒</m:t>
                                  </m:r>
                                </m:e>
                              </m:acc>
                            </m:e>
                            <m:sub>
                              <m:r>
                                <a:rPr lang="en-US" b="0" i="1" smtClean="0">
                                  <a:latin typeface="Cambria Math" panose="02040503050406030204" pitchFamily="18" charset="0"/>
                                </a:rPr>
                                <m:t>1</m:t>
                              </m:r>
                            </m:sub>
                          </m:sSub>
                          <m:r>
                            <a:rPr lang="en-US" i="1">
                              <a:latin typeface="Cambria Math" panose="02040503050406030204" pitchFamily="18" charset="0"/>
                            </a:rPr>
                            <m:t>, . . . ,</m:t>
                          </m:r>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𝑛</m:t>
                              </m:r>
                            </m:sub>
                          </m:sSub>
                        </m:e>
                      </m:d>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b="0"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𝑛</m:t>
                              </m:r>
                            </m:sub>
                          </m:sSub>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r>
                        <a:rPr lang="ru-RU" b="0" i="1" smtClean="0">
                          <a:latin typeface="Cambria Math" panose="02040503050406030204" pitchFamily="18" charset="0"/>
                        </a:rPr>
                        <m:t>             (1)</m:t>
                      </m:r>
                    </m:oMath>
                  </m:oMathPara>
                </a14:m>
                <a:endParaRPr lang="ru-RU" dirty="0"/>
              </a:p>
              <a:p>
                <a:r>
                  <a:rPr lang="ru-RU" b="1" dirty="0"/>
                  <a:t>Лемма.</a:t>
                </a:r>
                <a:r>
                  <a:rPr lang="ru-RU" dirty="0"/>
                  <a:t> Система векторов </a:t>
                </a:r>
                <a14:m>
                  <m:oMath xmlns:m="http://schemas.openxmlformats.org/officeDocument/2006/math">
                    <m:sSubSup>
                      <m:sSubSupPr>
                        <m:ctrlPr>
                          <a:rPr lang="en-US" i="1">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r>
                      <a:rPr lang="en-US" i="1">
                        <a:latin typeface="Cambria Math" panose="02040503050406030204" pitchFamily="18" charset="0"/>
                      </a:rPr>
                      <m:t> </m:t>
                    </m:r>
                  </m:oMath>
                </a14:m>
                <a:r>
                  <a:rPr lang="ru-RU" dirty="0"/>
                  <a:t>линейно независима </a:t>
                </a:r>
                <a:r>
                  <a:rPr lang="ru-RU" dirty="0">
                    <a:latin typeface="Cambria Math" panose="02040503050406030204" pitchFamily="18" charset="0"/>
                    <a:ea typeface="Cambria Math" panose="02040503050406030204" pitchFamily="18" charset="0"/>
                  </a:rPr>
                  <a:t>⟺ </a:t>
                </a:r>
                <a:r>
                  <a:rPr lang="ru-RU" dirty="0"/>
                  <a:t>матрица T </a:t>
                </a:r>
                <a:r>
                  <a:rPr lang="ru-RU" dirty="0" err="1"/>
                  <a:t>невырождена</a:t>
                </a:r>
                <a:r>
                  <a:rPr lang="ru-RU" dirty="0"/>
                  <a:t>.</a:t>
                </a:r>
                <a:endParaRPr lang="ru-RU" b="1" dirty="0"/>
              </a:p>
              <a:p>
                <a:r>
                  <a:rPr lang="ru-RU" b="1" dirty="0"/>
                  <a:t>Доказательство.</a:t>
                </a:r>
              </a:p>
              <a:p>
                <a:r>
                  <a:rPr lang="ru-RU" dirty="0"/>
                  <a:t>Если матрица </a:t>
                </a:r>
                <a14:m>
                  <m:oMath xmlns:m="http://schemas.openxmlformats.org/officeDocument/2006/math">
                    <m:r>
                      <a:rPr lang="en-US" b="0" i="1" smtClean="0">
                        <a:latin typeface="Cambria Math" panose="02040503050406030204" pitchFamily="18" charset="0"/>
                      </a:rPr>
                      <m:t>𝑇</m:t>
                    </m:r>
                  </m:oMath>
                </a14:m>
                <a:r>
                  <a:rPr lang="en-US" dirty="0"/>
                  <a:t> </a:t>
                </a:r>
                <a:r>
                  <a:rPr lang="ru-RU" dirty="0"/>
                  <a:t>вырождена, то существует такой столбец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≠0</m:t>
                    </m:r>
                  </m:oMath>
                </a14:m>
                <a:r>
                  <a:rPr lang="en-US" dirty="0"/>
                  <a:t> </a:t>
                </a:r>
                <a:r>
                  <a:rPr lang="ru-RU" dirty="0"/>
                  <a:t>высоты </a:t>
                </a:r>
                <a14:m>
                  <m:oMath xmlns:m="http://schemas.openxmlformats.org/officeDocument/2006/math">
                    <m:r>
                      <a:rPr lang="en-US" b="0" i="1" smtClean="0">
                        <a:latin typeface="Cambria Math" panose="02040503050406030204" pitchFamily="18" charset="0"/>
                      </a:rPr>
                      <m:t>𝑛</m:t>
                    </m:r>
                  </m:oMath>
                </a14:m>
                <a:r>
                  <a:rPr lang="en-US" dirty="0"/>
                  <a:t>, </a:t>
                </a:r>
                <a:r>
                  <a:rPr lang="ru-RU" dirty="0"/>
                  <a:t>что </a:t>
                </a:r>
                <a14:m>
                  <m:oMath xmlns:m="http://schemas.openxmlformats.org/officeDocument/2006/math">
                    <m:r>
                      <a:rPr lang="en-US" b="0" i="1" smtClean="0">
                        <a:latin typeface="Cambria Math" panose="02040503050406030204" pitchFamily="18" charset="0"/>
                      </a:rPr>
                      <m:t>𝑇𝑥</m:t>
                    </m:r>
                    <m:r>
                      <a:rPr lang="en-US" b="0" i="1" smtClean="0">
                        <a:latin typeface="Cambria Math" panose="02040503050406030204" pitchFamily="18" charset="0"/>
                      </a:rPr>
                      <m:t>=0</m:t>
                    </m:r>
                  </m:oMath>
                </a14:m>
                <a:r>
                  <a:rPr lang="en-US" dirty="0"/>
                  <a:t>. </a:t>
                </a:r>
                <a:r>
                  <a:rPr lang="ru-RU" dirty="0"/>
                  <a:t>Тогда, умножая обе части на </a:t>
                </a:r>
                <a14:m>
                  <m:oMath xmlns:m="http://schemas.openxmlformats.org/officeDocument/2006/math">
                    <m:r>
                      <a:rPr lang="ru-RU" i="1" dirty="0" smtClean="0">
                        <a:latin typeface="Cambria Math" panose="02040503050406030204" pitchFamily="18" charset="0"/>
                      </a:rPr>
                      <m:t>(1)</m:t>
                    </m:r>
                  </m:oMath>
                </a14:m>
                <a:r>
                  <a:rPr lang="ru-RU" dirty="0"/>
                  <a:t> справа на </a:t>
                </a:r>
                <a14:m>
                  <m:oMath xmlns:m="http://schemas.openxmlformats.org/officeDocument/2006/math">
                    <m:r>
                      <a:rPr lang="en-US" i="1" dirty="0" smtClean="0">
                        <a:latin typeface="Cambria Math" panose="02040503050406030204" pitchFamily="18" charset="0"/>
                      </a:rPr>
                      <m:t>𝑥</m:t>
                    </m:r>
                  </m:oMath>
                </a14:m>
                <a:r>
                  <a:rPr lang="en-US" dirty="0"/>
                  <a:t> </a:t>
                </a:r>
                <a:r>
                  <a:rPr lang="ru-RU" dirty="0"/>
                  <a:t>получаем нетривиальную линейную зависимость между векторами </a:t>
                </a:r>
                <a14:m>
                  <m:oMath xmlns:m="http://schemas.openxmlformats.org/officeDocument/2006/math">
                    <m:sSubSup>
                      <m:sSubSupPr>
                        <m:ctrlPr>
                          <a:rPr lang="en-US" i="1">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oMath>
                </a14:m>
                <a:r>
                  <a:rPr lang="ru-RU" dirty="0"/>
                  <a:t>. </a:t>
                </a:r>
              </a:p>
              <a:p>
                <a:r>
                  <a:rPr lang="ru-RU" dirty="0"/>
                  <a:t>Наоборот, если система </a:t>
                </a:r>
                <a14:m>
                  <m:oMath xmlns:m="http://schemas.openxmlformats.org/officeDocument/2006/math">
                    <m:sSubSup>
                      <m:sSubSupPr>
                        <m:ctrlPr>
                          <a:rPr lang="en-US" i="1" smtClean="0">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oMath>
                </a14:m>
                <a:r>
                  <a:rPr lang="ru-RU" dirty="0"/>
                  <a:t> линейно зависима, то существует ненулевой столбец </a:t>
                </a:r>
                <a14:m>
                  <m:oMath xmlns:m="http://schemas.openxmlformats.org/officeDocument/2006/math">
                    <m:r>
                      <a:rPr lang="en-US" b="0" i="1" smtClean="0">
                        <a:latin typeface="Cambria Math" panose="02040503050406030204" pitchFamily="18" charset="0"/>
                      </a:rPr>
                      <m:t>𝑥</m:t>
                    </m:r>
                  </m:oMath>
                </a14:m>
                <a:r>
                  <a:rPr lang="ru-RU" dirty="0"/>
                  <a:t> высоты </a:t>
                </a:r>
                <a14:m>
                  <m:oMath xmlns:m="http://schemas.openxmlformats.org/officeDocument/2006/math">
                    <m:r>
                      <a:rPr lang="en-US" b="0" i="1" smtClean="0">
                        <a:latin typeface="Cambria Math" panose="02040503050406030204" pitchFamily="18" charset="0"/>
                      </a:rPr>
                      <m:t>𝑛</m:t>
                    </m:r>
                  </m:oMath>
                </a14:m>
                <a:r>
                  <a:rPr lang="en-US" dirty="0"/>
                  <a:t> </a:t>
                </a:r>
                <a:r>
                  <a:rPr lang="ru-RU" dirty="0"/>
                  <a:t>такой, что </a:t>
                </a:r>
                <a14:m>
                  <m:oMath xmlns:m="http://schemas.openxmlformats.org/officeDocument/2006/math">
                    <m:d>
                      <m:dPr>
                        <m:ctrlPr>
                          <a:rPr lang="ru-RU" i="1" smtClean="0">
                            <a:solidFill>
                              <a:srgbClr val="836967"/>
                            </a:solidFill>
                            <a:latin typeface="Cambria Math" panose="02040503050406030204" pitchFamily="18" charset="0"/>
                          </a:rPr>
                        </m:ctrlPr>
                      </m:dPr>
                      <m:e>
                        <m:sSub>
                          <m:sSubPr>
                            <m:ctrlPr>
                              <a:rPr lang="ru-RU" i="1">
                                <a:solidFill>
                                  <a:srgbClr val="836967"/>
                                </a:solidFill>
                                <a:latin typeface="Cambria Math" panose="02040503050406030204" pitchFamily="18" charset="0"/>
                              </a:rPr>
                            </m:ctrlPr>
                          </m:sSub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𝑒</m:t>
                                </m:r>
                              </m:e>
                            </m:acc>
                          </m:e>
                          <m:sub>
                            <m:r>
                              <a:rPr lang="ru-RU" b="0"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𝑛</m:t>
                            </m:r>
                          </m:sub>
                        </m:sSub>
                      </m:e>
                    </m:d>
                    <m:r>
                      <a:rPr lang="ru-RU" i="1" smtClean="0">
                        <a:latin typeface="Cambria Math" panose="02040503050406030204" pitchFamily="18" charset="0"/>
                      </a:rPr>
                      <m:t>𝑥</m:t>
                    </m:r>
                    <m:r>
                      <a:rPr lang="ru-RU" i="1" smtClean="0">
                        <a:latin typeface="Cambria Math" panose="02040503050406030204" pitchFamily="18" charset="0"/>
                      </a:rPr>
                      <m:t>=0</m:t>
                    </m:r>
                  </m:oMath>
                </a14:m>
                <a:r>
                  <a:rPr lang="ru-RU" dirty="0"/>
                  <a:t>. Тогда из (1) и линейной независимости системы</a:t>
                </a:r>
                <a:r>
                  <a:rPr lang="en-US" dirty="0">
                    <a:solidFill>
                      <a:srgbClr val="836967"/>
                    </a:solidFill>
                  </a:rPr>
                  <a:t> </a:t>
                </a:r>
                <a14:m>
                  <m:oMath xmlns:m="http://schemas.openxmlformats.org/officeDocument/2006/math">
                    <m:sSubSup>
                      <m:sSubSupPr>
                        <m:ctrlPr>
                          <a:rPr lang="en-US" i="1">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𝑒</m:t>
                                </m:r>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oMath>
                </a14:m>
                <a:r>
                  <a:rPr lang="ru-RU" dirty="0"/>
                  <a:t> получаем, что </a:t>
                </a:r>
                <a14:m>
                  <m:oMath xmlns:m="http://schemas.openxmlformats.org/officeDocument/2006/math">
                    <m:r>
                      <a:rPr lang="en-US" b="0" i="1" smtClean="0">
                        <a:latin typeface="Cambria Math" panose="02040503050406030204" pitchFamily="18" charset="0"/>
                      </a:rPr>
                      <m:t>𝑇𝑥</m:t>
                    </m:r>
                    <m:r>
                      <a:rPr lang="en-US" b="0" i="1" smtClean="0">
                        <a:latin typeface="Cambria Math" panose="02040503050406030204" pitchFamily="18" charset="0"/>
                      </a:rPr>
                      <m:t>=0</m:t>
                    </m:r>
                  </m:oMath>
                </a14:m>
                <a:r>
                  <a:rPr lang="en-US" dirty="0"/>
                  <a:t>, </a:t>
                </a:r>
                <a:r>
                  <a:rPr lang="ru-RU" dirty="0"/>
                  <a:t>то есть столбцы </a:t>
                </a:r>
                <a14:m>
                  <m:oMath xmlns:m="http://schemas.openxmlformats.org/officeDocument/2006/math">
                    <m:r>
                      <a:rPr lang="en-US" b="0" i="1" smtClean="0">
                        <a:latin typeface="Cambria Math" panose="02040503050406030204" pitchFamily="18" charset="0"/>
                      </a:rPr>
                      <m:t>𝑇</m:t>
                    </m:r>
                  </m:oMath>
                </a14:m>
                <a:r>
                  <a:rPr lang="en-US" dirty="0"/>
                  <a:t> </a:t>
                </a:r>
                <a:r>
                  <a:rPr lang="ru-RU" dirty="0"/>
                  <a:t>линейно зависимы, а значит эта матрица вырождена</a:t>
                </a:r>
                <a:r>
                  <a:rPr lang="ru-RU" dirty="0">
                    <a:latin typeface="Cambria Math" panose="02040503050406030204" pitchFamily="18" charset="0"/>
                    <a:ea typeface="Cambria Math" panose="02040503050406030204" pitchFamily="18" charset="0"/>
                  </a:rPr>
                  <a:t>∎</a:t>
                </a:r>
                <a:endParaRPr lang="ru-RU" dirty="0"/>
              </a:p>
              <a:p>
                <a:endParaRPr lang="ru-RU" dirty="0"/>
              </a:p>
            </p:txBody>
          </p:sp>
        </mc:Choice>
        <mc:Fallback xmlns="">
          <p:sp>
            <p:nvSpPr>
              <p:cNvPr id="3" name="Текст 2">
                <a:extLst>
                  <a:ext uri="{FF2B5EF4-FFF2-40B4-BE49-F238E27FC236}">
                    <a16:creationId xmlns:a16="http://schemas.microsoft.com/office/drawing/2014/main" id="{F0C94705-1897-CAE2-49E3-89F20A4CB911}"/>
                  </a:ext>
                </a:extLst>
              </p:cNvPr>
              <p:cNvSpPr>
                <a:spLocks noGrp="1" noRot="1" noChangeAspect="1" noMove="1" noResize="1" noEditPoints="1" noAdjustHandles="1" noChangeArrowheads="1" noChangeShapeType="1" noTextEdit="1"/>
              </p:cNvSpPr>
              <p:nvPr>
                <p:ph type="body" sz="quarter" idx="13"/>
              </p:nvPr>
            </p:nvSpPr>
            <p:spPr>
              <a:xfrm>
                <a:off x="838200" y="855648"/>
                <a:ext cx="10515600" cy="5860462"/>
              </a:xfrm>
              <a:blipFill>
                <a:blip r:embed="rId2"/>
                <a:stretch>
                  <a:fillRect l="-522" t="-936" r="-464" b="-1143"/>
                </a:stretch>
              </a:blipFill>
            </p:spPr>
            <p:txBody>
              <a:bodyPr/>
              <a:lstStyle/>
              <a:p>
                <a:r>
                  <a:rPr lang="ru-RU">
                    <a:noFill/>
                  </a:rPr>
                  <a:t> </a:t>
                </a:r>
              </a:p>
            </p:txBody>
          </p:sp>
        </mc:Fallback>
      </mc:AlternateContent>
    </p:spTree>
    <p:extLst>
      <p:ext uri="{BB962C8B-B14F-4D97-AF65-F5344CB8AC3E}">
        <p14:creationId xmlns:p14="http://schemas.microsoft.com/office/powerpoint/2010/main" val="1339123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64272-C2D4-D5D3-5877-01A53C1C85B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C99BB4-3B47-06BC-3FFE-CFB0ED9907D0}"/>
              </a:ext>
            </a:extLst>
          </p:cNvPr>
          <p:cNvSpPr>
            <a:spLocks noGrp="1"/>
          </p:cNvSpPr>
          <p:nvPr>
            <p:ph type="title"/>
          </p:nvPr>
        </p:nvSpPr>
        <p:spPr/>
        <p:txBody>
          <a:bodyPr/>
          <a:lstStyle/>
          <a:p>
            <a:r>
              <a:rPr lang="ru-RU" dirty="0"/>
              <a:t>17. Матрица перехода. Свойства матрицы перехода.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CB46DCC-19F9-2D39-FA03-104E2D9FCFC5}"/>
                  </a:ext>
                </a:extLst>
              </p:cNvPr>
              <p:cNvSpPr>
                <a:spLocks noGrp="1"/>
              </p:cNvSpPr>
              <p:nvPr>
                <p:ph type="body" sz="quarter" idx="13"/>
              </p:nvPr>
            </p:nvSpPr>
            <p:spPr>
              <a:xfrm>
                <a:off x="838200" y="993775"/>
                <a:ext cx="10515600" cy="5643508"/>
              </a:xfrm>
            </p:spPr>
            <p:txBody>
              <a:bodyPr>
                <a:normAutofit/>
              </a:bodyPr>
              <a:lstStyle/>
              <a:p>
                <a:r>
                  <a:rPr lang="ru-RU" b="1" dirty="0"/>
                  <a:t>Опр</a:t>
                </a:r>
                <a:r>
                  <a:rPr lang="ru-RU" dirty="0"/>
                  <a:t>. Невырожденная матрица </a:t>
                </a:r>
                <a14:m>
                  <m:oMath xmlns:m="http://schemas.openxmlformats.org/officeDocument/2006/math">
                    <m:r>
                      <a:rPr lang="en-US" i="1" smtClean="0">
                        <a:latin typeface="Cambria Math" panose="02040503050406030204" pitchFamily="18" charset="0"/>
                      </a:rPr>
                      <m:t>𝑇</m:t>
                    </m:r>
                    <m:r>
                      <a:rPr lang="ru-RU" b="0" i="1" smtClean="0">
                        <a:latin typeface="Cambria Math" panose="02040503050406030204" pitchFamily="18" charset="0"/>
                      </a:rPr>
                      <m:t>=</m:t>
                    </m:r>
                    <m:d>
                      <m:dPr>
                        <m:ctrlPr>
                          <a:rPr lang="en-US" i="1" dirty="0" smtClean="0">
                            <a:solidFill>
                              <a:srgbClr val="836967"/>
                            </a:solidFill>
                            <a:latin typeface="Cambria Math" panose="02040503050406030204" pitchFamily="18" charset="0"/>
                          </a:rPr>
                        </m:ctrlPr>
                      </m:dPr>
                      <m:e>
                        <m:r>
                          <a:rPr lang="en-US" dirty="0" smtClean="0">
                            <a:latin typeface="Cambria Math" panose="02040503050406030204" pitchFamily="18" charset="0"/>
                          </a:rPr>
                          <m:t>ⅇ</m:t>
                        </m:r>
                        <m:r>
                          <a:rPr lang="en-US" dirty="0">
                            <a:latin typeface="Cambria Math" panose="02040503050406030204" pitchFamily="18" charset="0"/>
                            <a:ea typeface="Cambria Math" panose="02040503050406030204" pitchFamily="18" charset="0"/>
                          </a:rPr>
                          <m:t>⇝</m:t>
                        </m:r>
                        <m:acc>
                          <m:accPr>
                            <m:chr m:val="̃"/>
                            <m:ctrlPr>
                              <a:rPr lang="en-US" i="1" dirty="0" smtClean="0">
                                <a:solidFill>
                                  <a:srgbClr val="836967"/>
                                </a:solidFill>
                                <a:latin typeface="Cambria Math" panose="02040503050406030204" pitchFamily="18" charset="0"/>
                              </a:rPr>
                            </m:ctrlPr>
                          </m:accPr>
                          <m:e>
                            <m:r>
                              <a:rPr lang="en-US" i="1" dirty="0" smtClean="0">
                                <a:latin typeface="Cambria Math" panose="02040503050406030204" pitchFamily="18" charset="0"/>
                              </a:rPr>
                              <m:t>𝑒</m:t>
                            </m:r>
                          </m:e>
                        </m:acc>
                      </m:e>
                    </m:d>
                  </m:oMath>
                </a14:m>
                <a:r>
                  <a:rPr lang="en-US" dirty="0"/>
                  <a:t> </a:t>
                </a:r>
                <a:r>
                  <a:rPr lang="ru-RU" dirty="0"/>
                  <a:t>называется </a:t>
                </a:r>
                <a:r>
                  <a:rPr lang="ru-RU" b="1" i="1" dirty="0"/>
                  <a:t>матрицей перехода </a:t>
                </a:r>
                <a:r>
                  <a:rPr lang="ru-RU" dirty="0"/>
                  <a:t>от базиса</a:t>
                </a:r>
                <a:r>
                  <a:rPr lang="en-US" dirty="0"/>
                  <a:t> </a:t>
                </a:r>
                <a14:m>
                  <m:oMath xmlns:m="http://schemas.openxmlformats.org/officeDocument/2006/math">
                    <m:sSubSup>
                      <m:sSubSupPr>
                        <m:ctrlPr>
                          <a:rPr lang="en-US" i="1" smtClean="0">
                            <a:solidFill>
                              <a:srgbClr val="836967"/>
                            </a:solidFill>
                            <a:latin typeface="Cambria Math" panose="02040503050406030204" pitchFamily="18" charset="0"/>
                          </a:rPr>
                        </m:ctrlPr>
                      </m:sSubSupPr>
                      <m:e>
                        <m:d>
                          <m:dPr>
                            <m:begChr m:val="{"/>
                            <m:endChr m:val="}"/>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𝑒</m:t>
                                </m:r>
                              </m:e>
                              <m:sub>
                                <m:r>
                                  <a:rPr lang="en-US" i="1" smtClean="0">
                                    <a:latin typeface="Cambria Math" panose="02040503050406030204" pitchFamily="18" charset="0"/>
                                  </a:rPr>
                                  <m:t>𝑖</m:t>
                                </m:r>
                              </m:sub>
                            </m:sSub>
                          </m:e>
                        </m:d>
                      </m:e>
                      <m:sub>
                        <m:r>
                          <a:rPr lang="en-US" i="1" smtClean="0">
                            <a:latin typeface="Cambria Math" panose="02040503050406030204" pitchFamily="18" charset="0"/>
                          </a:rPr>
                          <m:t>ⅈ=</m:t>
                        </m:r>
                        <m:r>
                          <a:rPr lang="en-US" b="0" i="1" smtClean="0">
                            <a:latin typeface="Cambria Math" panose="02040503050406030204" pitchFamily="18" charset="0"/>
                          </a:rPr>
                          <m:t>1</m:t>
                        </m:r>
                      </m:sub>
                      <m:sup>
                        <m:r>
                          <a:rPr lang="en-US" i="1" smtClean="0">
                            <a:latin typeface="Cambria Math" panose="02040503050406030204" pitchFamily="18" charset="0"/>
                          </a:rPr>
                          <m:t>𝑛</m:t>
                        </m:r>
                      </m:sup>
                    </m:sSubSup>
                  </m:oMath>
                </a14:m>
                <a:r>
                  <a:rPr lang="ru-RU" dirty="0"/>
                  <a:t> к базису </a:t>
                </a:r>
                <a14:m>
                  <m:oMath xmlns:m="http://schemas.openxmlformats.org/officeDocument/2006/math">
                    <m:sSubSup>
                      <m:sSubSupPr>
                        <m:ctrlPr>
                          <a:rPr lang="en-US" i="1">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oMath>
                </a14:m>
                <a:r>
                  <a:rPr lang="ru-RU" dirty="0"/>
                  <a:t>.</a:t>
                </a:r>
              </a:p>
              <a:p>
                <a:endParaRPr lang="ru-RU" dirty="0"/>
              </a:p>
              <a:p>
                <a:r>
                  <a:rPr lang="ru-RU" b="1" dirty="0"/>
                  <a:t>Лемма</a:t>
                </a:r>
                <a:r>
                  <a:rPr lang="ru-RU" dirty="0"/>
                  <a:t> (свойства матрицы перехода)</a:t>
                </a:r>
              </a:p>
              <a:p>
                <a:pPr marL="342900" indent="-342900">
                  <a:buAutoNum type="arabicPeriod"/>
                </a:pPr>
                <a14:m>
                  <m:oMath xmlns:m="http://schemas.openxmlformats.org/officeDocument/2006/math">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𝑒</m:t>
                        </m:r>
                      </m:e>
                    </m:d>
                    <m:r>
                      <a:rPr lang="ru-RU"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𝐸</m:t>
                    </m:r>
                  </m:oMath>
                </a14:m>
                <a:endParaRPr lang="en-US" i="1" dirty="0">
                  <a:solidFill>
                    <a:schemeClr val="tx1"/>
                  </a:solidFill>
                </a:endParaRPr>
              </a:p>
              <a:p>
                <a:pPr marL="342900" indent="-342900">
                  <a:buFont typeface="Arial" panose="020B0604020202020204" pitchFamily="34" charset="0"/>
                  <a:buAutoNum type="arabicPeriod"/>
                </a:pPr>
                <a14:m>
                  <m:oMath xmlns:m="http://schemas.openxmlformats.org/officeDocument/2006/math">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𝑓</m:t>
                        </m:r>
                      </m:e>
                    </m:d>
                    <m:r>
                      <a:rPr lang="ru-RU"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𝑒</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𝑔</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𝑔</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𝑓</m:t>
                    </m:r>
                    <m:r>
                      <a:rPr lang="en-US" b="0" i="1" dirty="0" smtClean="0">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endParaRPr>
              </a:p>
              <a:p>
                <a:pPr marL="342900" indent="-342900">
                  <a:buFont typeface="Arial" panose="020B0604020202020204" pitchFamily="34" charset="0"/>
                  <a:buAutoNum type="arabicPeriod"/>
                </a:pPr>
                <a14:m>
                  <m:oMath xmlns:m="http://schemas.openxmlformats.org/officeDocument/2006/math">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𝑓</m:t>
                        </m:r>
                      </m:e>
                    </m:d>
                  </m:oMath>
                </a14:m>
                <a:r>
                  <a:rPr lang="en-US" i="1" dirty="0">
                    <a:solidFill>
                      <a:schemeClr val="tx1"/>
                    </a:solidFill>
                  </a:rPr>
                  <a:t> </a:t>
                </a:r>
                <a:r>
                  <a:rPr lang="ru-RU" i="1" dirty="0">
                    <a:solidFill>
                      <a:schemeClr val="tx1"/>
                    </a:solidFill>
                  </a:rPr>
                  <a:t>обратима и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rPr>
                        </m:ctrlPr>
                      </m:sSupPr>
                      <m:e>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𝑓</m:t>
                            </m:r>
                          </m:e>
                        </m:d>
                      </m:e>
                      <m:sup>
                        <m:r>
                          <a:rPr lang="en-US" b="0" i="1" dirty="0" smtClean="0">
                            <a:solidFill>
                              <a:schemeClr val="tx1"/>
                            </a:solidFill>
                            <a:latin typeface="Cambria Math" panose="02040503050406030204" pitchFamily="18" charset="0"/>
                            <a:ea typeface="Cambria Math" panose="02040503050406030204" pitchFamily="18" charset="0"/>
                          </a:rPr>
                          <m:t>−1</m:t>
                        </m:r>
                      </m:sup>
                    </m:sSup>
                    <m:r>
                      <a:rPr lang="ru-RU"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𝑓</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𝑒</m:t>
                    </m:r>
                    <m:r>
                      <a:rPr lang="en-US" i="1" dirty="0">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endParaRPr>
              </a:p>
              <a:p>
                <a:r>
                  <a:rPr lang="ru-RU" b="1" dirty="0">
                    <a:solidFill>
                      <a:schemeClr val="tx1"/>
                    </a:solidFill>
                  </a:rPr>
                  <a:t>Доказательство.</a:t>
                </a:r>
              </a:p>
              <a:p>
                <a:r>
                  <a:rPr lang="ru-RU" dirty="0">
                    <a:solidFill>
                      <a:schemeClr val="tx1"/>
                    </a:solidFill>
                  </a:rPr>
                  <a:t>1. Очевидно: </a:t>
                </a:r>
                <a14:m>
                  <m:oMath xmlns:m="http://schemas.openxmlformats.org/officeDocument/2006/math">
                    <m:d>
                      <m:dPr>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 . . , </m:t>
                        </m:r>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𝑛</m:t>
                            </m:r>
                          </m:sub>
                        </m:sSub>
                      </m:e>
                    </m:d>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𝑒</m:t>
                        </m:r>
                      </m:e>
                    </m:d>
                    <m:r>
                      <a:rPr lang="en-US" b="0" i="0" smtClean="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 . . ,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𝑛</m:t>
                            </m:r>
                          </m:sub>
                        </m:sSub>
                      </m:e>
                    </m:d>
                  </m:oMath>
                </a14:m>
                <a:endParaRPr lang="ru-RU" dirty="0"/>
              </a:p>
              <a:p>
                <a:r>
                  <a:rPr lang="ru-RU" dirty="0"/>
                  <a:t>2.</a:t>
                </a:r>
                <a:r>
                  <a:rPr lang="en-US" dirty="0"/>
                  <a:t> </a:t>
                </a:r>
                <a:r>
                  <a:rPr lang="ru-RU" dirty="0"/>
                  <a:t>Пусть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𝑛</m:t>
                            </m:r>
                          </m:sub>
                        </m:sSub>
                      </m:e>
                    </m:d>
                    <m:r>
                      <a:rPr lang="ru-RU" b="0" i="1" smtClean="0">
                        <a:latin typeface="Cambria Math" panose="02040503050406030204" pitchFamily="18" charset="0"/>
                      </a:rPr>
                      <m:t>=</m:t>
                    </m:r>
                    <m:d>
                      <m:dPr>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 . . , </m:t>
                        </m:r>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𝑛</m:t>
                            </m:r>
                          </m:sub>
                        </m:sSub>
                      </m:e>
                    </m:d>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𝑔</m:t>
                        </m:r>
                      </m:e>
                    </m:d>
                  </m:oMath>
                </a14:m>
                <a:r>
                  <a:rPr lang="en-US" dirty="0"/>
                  <a:t> </a:t>
                </a:r>
                <a:r>
                  <a:rPr lang="ru-RU" dirty="0"/>
                  <a:t>и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𝑛</m:t>
                            </m:r>
                          </m:sub>
                        </m:sSub>
                      </m:e>
                    </m:d>
                    <m:r>
                      <a:rPr lang="ru-RU"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𝑛</m:t>
                            </m:r>
                          </m:sub>
                        </m:sSub>
                      </m:e>
                    </m:d>
                    <m:d>
                      <m:dPr>
                        <m:ctrlPr>
                          <a:rPr lang="en-US" i="1" dirty="0">
                            <a:latin typeface="Cambria Math" panose="02040503050406030204" pitchFamily="18" charset="0"/>
                          </a:rPr>
                        </m:ctrlPr>
                      </m:dPr>
                      <m:e>
                        <m:r>
                          <a:rPr lang="en-US" b="0" i="1" dirty="0" smtClean="0">
                            <a:latin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e>
                    </m:d>
                  </m:oMath>
                </a14:m>
                <a:r>
                  <a:rPr lang="en-US" dirty="0"/>
                  <a:t>. </a:t>
                </a:r>
                <a:r>
                  <a:rPr lang="ru-RU" dirty="0"/>
                  <a:t>Тогда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e>
                    </m:d>
                    <m:r>
                      <a:rPr lang="ru-RU"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𝑛</m:t>
                            </m:r>
                          </m:sub>
                        </m:sSub>
                      </m:e>
                    </m:d>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𝑔</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oMath>
                </a14:m>
                <a:r>
                  <a:rPr lang="en-US" dirty="0"/>
                  <a:t>. </a:t>
                </a:r>
                <a:r>
                  <a:rPr lang="ru-RU" dirty="0"/>
                  <a:t>В силу единственности матрицы перехода,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e>
                    </m:d>
                    <m:r>
                      <a:rPr lang="ru-RU" i="1" dirty="0">
                        <a:latin typeface="Cambria Math" panose="02040503050406030204" pitchFamily="18" charset="0"/>
                      </a:rPr>
                      <m:t>= </m:t>
                    </m:r>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oMath>
                </a14:m>
                <a:r>
                  <a:rPr lang="ru-RU" dirty="0"/>
                  <a:t>).</a:t>
                </a:r>
              </a:p>
              <a:p>
                <a:r>
                  <a:rPr lang="ru-RU" dirty="0"/>
                  <a:t>3.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e>
                        </m:d>
                      </m:e>
                      <m:sup>
                        <m:r>
                          <a:rPr lang="en-US" i="1" dirty="0">
                            <a:latin typeface="Cambria Math" panose="02040503050406030204" pitchFamily="18" charset="0"/>
                            <a:ea typeface="Cambria Math" panose="02040503050406030204" pitchFamily="18" charset="0"/>
                          </a:rPr>
                          <m:t>−1</m:t>
                        </m:r>
                      </m:sup>
                    </m:sSup>
                    <m:r>
                      <a:rPr lang="ru-RU" i="1" dirty="0">
                        <a:latin typeface="Cambria Math" panose="02040503050406030204" pitchFamily="18" charset="0"/>
                      </a:rPr>
                      <m:t>=</m:t>
                    </m:r>
                    <m:r>
                      <a:rPr lang="ru-RU" i="1"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sSup>
                      <m:sSupPr>
                        <m:ctrlPr>
                          <a:rPr lang="en-US" i="1" dirty="0">
                            <a:latin typeface="Cambria Math" panose="02040503050406030204" pitchFamily="18" charset="0"/>
                            <a:ea typeface="Cambria Math" panose="02040503050406030204" pitchFamily="18" charset="0"/>
                          </a:rPr>
                        </m:ctrlPr>
                      </m:sSupPr>
                      <m:e>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r>
                              <m:rPr>
                                <m:nor/>
                              </m:rPr>
                              <a:rPr lang="ru-RU" dirty="0"/>
                              <m:t>)</m:t>
                            </m:r>
                          </m:e>
                        </m:d>
                      </m:e>
                      <m:sup>
                        <m:r>
                          <a:rPr lang="en-US" i="1" dirty="0">
                            <a:latin typeface="Cambria Math" panose="02040503050406030204" pitchFamily="18" charset="0"/>
                            <a:ea typeface="Cambria Math" panose="02040503050406030204" pitchFamily="18" charset="0"/>
                          </a:rPr>
                          <m:t>−1</m:t>
                        </m:r>
                      </m:sup>
                    </m:sSup>
                    <m:r>
                      <a:rPr lang="en-US" b="0" i="1" dirty="0" smtClean="0">
                        <a:solidFill>
                          <a:schemeClr val="tx1"/>
                        </a:solidFill>
                        <a:latin typeface="Cambria Math" panose="02040503050406030204" pitchFamily="18" charset="0"/>
                        <a:ea typeface="Cambria Math" panose="02040503050406030204" pitchFamily="18" charset="0"/>
                      </a:rPr>
                      <m:t>=</m:t>
                    </m:r>
                    <m:r>
                      <a:rPr lang="en-US" b="1"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𝑔</m:t>
                    </m:r>
                    <m:r>
                      <a:rPr lang="en-US" b="0"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𝑓</m:t>
                    </m:r>
                    <m:sSup>
                      <m:sSupPr>
                        <m:ctrlPr>
                          <a:rPr lang="en-US" i="1" dirty="0">
                            <a:solidFill>
                              <a:schemeClr val="accent2"/>
                            </a:solidFill>
                            <a:latin typeface="Cambria Math" panose="02040503050406030204" pitchFamily="18" charset="0"/>
                            <a:ea typeface="Cambria Math" panose="02040503050406030204" pitchFamily="18" charset="0"/>
                          </a:rPr>
                        </m:ctrlPr>
                      </m:sSupPr>
                      <m:e>
                        <m:r>
                          <m:rPr>
                            <m:nor/>
                          </m:rPr>
                          <a:rPr lang="ru-RU" dirty="0">
                            <a:solidFill>
                              <a:schemeClr val="accent2"/>
                            </a:solidFill>
                          </a:rPr>
                          <m:t>)</m:t>
                        </m:r>
                      </m:e>
                      <m:sup>
                        <m:r>
                          <a:rPr lang="en-US" b="0" i="1" dirty="0">
                            <a:solidFill>
                              <a:schemeClr val="accent2"/>
                            </a:solidFill>
                            <a:latin typeface="Cambria Math" panose="02040503050406030204" pitchFamily="18" charset="0"/>
                          </a:rPr>
                          <m:t>−1</m:t>
                        </m:r>
                      </m:sup>
                    </m:sSup>
                    <m:sSup>
                      <m:sSupPr>
                        <m:ctrlPr>
                          <a:rPr lang="en-US" i="1" dirty="0">
                            <a:solidFill>
                              <a:schemeClr val="accent2"/>
                            </a:solidFill>
                            <a:latin typeface="Cambria Math" panose="02040503050406030204" pitchFamily="18" charset="0"/>
                            <a:ea typeface="Cambria Math" panose="02040503050406030204" pitchFamily="18" charset="0"/>
                          </a:rPr>
                        </m:ctrlPr>
                      </m:sSupPr>
                      <m:e>
                        <m:d>
                          <m:dPr>
                            <m:ctrlPr>
                              <a:rPr lang="en-US" i="1" dirty="0">
                                <a:solidFill>
                                  <a:schemeClr val="accent2"/>
                                </a:solidFill>
                                <a:latin typeface="Cambria Math" panose="02040503050406030204" pitchFamily="18" charset="0"/>
                              </a:rPr>
                            </m:ctrlPr>
                          </m:dPr>
                          <m:e>
                            <m:r>
                              <a:rPr lang="en-US" b="0" i="1" dirty="0">
                                <a:solidFill>
                                  <a:schemeClr val="accent2"/>
                                </a:solidFill>
                                <a:latin typeface="Cambria Math" panose="02040503050406030204" pitchFamily="18" charset="0"/>
                              </a:rPr>
                              <m:t>ⅇ</m:t>
                            </m:r>
                            <m:r>
                              <a:rPr lang="en-US" b="0"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𝑔</m:t>
                            </m:r>
                          </m:e>
                        </m:d>
                      </m:e>
                      <m:sup>
                        <m:r>
                          <a:rPr lang="en-US" b="0" i="1" dirty="0">
                            <a:solidFill>
                              <a:schemeClr val="accent2"/>
                            </a:solidFill>
                            <a:latin typeface="Cambria Math" panose="02040503050406030204" pitchFamily="18" charset="0"/>
                            <a:ea typeface="Cambria Math" panose="02040503050406030204" pitchFamily="18" charset="0"/>
                          </a:rPr>
                          <m:t>−1</m:t>
                        </m:r>
                      </m:sup>
                    </m:sSup>
                    <m:r>
                      <a:rPr lang="en-US" b="0" i="0" dirty="0" smtClean="0">
                        <a:solidFill>
                          <a:schemeClr val="accent2"/>
                        </a:solidFill>
                        <a:latin typeface="Cambria Math" panose="02040503050406030204" pitchFamily="18" charset="0"/>
                        <a:ea typeface="Cambria Math" panose="02040503050406030204" pitchFamily="18" charset="0"/>
                      </a:rPr>
                      <m:t>=</m:t>
                    </m:r>
                    <m:d>
                      <m:dPr>
                        <m:ctrlPr>
                          <a:rPr lang="en-US" i="1" dirty="0">
                            <a:solidFill>
                              <a:schemeClr val="accent2"/>
                            </a:solidFill>
                            <a:latin typeface="Cambria Math" panose="02040503050406030204" pitchFamily="18" charset="0"/>
                            <a:ea typeface="Cambria Math" panose="02040503050406030204" pitchFamily="18" charset="0"/>
                          </a:rPr>
                        </m:ctrlPr>
                      </m:dPr>
                      <m:e>
                        <m:r>
                          <a:rPr lang="en-US" b="0" i="1" dirty="0">
                            <a:solidFill>
                              <a:schemeClr val="accent2"/>
                            </a:solidFill>
                            <a:latin typeface="Cambria Math" panose="02040503050406030204" pitchFamily="18" charset="0"/>
                          </a:rPr>
                          <m:t>𝑓</m:t>
                        </m:r>
                        <m:r>
                          <a:rPr lang="en-US" b="0"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𝑔</m:t>
                        </m:r>
                      </m:e>
                    </m:d>
                    <m:d>
                      <m:dPr>
                        <m:ctrlPr>
                          <a:rPr lang="en-US" i="1" dirty="0">
                            <a:solidFill>
                              <a:schemeClr val="accent2"/>
                            </a:solidFill>
                            <a:latin typeface="Cambria Math" panose="02040503050406030204" pitchFamily="18" charset="0"/>
                            <a:ea typeface="Cambria Math" panose="02040503050406030204" pitchFamily="18" charset="0"/>
                          </a:rPr>
                        </m:ctrlPr>
                      </m:dPr>
                      <m:e>
                        <m:r>
                          <a:rPr lang="en-US" b="0" i="1" dirty="0">
                            <a:solidFill>
                              <a:schemeClr val="accent2"/>
                            </a:solidFill>
                            <a:latin typeface="Cambria Math" panose="02040503050406030204" pitchFamily="18" charset="0"/>
                            <a:ea typeface="Cambria Math" panose="02040503050406030204" pitchFamily="18" charset="0"/>
                          </a:rPr>
                          <m:t>𝑔</m:t>
                        </m:r>
                        <m:r>
                          <a:rPr lang="en-US" b="0"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𝑒</m:t>
                        </m:r>
                      </m:e>
                    </m:d>
                    <m:r>
                      <a:rPr lang="en-US" b="0" i="1" dirty="0" smtClean="0">
                        <a:solidFill>
                          <a:schemeClr val="tx1"/>
                        </a:solidFill>
                        <a:latin typeface="Cambria Math" panose="02040503050406030204" pitchFamily="18" charset="0"/>
                      </a:rPr>
                      <m:t>=</m:t>
                    </m:r>
                    <m:r>
                      <a:rPr lang="en-US" b="0" i="1" dirty="0">
                        <a:solidFill>
                          <a:schemeClr val="tx1"/>
                        </a:solidFill>
                        <a:latin typeface="Cambria Math" panose="02040503050406030204" pitchFamily="18" charset="0"/>
                      </a:rPr>
                      <m:t>(</m:t>
                    </m:r>
                    <m:r>
                      <a:rPr lang="en-US" i="1" dirty="0">
                        <a:latin typeface="Cambria Math" panose="02040503050406030204" pitchFamily="18" charset="0"/>
                      </a:rPr>
                      <m:t>𝑓</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𝑒</m:t>
                    </m:r>
                    <m:r>
                      <a:rPr lang="en-US" i="1" dirty="0">
                        <a:latin typeface="Cambria Math" panose="02040503050406030204" pitchFamily="18" charset="0"/>
                        <a:ea typeface="Cambria Math" panose="02040503050406030204" pitchFamily="18" charset="0"/>
                      </a:rPr>
                      <m:t>)</m:t>
                    </m:r>
                  </m:oMath>
                </a14:m>
                <a:r>
                  <a:rPr lang="en-US" dirty="0"/>
                  <a:t>. </a:t>
                </a:r>
              </a:p>
              <a:p>
                <a:r>
                  <a:rPr lang="ru-RU" dirty="0"/>
                  <a:t>Умножим на </a:t>
                </a:r>
                <a14:m>
                  <m:oMath xmlns:m="http://schemas.openxmlformats.org/officeDocument/2006/math">
                    <m:r>
                      <a:rPr lang="ru-RU"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r>
                      <a:rPr lang="ru-RU" b="0" i="1" dirty="0" smtClean="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oMath>
                </a14:m>
                <a:endParaRPr lang="ru-RU"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𝑔</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𝑓</m:t>
                      </m:r>
                      <m:sSup>
                        <m:sSupPr>
                          <m:ctrlPr>
                            <a:rPr lang="en-US" b="0" i="1" dirty="0" smtClean="0">
                              <a:latin typeface="Cambria Math" panose="02040503050406030204" pitchFamily="18" charset="0"/>
                              <a:ea typeface="Cambria Math" panose="02040503050406030204" pitchFamily="18" charset="0"/>
                            </a:rPr>
                          </m:ctrlPr>
                        </m:sSupPr>
                        <m:e>
                          <m:r>
                            <m:rPr>
                              <m:nor/>
                            </m:rPr>
                            <a:rPr lang="ru-RU" dirty="0"/>
                            <m:t>)</m:t>
                          </m:r>
                        </m:e>
                        <m:sup>
                          <m:r>
                            <a:rPr lang="en-US" b="0" i="1" dirty="0" smtClean="0">
                              <a:latin typeface="Cambria Math" panose="02040503050406030204" pitchFamily="18" charset="0"/>
                            </a:rPr>
                            <m:t>−1</m:t>
                          </m:r>
                        </m:sup>
                      </m:sSup>
                      <m:r>
                        <a:rPr lang="ru-RU"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r>
                        <a:rPr lang="ru-RU" i="1" dirty="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e>
                        <m:sup>
                          <m:r>
                            <a:rPr lang="en-US" b="0" i="1" dirty="0" smtClean="0">
                              <a:latin typeface="Cambria Math" panose="02040503050406030204" pitchFamily="18" charset="0"/>
                              <a:ea typeface="Cambria Math" panose="02040503050406030204" pitchFamily="18" charset="0"/>
                            </a:rPr>
                            <m:t>−1</m:t>
                          </m:r>
                        </m:sup>
                      </m:sSup>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r>
                        <a:rPr lang="en-US" b="0" i="1" dirty="0" smtClean="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rPr>
                            <m:t>𝑓</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r>
                        <a:rPr lang="ru-RU"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r>
                        <a:rPr lang="ru-RU" i="1"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𝑒</m:t>
                          </m:r>
                        </m:e>
                      </m:d>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oMath>
                  </m:oMathPara>
                </a14:m>
                <a:endParaRPr lang="ru-RU" dirty="0"/>
              </a:p>
              <a:p>
                <a:r>
                  <a:rPr lang="ru-RU" dirty="0"/>
                  <a:t>По 1 и 2 превращаем в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𝐸</m:t>
                    </m:r>
                  </m:oMath>
                </a14:m>
                <a:r>
                  <a:rPr lang="en-US" dirty="0">
                    <a:latin typeface="Cambria Math" panose="02040503050406030204" pitchFamily="18" charset="0"/>
                    <a:ea typeface="Cambria Math" panose="02040503050406030204" pitchFamily="18" charset="0"/>
                  </a:rPr>
                  <a:t>∎</a:t>
                </a:r>
                <a:endParaRPr lang="en-US" dirty="0"/>
              </a:p>
            </p:txBody>
          </p:sp>
        </mc:Choice>
        <mc:Fallback xmlns="">
          <p:sp>
            <p:nvSpPr>
              <p:cNvPr id="3" name="Текст 2">
                <a:extLst>
                  <a:ext uri="{FF2B5EF4-FFF2-40B4-BE49-F238E27FC236}">
                    <a16:creationId xmlns:a16="http://schemas.microsoft.com/office/drawing/2014/main" id="{CCB46DCC-19F9-2D39-FA03-104E2D9FCFC5}"/>
                  </a:ext>
                </a:extLst>
              </p:cNvPr>
              <p:cNvSpPr>
                <a:spLocks noGrp="1" noRot="1" noChangeAspect="1" noMove="1" noResize="1" noEditPoints="1" noAdjustHandles="1" noChangeArrowheads="1" noChangeShapeType="1" noTextEdit="1"/>
              </p:cNvSpPr>
              <p:nvPr>
                <p:ph type="body" sz="quarter" idx="13"/>
              </p:nvPr>
            </p:nvSpPr>
            <p:spPr>
              <a:xfrm>
                <a:off x="838200" y="993775"/>
                <a:ext cx="10515600" cy="5643508"/>
              </a:xfrm>
              <a:blipFill>
                <a:blip r:embed="rId2"/>
                <a:stretch>
                  <a:fillRect l="-1855" t="-972" r="-1217"/>
                </a:stretch>
              </a:blipFill>
            </p:spPr>
            <p:txBody>
              <a:bodyPr/>
              <a:lstStyle/>
              <a:p>
                <a:r>
                  <a:rPr lang="ru-RU">
                    <a:noFill/>
                  </a:rPr>
                  <a:t> </a:t>
                </a:r>
              </a:p>
            </p:txBody>
          </p:sp>
        </mc:Fallback>
      </mc:AlternateContent>
    </p:spTree>
    <p:extLst>
      <p:ext uri="{BB962C8B-B14F-4D97-AF65-F5344CB8AC3E}">
        <p14:creationId xmlns:p14="http://schemas.microsoft.com/office/powerpoint/2010/main" val="2059616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630285-D677-6D9F-32F7-A5B75CC972BA}"/>
              </a:ext>
            </a:extLst>
          </p:cNvPr>
          <p:cNvSpPr>
            <a:spLocks noGrp="1"/>
          </p:cNvSpPr>
          <p:nvPr>
            <p:ph type="title"/>
          </p:nvPr>
        </p:nvSpPr>
        <p:spPr/>
        <p:txBody>
          <a:bodyPr>
            <a:normAutofit fontScale="90000"/>
          </a:bodyPr>
          <a:lstStyle/>
          <a:p>
            <a:r>
              <a:rPr lang="ru-RU" dirty="0"/>
              <a:t>18. Матрица перехода. Изменение координат вектора при преобразовании базиса.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304E3729-782A-9335-102F-0CFCD68CECD7}"/>
                  </a:ext>
                </a:extLst>
              </p:cNvPr>
              <p:cNvSpPr>
                <a:spLocks noGrp="1"/>
              </p:cNvSpPr>
              <p:nvPr>
                <p:ph type="body" sz="quarter" idx="13"/>
              </p:nvPr>
            </p:nvSpPr>
            <p:spPr/>
            <p:txBody>
              <a:bodyPr>
                <a:normAutofit/>
              </a:bodyPr>
              <a:lstStyle/>
              <a:p>
                <a:r>
                  <a:rPr lang="ru-RU" b="1" dirty="0">
                    <a:solidFill>
                      <a:schemeClr val="tx1"/>
                    </a:solidFill>
                  </a:rPr>
                  <a:t>Теорема.</a:t>
                </a:r>
              </a:p>
              <a:p>
                <a:r>
                  <a:rPr lang="ru-RU" dirty="0">
                    <a:solidFill>
                      <a:schemeClr val="tx1"/>
                    </a:solidFill>
                  </a:rPr>
                  <a:t>Пусть </a:t>
                </a:r>
                <a14:m>
                  <m:oMath xmlns:m="http://schemas.openxmlformats.org/officeDocument/2006/math">
                    <m:r>
                      <a:rPr lang="ru-RU" i="1" smtClean="0">
                        <a:solidFill>
                          <a:schemeClr val="tx1"/>
                        </a:solidFill>
                        <a:latin typeface="Cambria Math" panose="02040503050406030204" pitchFamily="18" charset="0"/>
                      </a:rPr>
                      <m:t>𝑋</m:t>
                    </m:r>
                  </m:oMath>
                </a14:m>
                <a:r>
                  <a:rPr lang="ru-RU" dirty="0">
                    <a:solidFill>
                      <a:schemeClr val="tx1"/>
                    </a:solidFill>
                  </a:rPr>
                  <a:t> и </a:t>
                </a:r>
                <a14:m>
                  <m:oMath xmlns:m="http://schemas.openxmlformats.org/officeDocument/2006/math">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𝑋</m:t>
                        </m:r>
                      </m:e>
                    </m:acc>
                  </m:oMath>
                </a14:m>
                <a:r>
                  <a:rPr lang="ru-RU" dirty="0">
                    <a:solidFill>
                      <a:schemeClr val="tx1"/>
                    </a:solidFill>
                  </a:rPr>
                  <a:t> - координатные столбцы вектора </a:t>
                </a:r>
                <a14:m>
                  <m:oMath xmlns:m="http://schemas.openxmlformats.org/officeDocument/2006/math">
                    <m:r>
                      <a:rPr lang="ru-RU" i="1" smtClean="0">
                        <a:solidFill>
                          <a:schemeClr val="tx1"/>
                        </a:solidFill>
                        <a:latin typeface="Cambria Math" panose="02040503050406030204" pitchFamily="18" charset="0"/>
                      </a:rPr>
                      <m:t>𝑥</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𝑉</m:t>
                    </m:r>
                  </m:oMath>
                </a14:m>
                <a:r>
                  <a:rPr lang="ru-RU" dirty="0">
                    <a:solidFill>
                      <a:schemeClr val="tx1"/>
                    </a:solidFill>
                  </a:rPr>
                  <a:t> в базисах </a:t>
                </a:r>
                <a14:m>
                  <m:oMath xmlns:m="http://schemas.openxmlformats.org/officeDocument/2006/math">
                    <m:r>
                      <a:rPr lang="en-US" b="0" i="1" smtClean="0">
                        <a:solidFill>
                          <a:schemeClr val="tx1"/>
                        </a:solidFill>
                        <a:latin typeface="Cambria Math" panose="02040503050406030204" pitchFamily="18" charset="0"/>
                      </a:rPr>
                      <m:t>𝑒</m:t>
                    </m:r>
                  </m:oMath>
                </a14:m>
                <a:r>
                  <a:rPr lang="en-US" dirty="0">
                    <a:solidFill>
                      <a:schemeClr val="tx1"/>
                    </a:solidFill>
                  </a:rPr>
                  <a:t> </a:t>
                </a:r>
                <a:r>
                  <a:rPr lang="ru-RU" dirty="0">
                    <a:solidFill>
                      <a:schemeClr val="tx1"/>
                    </a:solidFill>
                  </a:rPr>
                  <a:t>и </a:t>
                </a:r>
                <a14:m>
                  <m:oMath xmlns:m="http://schemas.openxmlformats.org/officeDocument/2006/math">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𝑒</m:t>
                        </m:r>
                      </m:e>
                    </m:acc>
                  </m:oMath>
                </a14:m>
                <a:r>
                  <a:rPr lang="en-US" dirty="0">
                    <a:solidFill>
                      <a:schemeClr val="tx1"/>
                    </a:solidFill>
                  </a:rPr>
                  <a:t> </a:t>
                </a:r>
                <a:r>
                  <a:rPr lang="ru-RU" dirty="0">
                    <a:solidFill>
                      <a:schemeClr val="tx1"/>
                    </a:solidFill>
                  </a:rPr>
                  <a:t>соответственно.</a:t>
                </a:r>
              </a:p>
              <a:p>
                <a:r>
                  <a:rPr lang="ru-RU" dirty="0">
                    <a:solidFill>
                      <a:schemeClr val="tx1"/>
                    </a:solidFill>
                  </a:rPr>
                  <a:t>Пусть </a:t>
                </a:r>
                <a14:m>
                  <m:oMath xmlns:m="http://schemas.openxmlformats.org/officeDocument/2006/math">
                    <m:r>
                      <a:rPr lang="ru-RU" i="1" smtClean="0">
                        <a:solidFill>
                          <a:schemeClr val="tx1"/>
                        </a:solidFill>
                        <a:latin typeface="Cambria Math" panose="02040503050406030204" pitchFamily="18" charset="0"/>
                      </a:rPr>
                      <m:t>𝑉</m:t>
                    </m:r>
                  </m:oMath>
                </a14:m>
                <a:r>
                  <a:rPr lang="ru-RU" dirty="0">
                    <a:solidFill>
                      <a:schemeClr val="tx1"/>
                    </a:solidFill>
                  </a:rPr>
                  <a:t> – конечномерное векторное пространство, </a:t>
                </a:r>
                <a14:m>
                  <m:oMath xmlns:m="http://schemas.openxmlformats.org/officeDocument/2006/math">
                    <m:r>
                      <a:rPr lang="en-US" i="1">
                        <a:solidFill>
                          <a:schemeClr val="tx1"/>
                        </a:solidFill>
                        <a:latin typeface="Cambria Math" panose="02040503050406030204" pitchFamily="18" charset="0"/>
                      </a:rPr>
                      <m:t>𝑒</m:t>
                    </m:r>
                  </m:oMath>
                </a14:m>
                <a:r>
                  <a:rPr lang="en-US" dirty="0">
                    <a:solidFill>
                      <a:schemeClr val="tx1"/>
                    </a:solidFill>
                  </a:rPr>
                  <a:t> </a:t>
                </a:r>
                <a:r>
                  <a:rPr lang="ru-RU" dirty="0">
                    <a:solidFill>
                      <a:schemeClr val="tx1"/>
                    </a:solidFill>
                  </a:rPr>
                  <a:t>и </a:t>
                </a:r>
                <a14:m>
                  <m:oMath xmlns:m="http://schemas.openxmlformats.org/officeDocument/2006/math">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𝑒</m:t>
                        </m:r>
                      </m:e>
                    </m:acc>
                  </m:oMath>
                </a14:m>
                <a:r>
                  <a:rPr lang="en-US" dirty="0">
                    <a:solidFill>
                      <a:schemeClr val="tx1"/>
                    </a:solidFill>
                  </a:rPr>
                  <a:t> </a:t>
                </a:r>
                <a:r>
                  <a:rPr lang="ru-RU" dirty="0">
                    <a:solidFill>
                      <a:schemeClr val="tx1"/>
                    </a:solidFill>
                  </a:rPr>
                  <a:t>- базисы. Тогда для любого вектора </a:t>
                </a:r>
                <a14:m>
                  <m:oMath xmlns:m="http://schemas.openxmlformats.org/officeDocument/2006/math">
                    <m:r>
                      <a:rPr lang="ru-RU" i="1">
                        <a:solidFill>
                          <a:schemeClr val="tx1"/>
                        </a:solidFill>
                        <a:latin typeface="Cambria Math" panose="02040503050406030204" pitchFamily="18" charset="0"/>
                      </a:rPr>
                      <m:t>𝑥</m:t>
                    </m:r>
                    <m:r>
                      <a:rPr lang="ru-RU" i="1">
                        <a:solidFill>
                          <a:schemeClr val="tx1"/>
                        </a:solidFill>
                        <a:latin typeface="Cambria Math" panose="02040503050406030204" pitchFamily="18" charset="0"/>
                      </a:rPr>
                      <m:t>∈</m:t>
                    </m:r>
                    <m:r>
                      <a:rPr lang="ru-RU" i="1">
                        <a:solidFill>
                          <a:schemeClr val="tx1"/>
                        </a:solidFill>
                        <a:latin typeface="Cambria Math" panose="02040503050406030204" pitchFamily="18" charset="0"/>
                      </a:rPr>
                      <m:t>𝑉</m:t>
                    </m:r>
                  </m:oMath>
                </a14:m>
                <a:r>
                  <a:rPr lang="ru-RU" dirty="0">
                    <a:solidFill>
                      <a:schemeClr val="tx1"/>
                    </a:solidFill>
                  </a:rPr>
                  <a:t> выполнено </a:t>
                </a:r>
                <a14:m>
                  <m:oMath xmlns:m="http://schemas.openxmlformats.org/officeDocument/2006/math">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𝑋</m:t>
                        </m:r>
                      </m:e>
                    </m:acc>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𝑒</m:t>
                            </m:r>
                          </m:e>
                        </m:acc>
                        <m:r>
                          <a:rPr lang="ru-RU" i="1">
                            <a:solidFill>
                              <a:schemeClr val="tx1"/>
                            </a:solidFill>
                            <a:latin typeface="Cambria Math" panose="02040503050406030204" pitchFamily="18" charset="0"/>
                            <a:ea typeface="Cambria Math" panose="02040503050406030204" pitchFamily="18" charset="0"/>
                          </a:rPr>
                          <m:t>⇝</m:t>
                        </m:r>
                        <m:r>
                          <a:rPr lang="ru-RU" i="1" smtClean="0">
                            <a:solidFill>
                              <a:schemeClr val="tx1"/>
                            </a:solidFill>
                            <a:latin typeface="Cambria Math" panose="02040503050406030204" pitchFamily="18" charset="0"/>
                          </a:rPr>
                          <m:t>𝑒</m:t>
                        </m:r>
                      </m:e>
                    </m:d>
                    <m:r>
                      <a:rPr lang="ru-RU" i="1" smtClean="0">
                        <a:solidFill>
                          <a:schemeClr val="tx1"/>
                        </a:solidFill>
                        <a:latin typeface="Cambria Math" panose="02040503050406030204" pitchFamily="18" charset="0"/>
                      </a:rPr>
                      <m:t>𝑋</m:t>
                    </m:r>
                  </m:oMath>
                </a14:m>
                <a:r>
                  <a:rPr lang="ru-RU" dirty="0">
                    <a:solidFill>
                      <a:schemeClr val="tx1"/>
                    </a:solidFill>
                  </a:rPr>
                  <a:t>.</a:t>
                </a:r>
              </a:p>
              <a:p>
                <a:r>
                  <a:rPr lang="ru-RU" b="1" dirty="0">
                    <a:solidFill>
                      <a:schemeClr val="tx1"/>
                    </a:solidFill>
                  </a:rPr>
                  <a:t>Доказательство.</a:t>
                </a:r>
              </a:p>
              <a:p>
                <a:pPr/>
                <a14:m>
                  <m:oMathPara xmlns:m="http://schemas.openxmlformats.org/officeDocument/2006/math">
                    <m:oMathParaPr>
                      <m:jc m:val="centerGroup"/>
                    </m:oMathParaPr>
                    <m:oMath xmlns:m="http://schemas.openxmlformats.org/officeDocument/2006/math">
                      <m:r>
                        <a:rPr lang="ru-RU" i="1" smtClean="0">
                          <a:solidFill>
                            <a:schemeClr val="tx1"/>
                          </a:solidFill>
                          <a:latin typeface="Cambria Math" panose="02040503050406030204" pitchFamily="18" charset="0"/>
                        </a:rPr>
                        <m:t>𝑥</m:t>
                      </m:r>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𝑒</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ru-RU" b="0"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𝑒</m:t>
                              </m:r>
                            </m:e>
                            <m:sub>
                              <m:r>
                                <a:rPr lang="ru-RU" i="1" smtClean="0">
                                  <a:solidFill>
                                    <a:schemeClr val="tx1"/>
                                  </a:solidFill>
                                  <a:latin typeface="Cambria Math" panose="02040503050406030204" pitchFamily="18" charset="0"/>
                                </a:rPr>
                                <m:t>𝑛</m:t>
                              </m:r>
                            </m:sub>
                          </m:sSub>
                        </m:e>
                      </m:d>
                      <m:r>
                        <a:rPr lang="ru-RU" i="1" smtClean="0">
                          <a:solidFill>
                            <a:schemeClr val="tx1"/>
                          </a:solidFill>
                          <a:latin typeface="Cambria Math" panose="02040503050406030204" pitchFamily="18" charset="0"/>
                        </a:rPr>
                        <m:t>𝑋</m:t>
                      </m:r>
                      <m:r>
                        <a:rPr lang="ru-RU" i="1" smtClean="0">
                          <a:solidFill>
                            <a:schemeClr val="tx1"/>
                          </a:solidFill>
                          <a:latin typeface="Cambria Math" panose="02040503050406030204" pitchFamily="18" charset="0"/>
                        </a:rPr>
                        <m:t>=</m:t>
                      </m:r>
                      <m:d>
                        <m:dPr>
                          <m:ctrlPr>
                            <a:rPr lang="ru-RU" i="1">
                              <a:solidFill>
                                <a:schemeClr val="tx1"/>
                              </a:solidFill>
                              <a:latin typeface="Cambria Math" panose="02040503050406030204" pitchFamily="18" charset="0"/>
                            </a:rPr>
                          </m:ctrlPr>
                        </m:dPr>
                        <m:e>
                          <m:sSub>
                            <m:sSubPr>
                              <m:ctrlPr>
                                <a:rPr lang="ru-RU" i="1">
                                  <a:solidFill>
                                    <a:schemeClr val="tx1"/>
                                  </a:solidFill>
                                  <a:latin typeface="Cambria Math" panose="02040503050406030204" pitchFamily="18" charset="0"/>
                                </a:rPr>
                              </m:ctrlPr>
                            </m:sSubPr>
                            <m:e>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𝑒</m:t>
                                  </m:r>
                                </m:e>
                              </m:acc>
                            </m:e>
                            <m:sub>
                              <m:r>
                                <a:rPr lang="ru-RU" i="1">
                                  <a:solidFill>
                                    <a:schemeClr val="tx1"/>
                                  </a:solidFill>
                                  <a:latin typeface="Cambria Math" panose="02040503050406030204" pitchFamily="18" charset="0"/>
                                </a:rPr>
                                <m:t>1</m:t>
                              </m:r>
                            </m:sub>
                          </m:sSub>
                          <m:r>
                            <a:rPr lang="ru-RU" b="0" i="1" smtClean="0">
                              <a:solidFill>
                                <a:schemeClr val="tx1"/>
                              </a:solidFill>
                              <a:latin typeface="Cambria Math" panose="02040503050406030204" pitchFamily="18" charset="0"/>
                            </a:rPr>
                            <m:t>,…</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𝑒</m:t>
                                  </m:r>
                                </m:e>
                              </m:acc>
                            </m:e>
                            <m:sub>
                              <m:r>
                                <a:rPr lang="ru-RU" i="1">
                                  <a:solidFill>
                                    <a:schemeClr val="tx1"/>
                                  </a:solidFill>
                                  <a:latin typeface="Cambria Math" panose="02040503050406030204" pitchFamily="18" charset="0"/>
                                </a:rPr>
                                <m:t>𝑛</m:t>
                              </m:r>
                            </m:sub>
                          </m:sSub>
                        </m:e>
                      </m:d>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𝑋</m:t>
                          </m:r>
                        </m:e>
                      </m:acc>
                      <m:r>
                        <a:rPr lang="ru-RU" b="0" i="1" smtClean="0">
                          <a:solidFill>
                            <a:schemeClr val="tx1"/>
                          </a:solidFill>
                          <a:latin typeface="Cambria Math" panose="02040503050406030204" pitchFamily="18" charset="0"/>
                        </a:rPr>
                        <m:t>=(</m:t>
                      </m:r>
                      <m:d>
                        <m:dPr>
                          <m:ctrlPr>
                            <a:rPr lang="ru-RU" i="1" dirty="0">
                              <a:solidFill>
                                <a:schemeClr val="tx1"/>
                              </a:solidFill>
                              <a:latin typeface="Cambria Math" panose="02040503050406030204" pitchFamily="18" charset="0"/>
                            </a:rPr>
                          </m:ctrlPr>
                        </m:dPr>
                        <m:e>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𝑒</m:t>
                              </m:r>
                            </m:e>
                            <m:sub>
                              <m:r>
                                <a:rPr lang="ru-RU" dirty="0">
                                  <a:solidFill>
                                    <a:schemeClr val="tx1"/>
                                  </a:solidFill>
                                  <a:latin typeface="Cambria Math" panose="02040503050406030204" pitchFamily="18" charset="0"/>
                                </a:rPr>
                                <m:t>1</m:t>
                              </m:r>
                            </m:sub>
                          </m:sSub>
                          <m:r>
                            <a:rPr lang="ru-RU" dirty="0">
                              <a:solidFill>
                                <a:schemeClr val="tx1"/>
                              </a:solidFill>
                              <a:latin typeface="Cambria Math" panose="02040503050406030204" pitchFamily="18" charset="0"/>
                            </a:rPr>
                            <m:t>,⋯,</m:t>
                          </m:r>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𝑒</m:t>
                              </m:r>
                            </m:e>
                            <m:sub>
                              <m:r>
                                <a:rPr lang="ru-RU" i="1" dirty="0">
                                  <a:solidFill>
                                    <a:schemeClr val="tx1"/>
                                  </a:solidFill>
                                  <a:latin typeface="Cambria Math" panose="02040503050406030204" pitchFamily="18" charset="0"/>
                                </a:rPr>
                                <m:t>𝑛</m:t>
                              </m:r>
                            </m:sub>
                          </m:sSub>
                        </m:e>
                      </m:d>
                      <m:d>
                        <m:dPr>
                          <m:ctrlPr>
                            <a:rPr lang="ru-RU" i="1" dirty="0">
                              <a:solidFill>
                                <a:schemeClr val="tx1"/>
                              </a:solidFill>
                              <a:latin typeface="Cambria Math" panose="02040503050406030204" pitchFamily="18" charset="0"/>
                            </a:rPr>
                          </m:ctrlPr>
                        </m:dPr>
                        <m:e>
                          <m:r>
                            <a:rPr lang="ru-RU" i="1">
                              <a:latin typeface="Cambria Math" panose="02040503050406030204" pitchFamily="18" charset="0"/>
                            </a:rPr>
                            <m:t>𝑒</m:t>
                          </m:r>
                          <m:r>
                            <a:rPr lang="ru-RU" i="1">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r>
                                <a:rPr lang="ru-RU" i="1">
                                  <a:latin typeface="Cambria Math" panose="02040503050406030204" pitchFamily="18" charset="0"/>
                                </a:rPr>
                                <m:t>𝑒</m:t>
                              </m:r>
                            </m:e>
                          </m:acc>
                        </m:e>
                      </m:d>
                      <m:r>
                        <a:rPr lang="ru-RU" b="0" i="1" smtClean="0">
                          <a:solidFill>
                            <a:schemeClr val="tx1"/>
                          </a:solidFill>
                          <a:latin typeface="Cambria Math" panose="02040503050406030204" pitchFamily="18" charset="0"/>
                        </a:rPr>
                        <m:t>)</m:t>
                      </m:r>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𝑋</m:t>
                          </m:r>
                        </m:e>
                      </m:acc>
                    </m:oMath>
                  </m:oMathPara>
                </a14:m>
                <a:endParaRPr lang="ru-RU" dirty="0">
                  <a:solidFill>
                    <a:schemeClr val="tx1"/>
                  </a:solidFill>
                </a:endParaRPr>
              </a:p>
              <a:p>
                <a:r>
                  <a:rPr lang="ru-RU" dirty="0"/>
                  <a:t>По ассоциативности умножения матриц и единственности разложения вектора по базису получаем, что </a:t>
                </a:r>
                <a14:m>
                  <m:oMath xmlns:m="http://schemas.openxmlformats.org/officeDocument/2006/math">
                    <m:r>
                      <a:rPr lang="ru-RU" i="1">
                        <a:latin typeface="Cambria Math" panose="02040503050406030204" pitchFamily="18" charset="0"/>
                      </a:rPr>
                      <m:t>𝑋</m:t>
                    </m:r>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r>
                          <a:rPr lang="ru-RU" i="1">
                            <a:latin typeface="Cambria Math" panose="02040503050406030204" pitchFamily="18" charset="0"/>
                          </a:rPr>
                          <m:t>𝑒</m:t>
                        </m:r>
                        <m:r>
                          <a:rPr lang="ru-RU" i="1">
                            <a:solidFill>
                              <a:schemeClr val="tx1"/>
                            </a:solidFill>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r>
                              <a:rPr lang="ru-RU" i="1">
                                <a:latin typeface="Cambria Math" panose="02040503050406030204" pitchFamily="18" charset="0"/>
                              </a:rPr>
                              <m:t>𝑒</m:t>
                            </m:r>
                          </m:e>
                        </m:acc>
                      </m:e>
                    </m:d>
                    <m:acc>
                      <m:accPr>
                        <m:chr m:val="̃"/>
                        <m:ctrlPr>
                          <a:rPr lang="ru-RU" i="1">
                            <a:latin typeface="Cambria Math" panose="02040503050406030204" pitchFamily="18" charset="0"/>
                          </a:rPr>
                        </m:ctrlPr>
                      </m:accPr>
                      <m:e>
                        <m:r>
                          <a:rPr lang="ru-RU" i="1">
                            <a:latin typeface="Cambria Math" panose="02040503050406030204" pitchFamily="18" charset="0"/>
                          </a:rPr>
                          <m:t>𝑋</m:t>
                        </m:r>
                      </m:e>
                    </m:acc>
                  </m:oMath>
                </a14:m>
                <a:r>
                  <a:rPr lang="ru-RU" dirty="0">
                    <a:solidFill>
                      <a:schemeClr val="tx1"/>
                    </a:solidFill>
                  </a:rPr>
                  <a:t> или </a:t>
                </a:r>
                <a14:m>
                  <m:oMath xmlns:m="http://schemas.openxmlformats.org/officeDocument/2006/math">
                    <m:acc>
                      <m:accPr>
                        <m:chr m:val="̃"/>
                        <m:ctrlPr>
                          <a:rPr lang="ru-RU" i="1">
                            <a:latin typeface="Cambria Math" panose="02040503050406030204" pitchFamily="18" charset="0"/>
                          </a:rPr>
                        </m:ctrlPr>
                      </m:accPr>
                      <m:e>
                        <m:r>
                          <a:rPr lang="ru-RU" i="1">
                            <a:latin typeface="Cambria Math" panose="02040503050406030204" pitchFamily="18" charset="0"/>
                          </a:rPr>
                          <m:t>𝑋</m:t>
                        </m:r>
                      </m:e>
                    </m:acc>
                    <m:r>
                      <a:rPr lang="ru-RU" i="1">
                        <a:latin typeface="Cambria Math" panose="02040503050406030204" pitchFamily="18" charset="0"/>
                      </a:rPr>
                      <m:t>=</m:t>
                    </m:r>
                    <m:d>
                      <m:dPr>
                        <m:ctrlPr>
                          <a:rPr lang="ru-RU" i="1">
                            <a:latin typeface="Cambria Math" panose="02040503050406030204" pitchFamily="18" charset="0"/>
                          </a:rPr>
                        </m:ctrlPr>
                      </m:dPr>
                      <m:e>
                        <m:acc>
                          <m:accPr>
                            <m:chr m:val="̃"/>
                            <m:ctrlPr>
                              <a:rPr lang="ru-RU" i="1">
                                <a:latin typeface="Cambria Math" panose="02040503050406030204" pitchFamily="18" charset="0"/>
                              </a:rPr>
                            </m:ctrlPr>
                          </m:accPr>
                          <m:e>
                            <m:r>
                              <a:rPr lang="ru-RU" i="1">
                                <a:latin typeface="Cambria Math" panose="02040503050406030204" pitchFamily="18" charset="0"/>
                              </a:rPr>
                              <m:t>𝑒</m:t>
                            </m:r>
                          </m:e>
                        </m:acc>
                        <m:r>
                          <a:rPr lang="ru-RU" i="1">
                            <a:latin typeface="Cambria Math" panose="02040503050406030204" pitchFamily="18" charset="0"/>
                            <a:ea typeface="Cambria Math" panose="02040503050406030204" pitchFamily="18" charset="0"/>
                          </a:rPr>
                          <m:t>⇝</m:t>
                        </m:r>
                        <m:r>
                          <a:rPr lang="ru-RU" i="1">
                            <a:latin typeface="Cambria Math" panose="02040503050406030204" pitchFamily="18" charset="0"/>
                          </a:rPr>
                          <m:t>𝑒</m:t>
                        </m:r>
                      </m:e>
                    </m:d>
                    <m:r>
                      <a:rPr lang="ru-RU" i="1">
                        <a:latin typeface="Cambria Math" panose="02040503050406030204" pitchFamily="18" charset="0"/>
                      </a:rPr>
                      <m:t>𝑋</m:t>
                    </m:r>
                  </m:oMath>
                </a14:m>
                <a:r>
                  <a:rPr lang="ru-RU" dirty="0">
                    <a:solidFill>
                      <a:schemeClr val="tx1"/>
                    </a:solidFill>
                  </a:rPr>
                  <a:t>.</a:t>
                </a:r>
              </a:p>
              <a:p>
                <a:endParaRPr lang="ru-RU" dirty="0"/>
              </a:p>
              <a:p>
                <a:r>
                  <a:rPr lang="ru-RU" dirty="0"/>
                  <a:t>Ч</a:t>
                </a:r>
                <a:r>
                  <a:rPr lang="ru-RU" dirty="0">
                    <a:solidFill>
                      <a:schemeClr val="tx1"/>
                    </a:solidFill>
                  </a:rPr>
                  <a:t>тобы получить столбец координат в новом базисе, нужно </a:t>
                </a:r>
                <a:r>
                  <a:rPr lang="ru-RU" b="1" dirty="0">
                    <a:solidFill>
                      <a:schemeClr val="tx1"/>
                    </a:solidFill>
                  </a:rPr>
                  <a:t>слева</a:t>
                </a:r>
                <a:r>
                  <a:rPr lang="ru-RU" dirty="0">
                    <a:solidFill>
                      <a:schemeClr val="tx1"/>
                    </a:solidFill>
                  </a:rPr>
                  <a:t> умножить столбец его координат в старом базисе на матрицу, </a:t>
                </a:r>
                <a:r>
                  <a:rPr lang="ru-RU" b="1" dirty="0">
                    <a:solidFill>
                      <a:schemeClr val="tx1"/>
                    </a:solidFill>
                  </a:rPr>
                  <a:t>обратную</a:t>
                </a:r>
                <a:r>
                  <a:rPr lang="ru-RU" dirty="0">
                    <a:solidFill>
                      <a:schemeClr val="tx1"/>
                    </a:solidFill>
                  </a:rPr>
                  <a:t> к матрице перехода от старого базиса к новому. Ещ</a:t>
                </a:r>
                <a:r>
                  <a:rPr lang="ru-RU" dirty="0"/>
                  <a:t>ё</a:t>
                </a:r>
                <a:r>
                  <a:rPr lang="ru-RU" dirty="0">
                    <a:solidFill>
                      <a:schemeClr val="tx1"/>
                    </a:solidFill>
                  </a:rPr>
                  <a:t> говорят, что координаты вектора в базисе преобразуются </a:t>
                </a:r>
                <a:r>
                  <a:rPr lang="ru-RU" b="1" i="1" dirty="0" err="1">
                    <a:solidFill>
                      <a:schemeClr val="tx1"/>
                    </a:solidFill>
                  </a:rPr>
                  <a:t>контравариантно</a:t>
                </a:r>
                <a:r>
                  <a:rPr lang="ru-RU" dirty="0">
                    <a:solidFill>
                      <a:schemeClr val="tx1"/>
                    </a:solidFill>
                  </a:rPr>
                  <a:t>. Полный смысл этого понятия будет раскрыт в следующих темах.</a:t>
                </a:r>
              </a:p>
            </p:txBody>
          </p:sp>
        </mc:Choice>
        <mc:Fallback xmlns="">
          <p:sp>
            <p:nvSpPr>
              <p:cNvPr id="3" name="Текст 2">
                <a:extLst>
                  <a:ext uri="{FF2B5EF4-FFF2-40B4-BE49-F238E27FC236}">
                    <a16:creationId xmlns:a16="http://schemas.microsoft.com/office/drawing/2014/main" id="{304E3729-782A-9335-102F-0CFCD68CECD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607897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FEE4F1-C66E-1BBA-E5E2-601CE3AA18DC}"/>
              </a:ext>
            </a:extLst>
          </p:cNvPr>
          <p:cNvSpPr>
            <a:spLocks noGrp="1"/>
          </p:cNvSpPr>
          <p:nvPr>
            <p:ph type="title"/>
          </p:nvPr>
        </p:nvSpPr>
        <p:spPr/>
        <p:txBody>
          <a:bodyPr>
            <a:normAutofit fontScale="90000"/>
          </a:bodyPr>
          <a:lstStyle/>
          <a:p>
            <a:r>
              <a:rPr lang="ru-RU" dirty="0"/>
              <a:t>19. Матричные группы. Определение, примеры. Подгруппы GL(n): SL(n), D(n) и другие.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B26938E0-1FCE-C328-6ADC-56767C1DFC94}"/>
                  </a:ext>
                </a:extLst>
              </p:cNvPr>
              <p:cNvSpPr>
                <a:spLocks noGrp="1"/>
              </p:cNvSpPr>
              <p:nvPr>
                <p:ph type="body" sz="quarter" idx="13"/>
              </p:nvPr>
            </p:nvSpPr>
            <p:spPr>
              <a:xfrm>
                <a:off x="838200" y="993775"/>
                <a:ext cx="10515600" cy="5631614"/>
              </a:xfrm>
            </p:spPr>
            <p:txBody>
              <a:bodyPr>
                <a:normAutofit/>
              </a:bodyPr>
              <a:lstStyle/>
              <a:p>
                <a:r>
                  <a:rPr lang="ru-RU" b="1" dirty="0"/>
                  <a:t>Лемма.</a:t>
                </a:r>
              </a:p>
              <a:p>
                <a:r>
                  <a:rPr lang="ru-RU" dirty="0"/>
                  <a:t>Множество квадратных невырожденных матриц с операцией умножения образует некоммутативную группу.</a:t>
                </a:r>
              </a:p>
              <a:p>
                <a:r>
                  <a:rPr lang="ru-RU" b="1" dirty="0"/>
                  <a:t>Доказательство.</a:t>
                </a:r>
              </a:p>
              <a:p>
                <a:r>
                  <a:rPr lang="ru-RU" dirty="0"/>
                  <a:t>Умножение квадратных невырожденных матриц является </a:t>
                </a:r>
                <a:r>
                  <a:rPr lang="ru-RU" i="1" dirty="0"/>
                  <a:t>внутренним законом композиции</a:t>
                </a:r>
                <a:r>
                  <a:rPr lang="ru-RU" dirty="0"/>
                  <a:t>. Иными словами, это множество замкнуто относительно операции умножения в силу того, что для любых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m:rPr>
                        <m:nor/>
                      </m:rPr>
                      <a:rPr lang="en-US">
                        <a:latin typeface="Cambria Math" panose="02040503050406030204" pitchFamily="18" charset="0"/>
                        <a:ea typeface="Cambria Math" panose="02040503050406030204" pitchFamily="18" charset="0"/>
                      </a:rPr>
                      <m:t>𝕂</m:t>
                    </m:r>
                    <m:r>
                      <a:rPr lang="en-US" b="0" i="1" smtClean="0">
                        <a:latin typeface="Cambria Math" panose="02040503050406030204" pitchFamily="18" charset="0"/>
                      </a:rPr>
                      <m:t>)</m:t>
                    </m:r>
                  </m:oMath>
                </a14:m>
                <a:r>
                  <a:rPr lang="en-US" dirty="0"/>
                  <a:t> </a:t>
                </a:r>
                <a:r>
                  <a:rPr lang="ru-RU" dirty="0"/>
                  <a:t>таких, что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e>
                    </m:func>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a:t>
                </a:r>
                <a:r>
                  <a:rPr lang="ru-RU" dirty="0"/>
                  <a:t>справедливо</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2</m:t>
                              </m:r>
                            </m:sub>
                          </m:sSub>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det</m:t>
                          </m:r>
                        </m:fNa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2</m:t>
                              </m:r>
                            </m:sub>
                          </m:sSub>
                        </m:e>
                      </m:func>
                      <m:r>
                        <a:rPr lang="en-US" b="0" i="1" smtClean="0">
                          <a:latin typeface="Cambria Math" panose="02040503050406030204" pitchFamily="18" charset="0"/>
                          <a:ea typeface="Cambria Math" panose="02040503050406030204" pitchFamily="18" charset="0"/>
                        </a:rPr>
                        <m:t>≠0</m:t>
                      </m:r>
                    </m:oMath>
                  </m:oMathPara>
                </a14:m>
                <a:endParaRPr lang="en-US" dirty="0"/>
              </a:p>
              <a:p>
                <a:r>
                  <a:rPr lang="ru-RU" dirty="0"/>
                  <a:t>Умножение квадратных матриц всегда </a:t>
                </a:r>
                <a:r>
                  <a:rPr lang="ru-RU" i="1" dirty="0"/>
                  <a:t>ассоциативно</a:t>
                </a:r>
                <a:r>
                  <a:rPr lang="ru-RU" dirty="0"/>
                  <a:t>. </a:t>
                </a:r>
                <a:r>
                  <a:rPr lang="ru-RU" i="1" dirty="0"/>
                  <a:t>Единичная матрица</a:t>
                </a:r>
                <a:r>
                  <a:rPr lang="ru-RU" dirty="0"/>
                  <a:t>, являющаяся </a:t>
                </a:r>
                <a:r>
                  <a:rPr lang="ru-RU" i="1" dirty="0"/>
                  <a:t>нейтральным</a:t>
                </a:r>
                <a:r>
                  <a:rPr lang="ru-RU" dirty="0"/>
                  <a:t> </a:t>
                </a:r>
                <a:r>
                  <a:rPr lang="ru-RU" i="1" dirty="0"/>
                  <a:t>элементом</a:t>
                </a:r>
                <a:r>
                  <a:rPr lang="ru-RU" dirty="0"/>
                  <a:t> по операции умножения для всех квадратных матриц, также является невырожденной и, следовательно, принадлежит этому множеству. А также в силу невырожденности матриц этого множества мы можем утверждать, что все они </a:t>
                </a:r>
                <a:r>
                  <a:rPr lang="ru-RU" i="1" dirty="0"/>
                  <a:t>обратимы</a:t>
                </a:r>
                <a:r>
                  <a:rPr lang="ru-RU" dirty="0"/>
                  <a:t>. </a:t>
                </a:r>
                <a:r>
                  <a:rPr lang="ru-RU" i="1" dirty="0"/>
                  <a:t>Некоммутативность</a:t>
                </a:r>
                <a:r>
                  <a:rPr lang="ru-RU" dirty="0"/>
                  <a:t> умножения матриц очевидна</a:t>
                </a:r>
                <a:r>
                  <a:rPr lang="ru-RU" dirty="0">
                    <a:latin typeface="Cambria Math" panose="02040503050406030204" pitchFamily="18" charset="0"/>
                    <a:ea typeface="Cambria Math" panose="02040503050406030204" pitchFamily="18" charset="0"/>
                  </a:rPr>
                  <a:t>∎</a:t>
                </a:r>
              </a:p>
              <a:p>
                <a:r>
                  <a:rPr lang="ru-RU" b="1" dirty="0">
                    <a:ea typeface="Cambria Math" panose="02040503050406030204" pitchFamily="18" charset="0"/>
                  </a:rPr>
                  <a:t>Опр</a:t>
                </a:r>
                <a:r>
                  <a:rPr lang="ru-RU" dirty="0">
                    <a:ea typeface="Cambria Math" panose="02040503050406030204" pitchFamily="18" charset="0"/>
                  </a:rPr>
                  <a:t>.</a:t>
                </a:r>
                <a:r>
                  <a:rPr lang="en-US" dirty="0">
                    <a:ea typeface="Cambria Math" panose="02040503050406030204" pitchFamily="18" charset="0"/>
                  </a:rPr>
                  <a:t> </a:t>
                </a:r>
                <a:r>
                  <a:rPr lang="ru-RU" dirty="0">
                    <a:ea typeface="Cambria Math" panose="02040503050406030204" pitchFamily="18" charset="0"/>
                  </a:rPr>
                  <a:t>Множество невырожденных квадратных матриц </a:t>
                </a:r>
                <a14:m>
                  <m:oMath xmlns:m="http://schemas.openxmlformats.org/officeDocument/2006/math">
                    <m:r>
                      <a:rPr lang="en-US" b="0" i="1" smtClean="0">
                        <a:latin typeface="Cambria Math" panose="02040503050406030204" pitchFamily="18" charset="0"/>
                        <a:ea typeface="Cambria Math" panose="02040503050406030204" pitchFamily="18" charset="0"/>
                      </a:rPr>
                      <m:t>𝑛</m:t>
                    </m:r>
                  </m:oMath>
                </a14:m>
                <a:r>
                  <a:rPr lang="ru-RU" dirty="0">
                    <a:ea typeface="Cambria Math" panose="02040503050406030204" pitchFamily="18" charset="0"/>
                  </a:rPr>
                  <a:t>-го порядка с операцией умножения называется </a:t>
                </a:r>
                <a:r>
                  <a:rPr lang="ru-RU" b="1" i="1" dirty="0">
                    <a:ea typeface="Cambria Math" panose="02040503050406030204" pitchFamily="18" charset="0"/>
                  </a:rPr>
                  <a:t>полной линейной группой </a:t>
                </a:r>
                <a:r>
                  <a:rPr lang="ru-RU" dirty="0">
                    <a:ea typeface="Cambria Math" panose="02040503050406030204" pitchFamily="18" charset="0"/>
                  </a:rPr>
                  <a:t>и обозначается </a:t>
                </a:r>
                <a14:m>
                  <m:oMath xmlns:m="http://schemas.openxmlformats.org/officeDocument/2006/math">
                    <m:r>
                      <a:rPr lang="en-US" i="1" dirty="0" smtClean="0">
                        <a:latin typeface="Cambria Math" panose="02040503050406030204" pitchFamily="18" charset="0"/>
                        <a:ea typeface="Cambria Math" panose="02040503050406030204" pitchFamily="18" charset="0"/>
                      </a:rPr>
                      <m:t>𝐺𝐿</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a:t>
                </a:r>
              </a:p>
              <a:p>
                <a:r>
                  <a:rPr lang="ru-RU" dirty="0">
                    <a:ea typeface="Cambria Math" panose="02040503050406030204" pitchFamily="18" charset="0"/>
                  </a:rPr>
                  <a:t>Любая матрица перехода </a:t>
                </a:r>
                <a14:m>
                  <m:oMath xmlns:m="http://schemas.openxmlformats.org/officeDocument/2006/math">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r>
                  <a:rPr lang="ru-RU" dirty="0">
                    <a:ea typeface="Cambria Math" panose="02040503050406030204" pitchFamily="18" charset="0"/>
                  </a:rPr>
                  <a:t>любая матрица</a:t>
                </a:r>
                <a:r>
                  <a:rPr lang="en-US"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𝐺𝐿</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r>
                  <a:rPr lang="ru-RU" dirty="0">
                    <a:ea typeface="Cambria Math" panose="02040503050406030204" pitchFamily="18" charset="0"/>
                  </a:rPr>
                  <a:t>может быть матрицей перехода.</a:t>
                </a:r>
              </a:p>
              <a:p>
                <a:endParaRPr lang="en-US" dirty="0">
                  <a:ea typeface="Cambria Math" panose="02040503050406030204" pitchFamily="18" charset="0"/>
                </a:endParaRPr>
              </a:p>
            </p:txBody>
          </p:sp>
        </mc:Choice>
        <mc:Fallback xmlns="">
          <p:sp>
            <p:nvSpPr>
              <p:cNvPr id="3" name="Текст 2">
                <a:extLst>
                  <a:ext uri="{FF2B5EF4-FFF2-40B4-BE49-F238E27FC236}">
                    <a16:creationId xmlns:a16="http://schemas.microsoft.com/office/drawing/2014/main" id="{B26938E0-1FCE-C328-6ADC-56767C1DFC94}"/>
                  </a:ext>
                </a:extLst>
              </p:cNvPr>
              <p:cNvSpPr>
                <a:spLocks noGrp="1" noRot="1" noChangeAspect="1" noMove="1" noResize="1" noEditPoints="1" noAdjustHandles="1" noChangeArrowheads="1" noChangeShapeType="1" noTextEdit="1"/>
              </p:cNvSpPr>
              <p:nvPr>
                <p:ph type="body" sz="quarter" idx="13"/>
              </p:nvPr>
            </p:nvSpPr>
            <p:spPr>
              <a:xfrm>
                <a:off x="838200" y="993775"/>
                <a:ext cx="10515600" cy="5631614"/>
              </a:xfrm>
              <a:blipFill>
                <a:blip r:embed="rId2"/>
                <a:stretch>
                  <a:fillRect l="-522" t="-974" r="-464"/>
                </a:stretch>
              </a:blipFill>
            </p:spPr>
            <p:txBody>
              <a:bodyPr/>
              <a:lstStyle/>
              <a:p>
                <a:r>
                  <a:rPr lang="ru-RU">
                    <a:noFill/>
                  </a:rPr>
                  <a:t> </a:t>
                </a:r>
              </a:p>
            </p:txBody>
          </p:sp>
        </mc:Fallback>
      </mc:AlternateContent>
    </p:spTree>
    <p:extLst>
      <p:ext uri="{BB962C8B-B14F-4D97-AF65-F5344CB8AC3E}">
        <p14:creationId xmlns:p14="http://schemas.microsoft.com/office/powerpoint/2010/main" val="4223246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66620-A714-4EC9-6F96-8ECD9E338679}"/>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E8D549-4C69-263D-91ED-A2DBA9BD5684}"/>
              </a:ext>
            </a:extLst>
          </p:cNvPr>
          <p:cNvSpPr>
            <a:spLocks noGrp="1"/>
          </p:cNvSpPr>
          <p:nvPr>
            <p:ph type="title"/>
          </p:nvPr>
        </p:nvSpPr>
        <p:spPr/>
        <p:txBody>
          <a:bodyPr>
            <a:normAutofit fontScale="90000"/>
          </a:bodyPr>
          <a:lstStyle/>
          <a:p>
            <a:r>
              <a:rPr lang="ru-RU" dirty="0"/>
              <a:t>19. Матричные группы. Определение, примеры. Подгруппы GL(n): SL(n), D(n) и другие.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F8234EEA-D621-C05D-56B8-284495C9B5A9}"/>
                  </a:ext>
                </a:extLst>
              </p:cNvPr>
              <p:cNvSpPr>
                <a:spLocks noGrp="1"/>
              </p:cNvSpPr>
              <p:nvPr>
                <p:ph type="body" sz="quarter" idx="13"/>
              </p:nvPr>
            </p:nvSpPr>
            <p:spPr>
              <a:xfrm>
                <a:off x="838200" y="993774"/>
                <a:ext cx="10515600" cy="5310773"/>
              </a:xfrm>
            </p:spPr>
            <p:txBody>
              <a:bodyPr>
                <a:normAutofit/>
              </a:bodyPr>
              <a:lstStyle/>
              <a:p>
                <a:r>
                  <a:rPr lang="ru-RU" b="1" dirty="0">
                    <a:ea typeface="Cambria Math" panose="02040503050406030204" pitchFamily="18" charset="0"/>
                  </a:rPr>
                  <a:t>Опр</a:t>
                </a:r>
                <a:r>
                  <a:rPr lang="ru-RU" dirty="0">
                    <a:ea typeface="Cambria Math" panose="02040503050406030204" pitchFamily="18" charset="0"/>
                  </a:rPr>
                  <a:t>. Подмножество группы, которое само является группой с тем же внутренним законом композиции, называется </a:t>
                </a:r>
                <a:r>
                  <a:rPr lang="ru-RU" b="1" i="1" dirty="0">
                    <a:ea typeface="Cambria Math" panose="02040503050406030204" pitchFamily="18" charset="0"/>
                  </a:rPr>
                  <a:t>подгруппой</a:t>
                </a:r>
                <a:r>
                  <a:rPr lang="ru-RU" dirty="0">
                    <a:ea typeface="Cambria Math" panose="02040503050406030204" pitchFamily="18" charset="0"/>
                  </a:rPr>
                  <a:t>.</a:t>
                </a:r>
                <a:endParaRPr lang="ru-RU" b="1" dirty="0">
                  <a:ea typeface="Cambria Math" panose="02040503050406030204" pitchFamily="18" charset="0"/>
                </a:endParaRPr>
              </a:p>
              <a:p>
                <a:r>
                  <a:rPr lang="ru-RU" b="1" dirty="0">
                    <a:ea typeface="Cambria Math" panose="02040503050406030204" pitchFamily="18" charset="0"/>
                  </a:rPr>
                  <a:t>Подгруппы 𝐺𝐿(𝑛) </a:t>
                </a:r>
              </a:p>
              <a:p>
                <a:r>
                  <a:rPr lang="ru-RU" b="1" i="1" dirty="0">
                    <a:ea typeface="Cambria Math" panose="02040503050406030204" pitchFamily="18" charset="0"/>
                  </a:rPr>
                  <a:t>Специальной линейной группой </a:t>
                </a:r>
                <a14:m>
                  <m:oMath xmlns:m="http://schemas.openxmlformats.org/officeDocument/2006/math">
                    <m:r>
                      <a:rPr lang="en-US" b="0" i="1" smtClean="0">
                        <a:latin typeface="Cambria Math" panose="02040503050406030204" pitchFamily="18" charset="0"/>
                        <a:ea typeface="Cambria Math" panose="02040503050406030204" pitchFamily="18" charset="0"/>
                      </a:rPr>
                      <m:t>𝑆𝐿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r>
                  <a:rPr lang="ru-RU" dirty="0">
                    <a:ea typeface="Cambria Math" panose="02040503050406030204" pitchFamily="18" charset="0"/>
                  </a:rPr>
                  <a:t>называется группа, которая образована подмножеством </a:t>
                </a:r>
                <a14:m>
                  <m:oMath xmlns:m="http://schemas.openxmlformats.org/officeDocument/2006/math">
                    <m:r>
                      <a:rPr lang="en-US" i="1" dirty="0">
                        <a:latin typeface="Cambria Math" panose="02040503050406030204" pitchFamily="18" charset="0"/>
                        <a:ea typeface="Cambria Math" panose="02040503050406030204" pitchFamily="18" charset="0"/>
                      </a:rPr>
                      <m:t>𝐺𝐿</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квадратных матриц, определитель которых равен </a:t>
                </a:r>
                <a14:m>
                  <m:oMath xmlns:m="http://schemas.openxmlformats.org/officeDocument/2006/math">
                    <m:r>
                      <a:rPr lang="ru-RU" i="1" dirty="0" smtClean="0">
                        <a:latin typeface="Cambria Math" panose="02040503050406030204" pitchFamily="18" charset="0"/>
                        <a:ea typeface="Cambria Math" panose="02040503050406030204" pitchFamily="18" charset="0"/>
                      </a:rPr>
                      <m:t>1</m:t>
                    </m:r>
                  </m:oMath>
                </a14:m>
                <a:r>
                  <a:rPr lang="ru-RU" dirty="0">
                    <a:ea typeface="Cambria Math" panose="02040503050406030204" pitchFamily="18" charset="0"/>
                  </a:rPr>
                  <a:t>.</a:t>
                </a:r>
              </a:p>
              <a:p>
                <a:r>
                  <a:rPr lang="ru-RU" dirty="0">
                    <a:ea typeface="Cambria Math" panose="02040503050406030204" pitchFamily="18" charset="0"/>
                  </a:rPr>
                  <a:t>Очевидно, что матрицы </a:t>
                </a:r>
                <a14:m>
                  <m:oMath xmlns:m="http://schemas.openxmlformats.org/officeDocument/2006/math">
                    <m:sSub>
                      <m:sSubPr>
                        <m:ctrlPr>
                          <a:rPr lang="ru-RU" b="0" i="1" dirty="0" smtClean="0">
                            <a:latin typeface="Cambria Math" panose="02040503050406030204" pitchFamily="18" charset="0"/>
                            <a:ea typeface="Cambria Math" panose="02040503050406030204" pitchFamily="18" charset="0"/>
                          </a:rPr>
                        </m:ctrlPr>
                      </m:sSubPr>
                      <m:e>
                        <m:r>
                          <a:rPr lang="ru-RU" i="1" dirty="0" smtClean="0">
                            <a:latin typeface="Cambria Math" panose="02040503050406030204" pitchFamily="18" charset="0"/>
                            <a:ea typeface="Cambria Math" panose="02040503050406030204" pitchFamily="18" charset="0"/>
                          </a:rPr>
                          <m:t>𝐴</m:t>
                        </m:r>
                      </m:e>
                      <m:sub>
                        <m:r>
                          <a:rPr lang="ru-RU" i="1" dirty="0" smtClean="0">
                            <a:latin typeface="Cambria Math" panose="02040503050406030204" pitchFamily="18" charset="0"/>
                            <a:ea typeface="Cambria Math" panose="02040503050406030204" pitchFamily="18" charset="0"/>
                          </a:rPr>
                          <m:t>𝑖</m:t>
                        </m:r>
                      </m:sub>
                    </m:sSub>
                  </m:oMath>
                </a14:m>
                <a:r>
                  <a:rPr lang="ru-RU" dirty="0">
                    <a:ea typeface="Cambria Math" panose="02040503050406030204" pitchFamily="18" charset="0"/>
                  </a:rPr>
                  <a:t> такие, что </a:t>
                </a:r>
                <a14:m>
                  <m:oMath xmlns:m="http://schemas.openxmlformats.org/officeDocument/2006/math">
                    <m:r>
                      <m:rPr>
                        <m:sty m:val="p"/>
                      </m:rPr>
                      <a:rPr lang="ru-RU" i="1" dirty="0" smtClean="0">
                        <a:latin typeface="Cambria Math" panose="02040503050406030204" pitchFamily="18" charset="0"/>
                        <a:ea typeface="Cambria Math" panose="02040503050406030204" pitchFamily="18" charset="0"/>
                      </a:rPr>
                      <m:t>det</m:t>
                    </m:r>
                    <m:r>
                      <a:rPr lang="ru-RU" i="1" dirty="0" smtClean="0">
                        <a:latin typeface="Cambria Math" panose="02040503050406030204" pitchFamily="18" charset="0"/>
                        <a:ea typeface="Cambria Math" panose="02040503050406030204" pitchFamily="18" charset="0"/>
                      </a:rPr>
                      <m:t>⁡</m:t>
                    </m:r>
                    <m:sSub>
                      <m:sSubPr>
                        <m:ctrlPr>
                          <a:rPr lang="ru-RU" b="0" i="1" dirty="0" smtClean="0">
                            <a:latin typeface="Cambria Math" panose="02040503050406030204" pitchFamily="18" charset="0"/>
                            <a:ea typeface="Cambria Math" panose="02040503050406030204" pitchFamily="18" charset="0"/>
                          </a:rPr>
                        </m:ctrlPr>
                      </m:sSubPr>
                      <m:e>
                        <m:r>
                          <a:rPr lang="ru-RU" i="1" dirty="0" err="1" smtClean="0">
                            <a:latin typeface="Cambria Math" panose="02040503050406030204" pitchFamily="18" charset="0"/>
                            <a:ea typeface="Cambria Math" panose="02040503050406030204" pitchFamily="18" charset="0"/>
                          </a:rPr>
                          <m:t>𝐴</m:t>
                        </m:r>
                      </m:e>
                      <m:sub>
                        <m:r>
                          <a:rPr lang="ru-RU" i="1" dirty="0" err="1" smtClean="0">
                            <a:latin typeface="Cambria Math" panose="02040503050406030204" pitchFamily="18" charset="0"/>
                            <a:ea typeface="Cambria Math" panose="02040503050406030204" pitchFamily="18" charset="0"/>
                          </a:rPr>
                          <m:t>𝑖</m:t>
                        </m:r>
                      </m:sub>
                    </m:sSub>
                    <m:r>
                      <a:rPr lang="ru-RU" i="1" dirty="0" smtClean="0">
                        <a:latin typeface="Cambria Math" panose="02040503050406030204" pitchFamily="18" charset="0"/>
                        <a:ea typeface="Cambria Math" panose="02040503050406030204" pitchFamily="18" charset="0"/>
                      </a:rPr>
                      <m:t> = 1 </m:t>
                    </m:r>
                  </m:oMath>
                </a14:m>
                <a:r>
                  <a:rPr lang="ru-RU" dirty="0">
                    <a:ea typeface="Cambria Math" panose="02040503050406030204" pitchFamily="18" charset="0"/>
                  </a:rPr>
                  <a:t>в результате умножения дают матрицу с таким же свойством. Ассоциативность, существование нейтрального элемента (единичной матрицы) и обратимость таких матриц очевидно. Отсюда и следует, что данное подмножество является группой.</a:t>
                </a:r>
              </a:p>
              <a:p>
                <a:r>
                  <a:rPr lang="ru-RU" b="1" i="1" dirty="0">
                    <a:ea typeface="Cambria Math" panose="02040503050406030204" pitchFamily="18" charset="0"/>
                  </a:rPr>
                  <a:t>Диагональная группа </a:t>
                </a:r>
                <a14:m>
                  <m:oMath xmlns:m="http://schemas.openxmlformats.org/officeDocument/2006/math">
                    <m:r>
                      <a:rPr lang="ru-RU" i="1" dirty="0" smtClean="0">
                        <a:latin typeface="Cambria Math" panose="02040503050406030204" pitchFamily="18" charset="0"/>
                        <a:ea typeface="Cambria Math" panose="02040503050406030204" pitchFamily="18" charset="0"/>
                      </a:rPr>
                      <m:t>𝐷</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ea typeface="Cambria Math" panose="02040503050406030204" pitchFamily="18" charset="0"/>
                      </a:rPr>
                      <m:t>𝑛</m:t>
                    </m:r>
                    <m:r>
                      <a:rPr lang="ru-RU" i="1" dirty="0" smtClean="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 множество всех диагональных невырожденных матриц n-го порядка.</a:t>
                </a:r>
              </a:p>
              <a:p>
                <a:r>
                  <a:rPr lang="ru-RU" b="1" i="1" dirty="0">
                    <a:ea typeface="Cambria Math" panose="02040503050406030204" pitchFamily="18" charset="0"/>
                  </a:rPr>
                  <a:t>Треугольная группа </a:t>
                </a:r>
                <a14:m>
                  <m:oMath xmlns:m="http://schemas.openxmlformats.org/officeDocument/2006/math">
                    <m:r>
                      <a:rPr lang="ru-RU" i="1" dirty="0" smtClean="0">
                        <a:latin typeface="Cambria Math" panose="02040503050406030204" pitchFamily="18" charset="0"/>
                        <a:ea typeface="Cambria Math" panose="02040503050406030204" pitchFamily="18" charset="0"/>
                      </a:rPr>
                      <m:t>𝑇</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ea typeface="Cambria Math" panose="02040503050406030204" pitchFamily="18" charset="0"/>
                      </a:rPr>
                      <m:t>𝑛</m:t>
                    </m:r>
                    <m:r>
                      <a:rPr lang="ru-RU" i="1" dirty="0" smtClean="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 множество (</a:t>
                </a:r>
                <a:r>
                  <a:rPr lang="ru-RU" dirty="0" err="1">
                    <a:ea typeface="Cambria Math" panose="02040503050406030204" pitchFamily="18" charset="0"/>
                  </a:rPr>
                  <a:t>верхне</a:t>
                </a:r>
                <a:r>
                  <a:rPr lang="ru-RU" dirty="0">
                    <a:ea typeface="Cambria Math" panose="02040503050406030204" pitchFamily="18" charset="0"/>
                  </a:rPr>
                  <a:t>) треугольных невырожденных матриц n-го порядка.</a:t>
                </a:r>
              </a:p>
              <a:p>
                <a:r>
                  <a:rPr lang="ru-RU" b="1" i="1" dirty="0">
                    <a:ea typeface="Cambria Math" panose="02040503050406030204" pitchFamily="18" charset="0"/>
                  </a:rPr>
                  <a:t>Унитреугольная группа </a:t>
                </a:r>
                <a14:m>
                  <m:oMath xmlns:m="http://schemas.openxmlformats.org/officeDocument/2006/math">
                    <m:r>
                      <a:rPr lang="ru-RU" i="1" dirty="0" smtClean="0">
                        <a:latin typeface="Cambria Math" panose="02040503050406030204" pitchFamily="18" charset="0"/>
                        <a:ea typeface="Cambria Math" panose="02040503050406030204" pitchFamily="18" charset="0"/>
                      </a:rPr>
                      <m:t>𝑈𝑇</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ea typeface="Cambria Math" panose="02040503050406030204" pitchFamily="18" charset="0"/>
                      </a:rPr>
                      <m:t>𝑛</m:t>
                    </m:r>
                    <m:r>
                      <a:rPr lang="ru-RU" i="1" dirty="0" smtClean="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 множество </a:t>
                </a:r>
                <a:r>
                  <a:rPr lang="ru-RU" dirty="0" err="1">
                    <a:ea typeface="Cambria Math" panose="02040503050406030204" pitchFamily="18" charset="0"/>
                  </a:rPr>
                  <a:t>верхнетреугольных</a:t>
                </a:r>
                <a:r>
                  <a:rPr lang="ru-RU" dirty="0">
                    <a:ea typeface="Cambria Math" panose="02040503050406030204" pitchFamily="18" charset="0"/>
                  </a:rPr>
                  <a:t> матриц все диагональные элементы которых равны </a:t>
                </a:r>
                <a14:m>
                  <m:oMath xmlns:m="http://schemas.openxmlformats.org/officeDocument/2006/math">
                    <m:r>
                      <a:rPr lang="ru-RU" i="1" dirty="0" smtClean="0">
                        <a:latin typeface="Cambria Math" panose="02040503050406030204" pitchFamily="18" charset="0"/>
                        <a:ea typeface="Cambria Math" panose="02040503050406030204" pitchFamily="18" charset="0"/>
                      </a:rPr>
                      <m:t>1</m:t>
                    </m:r>
                  </m:oMath>
                </a14:m>
                <a:r>
                  <a:rPr lang="ru-RU" dirty="0">
                    <a:ea typeface="Cambria Math" panose="02040503050406030204" pitchFamily="18" charset="0"/>
                  </a:rPr>
                  <a:t>. В этом смысле, </a:t>
                </a:r>
                <a14:m>
                  <m:oMath xmlns:m="http://schemas.openxmlformats.org/officeDocument/2006/math">
                    <m:r>
                      <a:rPr lang="ru-RU" i="1" dirty="0" smtClean="0">
                        <a:latin typeface="Cambria Math" panose="02040503050406030204" pitchFamily="18" charset="0"/>
                        <a:ea typeface="Cambria Math" panose="02040503050406030204" pitchFamily="18" charset="0"/>
                      </a:rPr>
                      <m:t>𝑈𝑇</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ea typeface="Cambria Math" panose="02040503050406030204" pitchFamily="18" charset="0"/>
                      </a:rPr>
                      <m:t>𝑛</m:t>
                    </m:r>
                    <m:r>
                      <a:rPr lang="ru-RU" i="1" dirty="0" smtClean="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является подгруппой как T(n), так и SL(n).</a:t>
                </a:r>
              </a:p>
            </p:txBody>
          </p:sp>
        </mc:Choice>
        <mc:Fallback xmlns="">
          <p:sp>
            <p:nvSpPr>
              <p:cNvPr id="3" name="Текст 2">
                <a:extLst>
                  <a:ext uri="{FF2B5EF4-FFF2-40B4-BE49-F238E27FC236}">
                    <a16:creationId xmlns:a16="http://schemas.microsoft.com/office/drawing/2014/main" id="{F8234EEA-D621-C05D-56B8-284495C9B5A9}"/>
                  </a:ext>
                </a:extLst>
              </p:cNvPr>
              <p:cNvSpPr>
                <a:spLocks noGrp="1" noRot="1" noChangeAspect="1" noMove="1" noResize="1" noEditPoints="1" noAdjustHandles="1" noChangeArrowheads="1" noChangeShapeType="1" noTextEdit="1"/>
              </p:cNvSpPr>
              <p:nvPr>
                <p:ph type="body" sz="quarter" idx="13"/>
              </p:nvPr>
            </p:nvSpPr>
            <p:spPr>
              <a:xfrm>
                <a:off x="838200" y="993774"/>
                <a:ext cx="10515600" cy="5310773"/>
              </a:xfrm>
              <a:blipFill>
                <a:blip r:embed="rId2"/>
                <a:stretch>
                  <a:fillRect l="-522" t="-1033" r="-464"/>
                </a:stretch>
              </a:blipFill>
            </p:spPr>
            <p:txBody>
              <a:bodyPr/>
              <a:lstStyle/>
              <a:p>
                <a:r>
                  <a:rPr lang="ru-RU">
                    <a:noFill/>
                  </a:rPr>
                  <a:t> </a:t>
                </a:r>
              </a:p>
            </p:txBody>
          </p:sp>
        </mc:Fallback>
      </mc:AlternateContent>
    </p:spTree>
    <p:extLst>
      <p:ext uri="{BB962C8B-B14F-4D97-AF65-F5344CB8AC3E}">
        <p14:creationId xmlns:p14="http://schemas.microsoft.com/office/powerpoint/2010/main" val="25241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9CCA43-43B8-0DB3-69E9-4680D5B8F54E}"/>
              </a:ext>
            </a:extLst>
          </p:cNvPr>
          <p:cNvSpPr>
            <a:spLocks noGrp="1"/>
          </p:cNvSpPr>
          <p:nvPr>
            <p:ph type="title"/>
          </p:nvPr>
        </p:nvSpPr>
        <p:spPr/>
        <p:txBody>
          <a:bodyPr/>
          <a:lstStyle/>
          <a:p>
            <a:r>
              <a:rPr lang="ru-RU" sz="1800" b="1" i="0" u="none" strike="noStrike" dirty="0">
                <a:solidFill>
                  <a:srgbClr val="FF0000"/>
                </a:solidFill>
                <a:effectLst/>
                <a:latin typeface="Montserrat" panose="00000500000000000000" pitchFamily="2" charset="-52"/>
              </a:rPr>
              <a:t>1. Линейное пространство. Определение, аксиомы и их следствия. Примеры.</a:t>
            </a:r>
            <a:endParaRPr lang="ru-RU" dirty="0"/>
          </a:p>
        </p:txBody>
      </p:sp>
      <p:sp>
        <p:nvSpPr>
          <p:cNvPr id="3" name="Текст 2">
            <a:extLst>
              <a:ext uri="{FF2B5EF4-FFF2-40B4-BE49-F238E27FC236}">
                <a16:creationId xmlns:a16="http://schemas.microsoft.com/office/drawing/2014/main" id="{0B1C1DCF-833C-7F22-3057-3860AB7F3915}"/>
              </a:ext>
            </a:extLst>
          </p:cNvPr>
          <p:cNvSpPr>
            <a:spLocks noGrp="1"/>
          </p:cNvSpPr>
          <p:nvPr>
            <p:ph type="body" sz="quarter" idx="13"/>
          </p:nvPr>
        </p:nvSpPr>
        <p:spPr/>
        <p:txBody>
          <a:bodyPr/>
          <a:lstStyle/>
          <a:p>
            <a:endParaRPr lang="ru-RU" dirty="0"/>
          </a:p>
        </p:txBody>
      </p:sp>
      <p:pic>
        <p:nvPicPr>
          <p:cNvPr id="4" name="Рисунок 3">
            <a:extLst>
              <a:ext uri="{FF2B5EF4-FFF2-40B4-BE49-F238E27FC236}">
                <a16:creationId xmlns:a16="http://schemas.microsoft.com/office/drawing/2014/main" id="{C694BF81-37C8-132B-855B-CFA72E2E1AA9}"/>
              </a:ext>
            </a:extLst>
          </p:cNvPr>
          <p:cNvPicPr/>
          <p:nvPr/>
        </p:nvPicPr>
        <p:blipFill rotWithShape="1">
          <a:blip r:embed="rId2"/>
          <a:srcRect b="85377"/>
          <a:stretch/>
        </p:blipFill>
        <p:spPr bwMode="auto">
          <a:xfrm>
            <a:off x="838199" y="993775"/>
            <a:ext cx="7799767" cy="996286"/>
          </a:xfrm>
          <a:prstGeom prst="rect">
            <a:avLst/>
          </a:prstGeom>
          <a:ln>
            <a:noFill/>
          </a:ln>
          <a:extLst>
            <a:ext uri="{53640926-AAD7-44D8-BBD7-CCE9431645EC}">
              <a14:shadowObscured xmlns:a14="http://schemas.microsoft.com/office/drawing/2010/main"/>
            </a:ext>
          </a:extLst>
        </p:spPr>
      </p:pic>
      <p:pic>
        <p:nvPicPr>
          <p:cNvPr id="5" name="Рисунок 4">
            <a:extLst>
              <a:ext uri="{FF2B5EF4-FFF2-40B4-BE49-F238E27FC236}">
                <a16:creationId xmlns:a16="http://schemas.microsoft.com/office/drawing/2014/main" id="{585F6D13-AC05-CEE8-FAA4-9FB1873B5CF4}"/>
              </a:ext>
            </a:extLst>
          </p:cNvPr>
          <p:cNvPicPr/>
          <p:nvPr/>
        </p:nvPicPr>
        <p:blipFill rotWithShape="1">
          <a:blip r:embed="rId2"/>
          <a:srcRect t="35285"/>
          <a:stretch/>
        </p:blipFill>
        <p:spPr bwMode="auto">
          <a:xfrm>
            <a:off x="838198" y="1836571"/>
            <a:ext cx="7969899" cy="45067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554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D37C-5B67-1DA1-80EA-A6A0C837FD7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840B6F-9985-1E86-2144-BF7AFC385961}"/>
              </a:ext>
            </a:extLst>
          </p:cNvPr>
          <p:cNvSpPr>
            <a:spLocks noGrp="1"/>
          </p:cNvSpPr>
          <p:nvPr>
            <p:ph type="title"/>
          </p:nvPr>
        </p:nvSpPr>
        <p:spPr/>
        <p:txBody>
          <a:bodyPr/>
          <a:lstStyle/>
          <a:p>
            <a:r>
              <a:rPr lang="ru-RU" dirty="0"/>
              <a:t>20. Матричные группы. Ортогональные матрицы и ортогональные группы.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5A506F4E-74DF-5BA1-E814-90855E67C09E}"/>
                  </a:ext>
                </a:extLst>
              </p:cNvPr>
              <p:cNvSpPr>
                <a:spLocks noGrp="1"/>
              </p:cNvSpPr>
              <p:nvPr>
                <p:ph type="body" sz="quarter" idx="13"/>
              </p:nvPr>
            </p:nvSpPr>
            <p:spPr/>
            <p:txBody>
              <a:bodyPr/>
              <a:lstStyle/>
              <a:p>
                <a:r>
                  <a:rPr lang="ru-RU" b="1" dirty="0"/>
                  <a:t>Опр</a:t>
                </a:r>
                <a:r>
                  <a:rPr lang="ru-RU" dirty="0"/>
                  <a:t>. Вещественная квадратная матрица </a:t>
                </a:r>
                <a14:m>
                  <m:oMath xmlns:m="http://schemas.openxmlformats.org/officeDocument/2006/math">
                    <m:r>
                      <a:rPr lang="en-US" i="1">
                        <a:latin typeface="Cambria Math" panose="02040503050406030204" pitchFamily="18" charset="0"/>
                      </a:rPr>
                      <m:t>𝐶</m:t>
                    </m:r>
                  </m:oMath>
                </a14:m>
                <a:r>
                  <a:rPr lang="en-US" dirty="0"/>
                  <a:t> </a:t>
                </a:r>
                <a:r>
                  <a:rPr lang="ru-RU" dirty="0"/>
                  <a:t>называется </a:t>
                </a:r>
                <a:r>
                  <a:rPr lang="ru-RU" b="1" i="1" dirty="0"/>
                  <a:t>ортогональной</a:t>
                </a:r>
                <a:r>
                  <a:rPr lang="ru-RU" dirty="0"/>
                  <a:t>, если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−1</m:t>
                        </m:r>
                      </m:sup>
                    </m:sSup>
                    <m:r>
                      <a:rPr lang="en-US" i="1">
                        <a:latin typeface="Cambria Math" panose="02040503050406030204" pitchFamily="18" charset="0"/>
                      </a:rPr>
                      <m:t>,</m:t>
                    </m:r>
                  </m:oMath>
                </a14:m>
                <a:r>
                  <a:rPr lang="ru-RU" dirty="0"/>
                  <a:t> то есть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𝑇</m:t>
                        </m:r>
                      </m:sup>
                    </m:sSup>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𝐶</m:t>
                    </m:r>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𝐸</m:t>
                    </m:r>
                  </m:oMath>
                </a14:m>
                <a:r>
                  <a:rPr lang="en-US" dirty="0"/>
                  <a:t>.</a:t>
                </a:r>
                <a:r>
                  <a:rPr lang="ru-RU" dirty="0"/>
                  <a:t> </a:t>
                </a:r>
                <a:endParaRPr lang="ru-RU" b="1" dirty="0"/>
              </a:p>
              <a:p>
                <a:r>
                  <a:rPr lang="ru-RU" b="1" dirty="0"/>
                  <a:t>Лемма</a:t>
                </a:r>
                <a:r>
                  <a:rPr lang="ru-RU" dirty="0"/>
                  <a:t>. Произведение ортогональных матриц является ортогональной матрицей.</a:t>
                </a:r>
              </a:p>
              <a:p>
                <a:r>
                  <a:rPr lang="ru-RU" b="1" dirty="0"/>
                  <a:t>Доказательство</a:t>
                </a:r>
                <a:r>
                  <a:rPr lang="ru-RU" dirty="0"/>
                  <a:t>. Пусть </a:t>
                </a:r>
                <a14:m>
                  <m:oMath xmlns:m="http://schemas.openxmlformats.org/officeDocument/2006/math">
                    <m:r>
                      <a:rPr lang="en-US" i="1">
                        <a:latin typeface="Cambria Math" panose="02040503050406030204" pitchFamily="18" charset="0"/>
                      </a:rPr>
                      <m:t>𝐴</m:t>
                    </m:r>
                  </m:oMath>
                </a14:m>
                <a:r>
                  <a:rPr lang="en-US" dirty="0"/>
                  <a:t> </a:t>
                </a:r>
                <a:r>
                  <a:rPr lang="ru-RU" dirty="0"/>
                  <a:t>и </a:t>
                </a:r>
                <a14:m>
                  <m:oMath xmlns:m="http://schemas.openxmlformats.org/officeDocument/2006/math">
                    <m:r>
                      <a:rPr lang="en-US" i="1">
                        <a:latin typeface="Cambria Math" panose="02040503050406030204" pitchFamily="18" charset="0"/>
                      </a:rPr>
                      <m:t>𝐵</m:t>
                    </m:r>
                  </m:oMath>
                </a14:m>
                <a:r>
                  <a:rPr lang="en-US" dirty="0"/>
                  <a:t> </a:t>
                </a:r>
                <a:r>
                  <a:rPr lang="ru-RU" dirty="0"/>
                  <a:t>– ортогональные матрицы, тогда</a:t>
                </a:r>
              </a:p>
              <a:p>
                <a:pPr/>
                <a14:m>
                  <m:oMathPara xmlns:m="http://schemas.openxmlformats.org/officeDocument/2006/math">
                    <m:oMathParaPr>
                      <m:jc m:val="centerGroup"/>
                    </m:oMathParaPr>
                    <m:oMath xmlns:m="http://schemas.openxmlformats.org/officeDocument/2006/math">
                      <m:sSup>
                        <m:sSupPr>
                          <m:ctrlPr>
                            <a:rPr lang="ru-RU" i="1">
                              <a:solidFill>
                                <a:srgbClr val="836967"/>
                              </a:solidFill>
                              <a:latin typeface="Cambria Math" panose="02040503050406030204" pitchFamily="18" charset="0"/>
                            </a:rPr>
                          </m:ctrlPr>
                        </m:sSupPr>
                        <m:e>
                          <m:d>
                            <m:dPr>
                              <m:ctrlPr>
                                <a:rPr lang="ru-RU" i="1">
                                  <a:solidFill>
                                    <a:srgbClr val="836967"/>
                                  </a:solidFill>
                                  <a:latin typeface="Cambria Math" panose="02040503050406030204" pitchFamily="18" charset="0"/>
                                </a:rPr>
                              </m:ctrlPr>
                            </m:dPr>
                            <m:e>
                              <m:r>
                                <a:rPr lang="ru-RU" i="1">
                                  <a:latin typeface="Cambria Math" panose="02040503050406030204" pitchFamily="18" charset="0"/>
                                </a:rPr>
                                <m:t>𝐴𝐵</m:t>
                              </m:r>
                            </m:e>
                          </m:d>
                        </m:e>
                        <m:sup>
                          <m:r>
                            <a:rPr lang="ru-RU" i="1">
                              <a:latin typeface="Cambria Math" panose="02040503050406030204" pitchFamily="18" charset="0"/>
                            </a:rPr>
                            <m:t>−1</m:t>
                          </m:r>
                        </m:sup>
                      </m:sSup>
                      <m:r>
                        <a:rPr lang="ru-RU" i="1">
                          <a:latin typeface="Cambria Math" panose="02040503050406030204" pitchFamily="18" charset="0"/>
                        </a:rPr>
                        <m:t>=</m:t>
                      </m:r>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𝐵</m:t>
                          </m:r>
                        </m:e>
                        <m:sup>
                          <m:r>
                            <a:rPr lang="ru-RU" i="1">
                              <a:latin typeface="Cambria Math" panose="02040503050406030204" pitchFamily="18" charset="0"/>
                            </a:rPr>
                            <m:t>−1</m:t>
                          </m:r>
                        </m:sup>
                      </m:sSup>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𝐴</m:t>
                          </m:r>
                        </m:e>
                        <m:sup>
                          <m:r>
                            <a:rPr lang="ru-RU" i="1">
                              <a:latin typeface="Cambria Math" panose="02040503050406030204" pitchFamily="18" charset="0"/>
                            </a:rPr>
                            <m:t>−1</m:t>
                          </m:r>
                        </m:sup>
                      </m:sSup>
                      <m:r>
                        <a:rPr lang="ru-RU" i="1">
                          <a:latin typeface="Cambria Math" panose="02040503050406030204" pitchFamily="18" charset="0"/>
                        </a:rPr>
                        <m:t>=</m:t>
                      </m:r>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𝐵</m:t>
                          </m:r>
                        </m:e>
                        <m:sup>
                          <m:r>
                            <a:rPr lang="ru-RU" i="1">
                              <a:latin typeface="Cambria Math" panose="02040503050406030204" pitchFamily="18" charset="0"/>
                            </a:rPr>
                            <m:t>𝑇</m:t>
                          </m:r>
                        </m:sup>
                      </m:sSup>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𝐴</m:t>
                          </m:r>
                        </m:e>
                        <m:sup>
                          <m:r>
                            <a:rPr lang="ru-RU" i="1">
                              <a:latin typeface="Cambria Math" panose="02040503050406030204" pitchFamily="18" charset="0"/>
                            </a:rPr>
                            <m:t>𝑇</m:t>
                          </m:r>
                        </m:sup>
                      </m:sSup>
                      <m:r>
                        <a:rPr lang="ru-RU" i="1">
                          <a:latin typeface="Cambria Math" panose="02040503050406030204" pitchFamily="18" charset="0"/>
                        </a:rPr>
                        <m:t>=</m:t>
                      </m:r>
                      <m:sSup>
                        <m:sSupPr>
                          <m:ctrlPr>
                            <a:rPr lang="ru-RU" i="1">
                              <a:solidFill>
                                <a:srgbClr val="836967"/>
                              </a:solidFill>
                              <a:latin typeface="Cambria Math" panose="02040503050406030204" pitchFamily="18" charset="0"/>
                            </a:rPr>
                          </m:ctrlPr>
                        </m:sSupPr>
                        <m:e>
                          <m:d>
                            <m:dPr>
                              <m:ctrlPr>
                                <a:rPr lang="ru-RU" i="1">
                                  <a:solidFill>
                                    <a:srgbClr val="836967"/>
                                  </a:solidFill>
                                  <a:latin typeface="Cambria Math" panose="02040503050406030204" pitchFamily="18" charset="0"/>
                                </a:rPr>
                              </m:ctrlPr>
                            </m:dPr>
                            <m:e>
                              <m:r>
                                <a:rPr lang="ru-RU" i="1">
                                  <a:latin typeface="Cambria Math" panose="02040503050406030204" pitchFamily="18" charset="0"/>
                                </a:rPr>
                                <m:t>𝐴𝐵</m:t>
                              </m:r>
                            </m:e>
                          </m:d>
                        </m:e>
                        <m:sup>
                          <m:r>
                            <a:rPr lang="ru-RU" i="1">
                              <a:latin typeface="Cambria Math" panose="02040503050406030204" pitchFamily="18" charset="0"/>
                            </a:rPr>
                            <m:t>𝑇</m:t>
                          </m:r>
                        </m:sup>
                      </m:sSup>
                    </m:oMath>
                  </m:oMathPara>
                </a14:m>
                <a:endParaRPr lang="ru-RU" dirty="0"/>
              </a:p>
              <a:p>
                <a:r>
                  <a:rPr lang="ru-RU" dirty="0"/>
                  <a:t>Откуда следует ортогональность произведения по определению</a:t>
                </a:r>
                <a:r>
                  <a:rPr lang="ru-RU" dirty="0">
                    <a:latin typeface="Cambria Math" panose="02040503050406030204" pitchFamily="18" charset="0"/>
                    <a:ea typeface="Cambria Math" panose="02040503050406030204" pitchFamily="18" charset="0"/>
                  </a:rPr>
                  <a:t>∎</a:t>
                </a:r>
                <a:endParaRPr lang="ru-RU" dirty="0"/>
              </a:p>
              <a:p>
                <a:r>
                  <a:rPr lang="ru-RU" b="1" dirty="0"/>
                  <a:t>Опр</a:t>
                </a:r>
                <a:r>
                  <a:rPr lang="ru-RU" dirty="0"/>
                  <a:t>. Множество ортогональных матриц </a:t>
                </a:r>
                <a14:m>
                  <m:oMath xmlns:m="http://schemas.openxmlformats.org/officeDocument/2006/math">
                    <m:r>
                      <a:rPr lang="en-US" i="1">
                        <a:latin typeface="Cambria Math" panose="02040503050406030204" pitchFamily="18" charset="0"/>
                      </a:rPr>
                      <m:t>𝑛</m:t>
                    </m:r>
                  </m:oMath>
                </a14:m>
                <a:r>
                  <a:rPr lang="en-US" dirty="0"/>
                  <a:t>-</a:t>
                </a:r>
                <a:r>
                  <a:rPr lang="ru-RU" dirty="0"/>
                  <a:t>го порядка называется </a:t>
                </a:r>
                <a:r>
                  <a:rPr lang="ru-RU" b="1" i="1" dirty="0"/>
                  <a:t>ортогональной группой </a:t>
                </a:r>
                <a:r>
                  <a:rPr lang="ru-RU" dirty="0"/>
                  <a:t>и обозначается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a:t>
                </a:r>
                <a:endParaRPr lang="ru-RU" dirty="0"/>
              </a:p>
              <a:p>
                <a:r>
                  <a:rPr lang="ru-RU" dirty="0"/>
                  <a:t>Ортогональные матрицы 2 × 2 имеют один из следующих видов, где </a:t>
                </a:r>
                <a14:m>
                  <m:oMath xmlns:m="http://schemas.openxmlformats.org/officeDocument/2006/math">
                    <m:r>
                      <a:rPr lang="ru-RU"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∈[0, 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oMath>
                </a14:m>
                <a:r>
                  <a:rPr lang="ru-RU" dirty="0"/>
                  <a:t>:</a:t>
                </a:r>
                <a:endParaRPr lang="en-US" dirty="0"/>
              </a:p>
              <a:p>
                <a:pPr/>
                <a14:m>
                  <m:oMathPara xmlns:m="http://schemas.openxmlformats.org/officeDocument/2006/math">
                    <m:oMathParaPr>
                      <m:jc m:val="centerGroup"/>
                    </m:oMathParaPr>
                    <m:oMath xmlns:m="http://schemas.openxmlformats.org/officeDocument/2006/math">
                      <m:d>
                        <m:dPr>
                          <m:ctrlPr>
                            <a:rPr lang="ru-RU" i="1">
                              <a:solidFill>
                                <a:srgbClr val="836967"/>
                              </a:solidFill>
                              <a:latin typeface="Cambria Math" panose="02040503050406030204" pitchFamily="18" charset="0"/>
                            </a:rPr>
                          </m:ctrlPr>
                        </m:dPr>
                        <m:e>
                          <m:m>
                            <m:mPr>
                              <m:plcHide m:val="on"/>
                              <m:mcs>
                                <m:mc>
                                  <m:mcPr>
                                    <m:count m:val="2"/>
                                    <m:mcJc m:val="center"/>
                                  </m:mcPr>
                                </m:mc>
                              </m:mcs>
                              <m:ctrlPr>
                                <a:rPr lang="ru-RU" i="1">
                                  <a:solidFill>
                                    <a:srgbClr val="836967"/>
                                  </a:solidFill>
                                  <a:latin typeface="Cambria Math" panose="02040503050406030204" pitchFamily="18" charset="0"/>
                                </a:rPr>
                              </m:ctrlPr>
                            </m:mPr>
                            <m:mr>
                              <m:e>
                                <m:func>
                                  <m:funcPr>
                                    <m:ctrlPr>
                                      <a:rPr lang="ru-RU" i="1">
                                        <a:latin typeface="Cambria Math" panose="02040503050406030204" pitchFamily="18" charset="0"/>
                                      </a:rPr>
                                    </m:ctrlPr>
                                  </m:funcPr>
                                  <m:fName>
                                    <m:r>
                                      <m:rPr>
                                        <m:sty m:val="p"/>
                                      </m:rPr>
                                      <a:rPr lang="ru-RU" i="1">
                                        <a:latin typeface="Cambria Math" panose="02040503050406030204" pitchFamily="18" charset="0"/>
                                      </a:rPr>
                                      <m:t>cos</m:t>
                                    </m:r>
                                  </m:fName>
                                  <m:e>
                                    <m:r>
                                      <a:rPr lang="ru-RU" i="1">
                                        <a:latin typeface="Cambria Math" panose="02040503050406030204" pitchFamily="18" charset="0"/>
                                      </a:rPr>
                                      <m:t>𝜑</m:t>
                                    </m:r>
                                  </m:e>
                                </m:func>
                              </m:e>
                              <m:e>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i="1">
                                        <a:latin typeface="Cambria Math" panose="02040503050406030204" pitchFamily="18" charset="0"/>
                                      </a:rPr>
                                      <m:t>sin</m:t>
                                    </m:r>
                                  </m:fName>
                                  <m:e>
                                    <m:r>
                                      <a:rPr lang="ru-RU" i="1">
                                        <a:latin typeface="Cambria Math" panose="02040503050406030204" pitchFamily="18" charset="0"/>
                                      </a:rPr>
                                      <m:t>𝜑</m:t>
                                    </m:r>
                                  </m:e>
                                </m:func>
                              </m:e>
                            </m:mr>
                            <m:mr>
                              <m:e>
                                <m:func>
                                  <m:funcPr>
                                    <m:ctrlPr>
                                      <a:rPr lang="ru-RU" i="1">
                                        <a:latin typeface="Cambria Math" panose="02040503050406030204" pitchFamily="18" charset="0"/>
                                      </a:rPr>
                                    </m:ctrlPr>
                                  </m:funcPr>
                                  <m:fName>
                                    <m:r>
                                      <m:rPr>
                                        <m:sty m:val="p"/>
                                      </m:rPr>
                                      <a:rPr lang="ru-RU" i="1">
                                        <a:latin typeface="Cambria Math" panose="02040503050406030204" pitchFamily="18" charset="0"/>
                                      </a:rPr>
                                      <m:t>sin</m:t>
                                    </m:r>
                                  </m:fName>
                                  <m:e>
                                    <m:r>
                                      <a:rPr lang="ru-RU" i="1">
                                        <a:latin typeface="Cambria Math" panose="02040503050406030204" pitchFamily="18" charset="0"/>
                                      </a:rPr>
                                      <m:t>𝜑</m:t>
                                    </m:r>
                                  </m:e>
                                </m:func>
                              </m:e>
                              <m:e>
                                <m:func>
                                  <m:funcPr>
                                    <m:ctrlPr>
                                      <a:rPr lang="ru-RU" i="1">
                                        <a:latin typeface="Cambria Math" panose="02040503050406030204" pitchFamily="18" charset="0"/>
                                      </a:rPr>
                                    </m:ctrlPr>
                                  </m:funcPr>
                                  <m:fName>
                                    <m:r>
                                      <m:rPr>
                                        <m:sty m:val="p"/>
                                      </m:rPr>
                                      <a:rPr lang="ru-RU" i="1">
                                        <a:latin typeface="Cambria Math" panose="02040503050406030204" pitchFamily="18" charset="0"/>
                                      </a:rPr>
                                      <m:t>cos</m:t>
                                    </m:r>
                                  </m:fName>
                                  <m:e>
                                    <m:r>
                                      <a:rPr lang="ru-RU" i="1">
                                        <a:latin typeface="Cambria Math" panose="02040503050406030204" pitchFamily="18" charset="0"/>
                                      </a:rPr>
                                      <m:t>𝜑</m:t>
                                    </m:r>
                                  </m:e>
                                </m:func>
                              </m:e>
                            </m:mr>
                          </m:m>
                        </m:e>
                      </m:d>
                      <m:r>
                        <a:rPr lang="en-US" i="1">
                          <a:latin typeface="Cambria Math" panose="02040503050406030204" pitchFamily="18" charset="0"/>
                        </a:rPr>
                        <m:t>,</m:t>
                      </m:r>
                      <m:d>
                        <m:dPr>
                          <m:ctrlPr>
                            <a:rPr lang="ru-RU" i="1" dirty="0">
                              <a:solidFill>
                                <a:srgbClr val="836967"/>
                              </a:solidFill>
                              <a:latin typeface="Cambria Math" panose="02040503050406030204" pitchFamily="18" charset="0"/>
                            </a:rPr>
                          </m:ctrlPr>
                        </m:dPr>
                        <m:e>
                          <m:m>
                            <m:mPr>
                              <m:plcHide m:val="on"/>
                              <m:mcs>
                                <m:mc>
                                  <m:mcPr>
                                    <m:count m:val="2"/>
                                    <m:mcJc m:val="center"/>
                                  </m:mcPr>
                                </m:mc>
                              </m:mcs>
                              <m:ctrlPr>
                                <a:rPr lang="ru-RU" i="1" dirty="0">
                                  <a:solidFill>
                                    <a:srgbClr val="836967"/>
                                  </a:solidFill>
                                  <a:latin typeface="Cambria Math" panose="02040503050406030204" pitchFamily="18" charset="0"/>
                                </a:rPr>
                              </m:ctrlPr>
                            </m:mPr>
                            <m:mr>
                              <m:e>
                                <m:func>
                                  <m:funcPr>
                                    <m:ctrlPr>
                                      <a:rPr lang="ru-RU" i="1" dirty="0">
                                        <a:latin typeface="Cambria Math" panose="02040503050406030204" pitchFamily="18" charset="0"/>
                                      </a:rPr>
                                    </m:ctrlPr>
                                  </m:funcPr>
                                  <m:fName>
                                    <m:r>
                                      <m:rPr>
                                        <m:sty m:val="p"/>
                                      </m:rPr>
                                      <a:rPr lang="ru-RU" dirty="0">
                                        <a:latin typeface="Cambria Math" panose="02040503050406030204" pitchFamily="18" charset="0"/>
                                      </a:rPr>
                                      <m:t>cos</m:t>
                                    </m:r>
                                  </m:fName>
                                  <m:e>
                                    <m:r>
                                      <a:rPr lang="ru-RU" i="1" dirty="0">
                                        <a:latin typeface="Cambria Math" panose="02040503050406030204" pitchFamily="18" charset="0"/>
                                      </a:rPr>
                                      <m:t>𝜑</m:t>
                                    </m:r>
                                  </m:e>
                                </m:func>
                              </m:e>
                              <m:e>
                                <m:func>
                                  <m:funcPr>
                                    <m:ctrlPr>
                                      <a:rPr lang="ru-RU" i="1" dirty="0">
                                        <a:latin typeface="Cambria Math" panose="02040503050406030204" pitchFamily="18" charset="0"/>
                                      </a:rPr>
                                    </m:ctrlPr>
                                  </m:funcPr>
                                  <m:fName>
                                    <m:r>
                                      <m:rPr>
                                        <m:sty m:val="p"/>
                                      </m:rPr>
                                      <a:rPr lang="ru-RU" dirty="0">
                                        <a:latin typeface="Cambria Math" panose="02040503050406030204" pitchFamily="18" charset="0"/>
                                      </a:rPr>
                                      <m:t>sin</m:t>
                                    </m:r>
                                  </m:fName>
                                  <m:e>
                                    <m:r>
                                      <a:rPr lang="ru-RU" i="1" dirty="0">
                                        <a:latin typeface="Cambria Math" panose="02040503050406030204" pitchFamily="18" charset="0"/>
                                      </a:rPr>
                                      <m:t>𝜑</m:t>
                                    </m:r>
                                  </m:e>
                                </m:func>
                              </m:e>
                            </m:mr>
                            <m:mr>
                              <m:e>
                                <m:func>
                                  <m:funcPr>
                                    <m:ctrlPr>
                                      <a:rPr lang="ru-RU" i="1" dirty="0">
                                        <a:latin typeface="Cambria Math" panose="02040503050406030204" pitchFamily="18" charset="0"/>
                                      </a:rPr>
                                    </m:ctrlPr>
                                  </m:funcPr>
                                  <m:fName>
                                    <m:r>
                                      <m:rPr>
                                        <m:sty m:val="p"/>
                                      </m:rPr>
                                      <a:rPr lang="ru-RU" dirty="0">
                                        <a:latin typeface="Cambria Math" panose="02040503050406030204" pitchFamily="18" charset="0"/>
                                      </a:rPr>
                                      <m:t>sin</m:t>
                                    </m:r>
                                  </m:fName>
                                  <m:e>
                                    <m:r>
                                      <a:rPr lang="ru-RU" i="1" dirty="0">
                                        <a:latin typeface="Cambria Math" panose="02040503050406030204" pitchFamily="18" charset="0"/>
                                      </a:rPr>
                                      <m:t>𝜑</m:t>
                                    </m:r>
                                  </m:e>
                                </m:func>
                              </m:e>
                              <m:e>
                                <m:r>
                                  <a:rPr lang="ru-RU" dirty="0">
                                    <a:latin typeface="Cambria Math" panose="02040503050406030204" pitchFamily="18" charset="0"/>
                                  </a:rPr>
                                  <m:t>−</m:t>
                                </m:r>
                                <m:func>
                                  <m:funcPr>
                                    <m:ctrlPr>
                                      <a:rPr lang="ru-RU" i="1" dirty="0">
                                        <a:latin typeface="Cambria Math" panose="02040503050406030204" pitchFamily="18" charset="0"/>
                                      </a:rPr>
                                    </m:ctrlPr>
                                  </m:funcPr>
                                  <m:fName>
                                    <m:r>
                                      <m:rPr>
                                        <m:sty m:val="p"/>
                                      </m:rPr>
                                      <a:rPr lang="ru-RU" dirty="0">
                                        <a:latin typeface="Cambria Math" panose="02040503050406030204" pitchFamily="18" charset="0"/>
                                      </a:rPr>
                                      <m:t>cos</m:t>
                                    </m:r>
                                  </m:fName>
                                  <m:e>
                                    <m:r>
                                      <a:rPr lang="ru-RU" i="1" dirty="0">
                                        <a:latin typeface="Cambria Math" panose="02040503050406030204" pitchFamily="18" charset="0"/>
                                      </a:rPr>
                                      <m:t>𝜑</m:t>
                                    </m:r>
                                  </m:e>
                                </m:func>
                              </m:e>
                            </m:mr>
                          </m:m>
                        </m:e>
                      </m:d>
                    </m:oMath>
                  </m:oMathPara>
                </a14:m>
                <a:endParaRPr lang="en-US" dirty="0"/>
              </a:p>
              <a:p>
                <a:r>
                  <a:rPr lang="ru-RU" dirty="0"/>
                  <a:t>В первом случае – поворот на угол </a:t>
                </a:r>
                <a14:m>
                  <m:oMath xmlns:m="http://schemas.openxmlformats.org/officeDocument/2006/math">
                    <m:r>
                      <a:rPr lang="ru-RU" i="1">
                        <a:latin typeface="Cambria Math" panose="02040503050406030204" pitchFamily="18" charset="0"/>
                        <a:ea typeface="Cambria Math" panose="02040503050406030204" pitchFamily="18" charset="0"/>
                      </a:rPr>
                      <m:t>𝜑</m:t>
                    </m:r>
                  </m:oMath>
                </a14:m>
                <a:r>
                  <a:rPr lang="ru-RU" dirty="0"/>
                  <a:t>, матрица называется </a:t>
                </a:r>
                <a:r>
                  <a:rPr lang="ru-RU" b="1" i="1" dirty="0"/>
                  <a:t>матрицей поворота</a:t>
                </a:r>
                <a:r>
                  <a:rPr lang="ru-RU" dirty="0"/>
                  <a:t>.</a:t>
                </a:r>
              </a:p>
              <a:p>
                <a:r>
                  <a:rPr lang="ru-RU" dirty="0"/>
                  <a:t>Во втором случае происходит композиция поворота на угол </a:t>
                </a:r>
                <a14:m>
                  <m:oMath xmlns:m="http://schemas.openxmlformats.org/officeDocument/2006/math">
                    <m:r>
                      <a:rPr lang="ru-RU" i="1">
                        <a:latin typeface="Cambria Math" panose="02040503050406030204" pitchFamily="18" charset="0"/>
                        <a:ea typeface="Cambria Math" panose="02040503050406030204" pitchFamily="18" charset="0"/>
                      </a:rPr>
                      <m:t>𝜑</m:t>
                    </m:r>
                  </m:oMath>
                </a14:m>
                <a:r>
                  <a:rPr lang="ru-RU" dirty="0"/>
                  <a:t> и симметрии относительно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oMath>
                </a14:m>
                <a:r>
                  <a:rPr lang="en-US" dirty="0"/>
                  <a:t>. </a:t>
                </a:r>
                <a:r>
                  <a:rPr lang="ru-RU" dirty="0"/>
                  <a:t>Определитель любой ортогональной матрицы равен </a:t>
                </a:r>
                <a14:m>
                  <m:oMath xmlns:m="http://schemas.openxmlformats.org/officeDocument/2006/math">
                    <m:r>
                      <a:rPr lang="ru-RU" i="1">
                        <a:latin typeface="Cambria Math" panose="02040503050406030204" pitchFamily="18" charset="0"/>
                        <a:ea typeface="Cambria Math" panose="02040503050406030204" pitchFamily="18" charset="0"/>
                      </a:rPr>
                      <m:t>±1</m:t>
                    </m:r>
                  </m:oMath>
                </a14:m>
                <a:r>
                  <a:rPr lang="ru-RU" dirty="0"/>
                  <a:t>. </a:t>
                </a:r>
              </a:p>
            </p:txBody>
          </p:sp>
        </mc:Choice>
        <mc:Fallback xmlns="">
          <p:sp>
            <p:nvSpPr>
              <p:cNvPr id="3" name="Текст 2">
                <a:extLst>
                  <a:ext uri="{FF2B5EF4-FFF2-40B4-BE49-F238E27FC236}">
                    <a16:creationId xmlns:a16="http://schemas.microsoft.com/office/drawing/2014/main" id="{5A506F4E-74DF-5BA1-E814-90855E67C09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2518159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54367E-1507-9233-0AB0-1A188939965F}"/>
              </a:ext>
            </a:extLst>
          </p:cNvPr>
          <p:cNvSpPr>
            <a:spLocks noGrp="1"/>
          </p:cNvSpPr>
          <p:nvPr>
            <p:ph type="title"/>
          </p:nvPr>
        </p:nvSpPr>
        <p:spPr/>
        <p:txBody>
          <a:bodyPr/>
          <a:lstStyle/>
          <a:p>
            <a:r>
              <a:rPr lang="ru-RU" dirty="0"/>
              <a:t>20. Матричные группы. Ортогональные матрицы и ортогональные группы.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7260F3EB-44A9-B347-D0DB-842B71A9A072}"/>
                  </a:ext>
                </a:extLst>
              </p:cNvPr>
              <p:cNvSpPr>
                <a:spLocks noGrp="1"/>
              </p:cNvSpPr>
              <p:nvPr>
                <p:ph type="body" sz="quarter" idx="13"/>
              </p:nvPr>
            </p:nvSpPr>
            <p:spPr/>
            <p:txBody>
              <a:bodyPr/>
              <a:lstStyle/>
              <a:p>
                <a:r>
                  <a:rPr lang="ru-RU" dirty="0"/>
                  <a:t>Ортогональная матрица с определителем 1 называется </a:t>
                </a:r>
                <a:r>
                  <a:rPr lang="ru-RU" b="1" i="1" dirty="0"/>
                  <a:t>специальной ортогональной</a:t>
                </a:r>
                <a:r>
                  <a:rPr lang="ru-RU" dirty="0"/>
                  <a:t>. Множество таких матриц </a:t>
                </a:r>
                <a14:m>
                  <m:oMath xmlns:m="http://schemas.openxmlformats.org/officeDocument/2006/math">
                    <m:r>
                      <a:rPr lang="ru-RU" i="1" dirty="0" smtClean="0">
                        <a:latin typeface="Cambria Math" panose="02040503050406030204" pitchFamily="18" charset="0"/>
                      </a:rPr>
                      <m:t>𝑛</m:t>
                    </m:r>
                  </m:oMath>
                </a14:m>
                <a:r>
                  <a:rPr lang="ru-RU" dirty="0"/>
                  <a:t>-го порядка обозначается </a:t>
                </a:r>
                <a14:m>
                  <m:oMath xmlns:m="http://schemas.openxmlformats.org/officeDocument/2006/math">
                    <m:r>
                      <a:rPr lang="ru-RU" i="1" dirty="0" smtClean="0">
                        <a:latin typeface="Cambria Math" panose="02040503050406030204" pitchFamily="18" charset="0"/>
                      </a:rPr>
                      <m:t>𝑆𝑂</m:t>
                    </m:r>
                    <m:r>
                      <a:rPr lang="ru-RU" i="1" dirty="0" smtClean="0">
                        <a:latin typeface="Cambria Math" panose="02040503050406030204" pitchFamily="18" charset="0"/>
                      </a:rPr>
                      <m:t>(</m:t>
                    </m:r>
                    <m:r>
                      <a:rPr lang="ru-RU" i="1" dirty="0" smtClean="0">
                        <a:latin typeface="Cambria Math" panose="02040503050406030204" pitchFamily="18" charset="0"/>
                      </a:rPr>
                      <m:t>𝑛</m:t>
                    </m:r>
                    <m:r>
                      <a:rPr lang="ru-RU" i="1" dirty="0" smtClean="0">
                        <a:latin typeface="Cambria Math" panose="02040503050406030204" pitchFamily="18" charset="0"/>
                      </a:rPr>
                      <m:t>)</m:t>
                    </m:r>
                  </m:oMath>
                </a14:m>
                <a:r>
                  <a:rPr lang="ru-RU" dirty="0"/>
                  <a:t> и называется </a:t>
                </a:r>
                <a:r>
                  <a:rPr lang="ru-RU" b="1" i="1" dirty="0"/>
                  <a:t>специальной ортогональной группой</a:t>
                </a:r>
                <a:r>
                  <a:rPr lang="ru-RU" dirty="0"/>
                  <a:t>. </a:t>
                </a:r>
              </a:p>
              <a:p>
                <a:r>
                  <a:rPr lang="ru-RU" dirty="0"/>
                  <a:t>SO(2) является группой вращений плоскости, SO(3) — группой вращений пространства.</a:t>
                </a:r>
              </a:p>
              <a:p>
                <a:endParaRPr lang="ru-RU" b="1" dirty="0"/>
              </a:p>
              <a:p>
                <a:r>
                  <a:rPr lang="ru-RU" b="1" dirty="0"/>
                  <a:t>Опр. </a:t>
                </a:r>
                <a:r>
                  <a:rPr lang="ru-RU" b="1" i="1" dirty="0"/>
                  <a:t>Евклидовой группой</a:t>
                </a:r>
                <a:r>
                  <a:rPr lang="ru-RU" b="1" dirty="0"/>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a:t>
                </a:r>
                <a:r>
                  <a:rPr lang="ru-RU" dirty="0"/>
                  <a:t>называется множество преобразований вида</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r>
                        <a:rPr lang="ru-RU" b="0" i="1" smtClean="0">
                          <a:latin typeface="Cambria Math" panose="02040503050406030204" pitchFamily="18" charset="0"/>
                        </a:rPr>
                        <m:t>,</m:t>
                      </m:r>
                    </m:oMath>
                  </m:oMathPara>
                </a14:m>
                <a:endParaRPr lang="ru-RU" dirty="0"/>
              </a:p>
              <a:p>
                <a:r>
                  <a:rPr lang="ru-RU" dirty="0"/>
                  <a:t>где </a:t>
                </a:r>
                <a14:m>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𝑏</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i="1" smtClean="0">
                            <a:latin typeface="Cambria Math" panose="02040503050406030204" pitchFamily="18" charset="0"/>
                          </a:rPr>
                          <m:t>𝑛</m:t>
                        </m:r>
                      </m:sup>
                    </m:sSup>
                  </m:oMath>
                </a14:m>
                <a:r>
                  <a:rPr lang="ru-RU" dirty="0"/>
                  <a:t> и </a:t>
                </a:r>
                <a14:m>
                  <m:oMath xmlns:m="http://schemas.openxmlformats.org/officeDocument/2006/math">
                    <m:r>
                      <a:rPr lang="ru-RU" i="1" smtClean="0">
                        <a:latin typeface="Cambria Math" panose="02040503050406030204" pitchFamily="18" charset="0"/>
                      </a:rPr>
                      <m:t>𝐴</m:t>
                    </m:r>
                    <m:r>
                      <a:rPr lang="ru-RU" i="1" smtClean="0">
                        <a:latin typeface="Cambria Math" panose="02040503050406030204" pitchFamily="18" charset="0"/>
                      </a:rPr>
                      <m:t>∈</m:t>
                    </m:r>
                    <m:r>
                      <a:rPr lang="en-US" b="0" i="1" smtClean="0">
                        <a:latin typeface="Cambria Math" panose="02040503050406030204" pitchFamily="18" charset="0"/>
                      </a:rPr>
                      <m:t>𝑂</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𝑛</m:t>
                        </m:r>
                      </m:e>
                    </m:d>
                  </m:oMath>
                </a14:m>
                <a:r>
                  <a:rPr lang="en-US" dirty="0"/>
                  <a:t> - </a:t>
                </a:r>
                <a:r>
                  <a:rPr lang="ru-RU" dirty="0"/>
                  <a:t>ортогональная матрица.</a:t>
                </a:r>
              </a:p>
              <a:p>
                <a:endParaRPr lang="ru-RU" dirty="0"/>
              </a:p>
              <a:p>
                <a:r>
                  <a:rPr lang="ru-RU" dirty="0"/>
                  <a:t>Несложно проверяется, что композиция таких преобразований также является преобразованием такого типа, а также выполняются другие групповые свойства.</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𝐴</m:t>
                      </m:r>
                      <m:r>
                        <a:rPr lang="ru-RU" b="0" i="1" smtClean="0">
                          <a:latin typeface="Cambria Math" panose="02040503050406030204" pitchFamily="18" charset="0"/>
                        </a:rPr>
                        <m:t>(</m:t>
                      </m:r>
                      <m:r>
                        <a:rPr lang="ru-RU" i="1">
                          <a:latin typeface="Cambria Math" panose="02040503050406030204" pitchFamily="18" charset="0"/>
                        </a:rPr>
                        <m:t>𝐴𝑥</m:t>
                      </m:r>
                      <m:r>
                        <a:rPr lang="ru-RU" i="1">
                          <a:latin typeface="Cambria Math" panose="02040503050406030204" pitchFamily="18" charset="0"/>
                        </a:rPr>
                        <m:t>+</m:t>
                      </m:r>
                      <m:r>
                        <a:rPr lang="ru-RU" i="1">
                          <a:latin typeface="Cambria Math" panose="02040503050406030204" pitchFamily="18" charset="0"/>
                        </a:rPr>
                        <m:t>𝑏</m:t>
                      </m:r>
                      <m:r>
                        <a:rPr lang="ru-RU" b="0" i="1" smtClean="0">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𝑏</m:t>
                      </m:r>
                    </m:oMath>
                  </m:oMathPara>
                </a14:m>
                <a:endParaRPr lang="ru-RU" dirty="0"/>
              </a:p>
              <a:p>
                <a:endParaRPr lang="ru-RU" dirty="0"/>
              </a:p>
              <a:p>
                <a:r>
                  <a:rPr lang="ru-RU" dirty="0"/>
                  <a:t>Геометрический смысл евклидовой группы заключается в совокупном описании операций поворотов и параллельны переносов векторов.</a:t>
                </a:r>
              </a:p>
            </p:txBody>
          </p:sp>
        </mc:Choice>
        <mc:Fallback xmlns="">
          <p:sp>
            <p:nvSpPr>
              <p:cNvPr id="3" name="Текст 2">
                <a:extLst>
                  <a:ext uri="{FF2B5EF4-FFF2-40B4-BE49-F238E27FC236}">
                    <a16:creationId xmlns:a16="http://schemas.microsoft.com/office/drawing/2014/main" id="{7260F3EB-44A9-B347-D0DB-842B71A9A07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224115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396CF6-1DD6-0837-C655-DD714C0100BC}"/>
              </a:ext>
            </a:extLst>
          </p:cNvPr>
          <p:cNvSpPr>
            <a:spLocks noGrp="1"/>
          </p:cNvSpPr>
          <p:nvPr>
            <p:ph type="title"/>
          </p:nvPr>
        </p:nvSpPr>
        <p:spPr/>
        <p:txBody>
          <a:bodyPr/>
          <a:lstStyle/>
          <a:p>
            <a:r>
              <a:rPr lang="ru-RU" dirty="0">
                <a:solidFill>
                  <a:srgbClr val="0070C0"/>
                </a:solidFill>
              </a:rPr>
              <a:t>Раздел 3</a:t>
            </a:r>
          </a:p>
        </p:txBody>
      </p:sp>
    </p:spTree>
    <p:extLst>
      <p:ext uri="{BB962C8B-B14F-4D97-AF65-F5344CB8AC3E}">
        <p14:creationId xmlns:p14="http://schemas.microsoft.com/office/powerpoint/2010/main" val="204097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87988B-9A7B-EED7-BE9D-A5C0DFE7ED14}"/>
              </a:ext>
            </a:extLst>
          </p:cNvPr>
          <p:cNvSpPr>
            <a:spLocks noGrp="1"/>
          </p:cNvSpPr>
          <p:nvPr>
            <p:ph type="title"/>
          </p:nvPr>
        </p:nvSpPr>
        <p:spPr/>
        <p:txBody>
          <a:bodyPr/>
          <a:lstStyle/>
          <a:p>
            <a:r>
              <a:rPr lang="ru-RU" dirty="0">
                <a:solidFill>
                  <a:srgbClr val="0070C0"/>
                </a:solidFill>
              </a:rPr>
              <a:t>1. Метод координат. Системы координат</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9C553DD2-810C-316D-A980-7AECB744EC11}"/>
                  </a:ext>
                </a:extLst>
              </p:cNvPr>
              <p:cNvSpPr>
                <a:spLocks noGrp="1"/>
              </p:cNvSpPr>
              <p:nvPr>
                <p:ph type="body" sz="quarter" idx="13"/>
              </p:nvPr>
            </p:nvSpPr>
            <p:spPr>
              <a:xfrm>
                <a:off x="838200" y="977462"/>
                <a:ext cx="10515600" cy="5568990"/>
              </a:xfrm>
            </p:spPr>
            <p:txBody>
              <a:bodyPr>
                <a:normAutofit/>
              </a:bodyPr>
              <a:lstStyle/>
              <a:p>
                <a:r>
                  <a:rPr lang="ru-RU" b="1" dirty="0"/>
                  <a:t>Опр. </a:t>
                </a:r>
                <a:r>
                  <a:rPr lang="ru-RU" b="1" i="1" dirty="0"/>
                  <a:t>Метод координат </a:t>
                </a:r>
                <a:r>
                  <a:rPr lang="ru-RU" dirty="0"/>
                  <a:t>– это подход, позволяющий установить соответствие между геометрическими объектами (точками) и алгебраическими объектами (числами), а также описать их свойства и отношения между ними с помощью алгебраических соотношений.</a:t>
                </a:r>
              </a:p>
              <a:p>
                <a:r>
                  <a:rPr lang="ru-RU" b="1" dirty="0"/>
                  <a:t>Опр</a:t>
                </a:r>
                <a:r>
                  <a:rPr lang="ru-RU" dirty="0"/>
                  <a:t>. </a:t>
                </a:r>
                <a:r>
                  <a:rPr lang="ru-RU" b="1" i="1" dirty="0"/>
                  <a:t>Координатная</a:t>
                </a:r>
                <a:r>
                  <a:rPr lang="ru-RU" dirty="0"/>
                  <a:t> </a:t>
                </a:r>
                <a:r>
                  <a:rPr lang="ru-RU" b="1" i="1" dirty="0"/>
                  <a:t>линия</a:t>
                </a:r>
                <a:r>
                  <a:rPr lang="ru-RU" dirty="0"/>
                  <a:t> – непрерывная линия без самопересечений, каждой точке которой ставится в соответствие действительное число.</a:t>
                </a:r>
              </a:p>
              <a:p>
                <a:r>
                  <a:rPr lang="ru-RU" b="1" dirty="0"/>
                  <a:t>Опр</a:t>
                </a:r>
                <a:r>
                  <a:rPr lang="ru-RU" dirty="0"/>
                  <a:t>. </a:t>
                </a:r>
                <a:r>
                  <a:rPr lang="ru-RU" b="1" i="1" dirty="0"/>
                  <a:t>Координатной</a:t>
                </a:r>
                <a:r>
                  <a:rPr lang="ru-RU" dirty="0"/>
                  <a:t> </a:t>
                </a:r>
                <a:r>
                  <a:rPr lang="ru-RU" b="1" i="1" dirty="0"/>
                  <a:t>осью</a:t>
                </a:r>
                <a:r>
                  <a:rPr lang="ru-RU" dirty="0"/>
                  <a:t> </a:t>
                </a:r>
                <a14:m>
                  <m:oMath xmlns:m="http://schemas.openxmlformats.org/officeDocument/2006/math">
                    <m:r>
                      <a:rPr lang="ru-RU" i="1" smtClean="0">
                        <a:latin typeface="Cambria Math" panose="02040503050406030204" pitchFamily="18" charset="0"/>
                      </a:rPr>
                      <m:t>𝛼</m:t>
                    </m:r>
                  </m:oMath>
                </a14:m>
                <a:r>
                  <a:rPr lang="ru-RU" dirty="0"/>
                  <a:t> называют координатную линию, представленную ориентированной прямой, имеющей начало отсчёта </a:t>
                </a:r>
                <a14:m>
                  <m:oMath xmlns:m="http://schemas.openxmlformats.org/officeDocument/2006/math">
                    <m:r>
                      <a:rPr lang="ru-RU" i="1" smtClean="0">
                        <a:latin typeface="Cambria Math" panose="02040503050406030204" pitchFamily="18" charset="0"/>
                      </a:rPr>
                      <m:t>𝑂</m:t>
                    </m:r>
                  </m:oMath>
                </a14:m>
                <a:r>
                  <a:rPr lang="ru-RU" dirty="0"/>
                  <a:t> и снабжённую масштабом </a:t>
                </a:r>
                <a14:m>
                  <m:oMath xmlns:m="http://schemas.openxmlformats.org/officeDocument/2006/math">
                    <m:r>
                      <a:rPr lang="ru-RU" i="1" smtClean="0">
                        <a:latin typeface="Cambria Math" panose="02040503050406030204" pitchFamily="18" charset="0"/>
                      </a:rPr>
                      <m:t>𝐸</m:t>
                    </m:r>
                  </m:oMath>
                </a14:m>
                <a:r>
                  <a:rPr lang="ru-RU" dirty="0"/>
                  <a:t>. При этом любой точке </a:t>
                </a:r>
                <a14:m>
                  <m:oMath xmlns:m="http://schemas.openxmlformats.org/officeDocument/2006/math">
                    <m:r>
                      <a:rPr lang="ru-RU" i="1" smtClean="0">
                        <a:latin typeface="Cambria Math" panose="02040503050406030204" pitchFamily="18" charset="0"/>
                      </a:rPr>
                      <m:t>𝑃</m:t>
                    </m:r>
                  </m:oMath>
                </a14:m>
                <a:r>
                  <a:rPr lang="ru-RU" dirty="0"/>
                  <a:t> координатной оси ставится в соответствие вещественное число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𝑃</m:t>
                        </m:r>
                      </m:sub>
                    </m:sSub>
                  </m:oMath>
                </a14:m>
                <a:r>
                  <a:rPr lang="ru-RU" dirty="0"/>
                  <a:t>, называемое координатой точки:</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𝑃</m:t>
                      </m:r>
                      <m:r>
                        <a:rPr lang="ru-RU" i="1" smtClean="0">
                          <a:latin typeface="Cambria Math" panose="02040503050406030204" pitchFamily="18" charset="0"/>
                        </a:rPr>
                        <m:t>∈</m:t>
                      </m:r>
                      <m:r>
                        <a:rPr lang="ru-RU" i="1" smtClean="0">
                          <a:latin typeface="Cambria Math" panose="02040503050406030204" pitchFamily="18" charset="0"/>
                        </a:rPr>
                        <m:t>𝛼</m:t>
                      </m:r>
                      <m:r>
                        <a:rPr lang="ru-RU" b="0" i="1" smtClean="0">
                          <a:latin typeface="Cambria Math" panose="02040503050406030204" pitchFamily="18" charset="0"/>
                        </a:rPr>
                        <m:t>  </m:t>
                      </m:r>
                      <m:r>
                        <a:rPr lang="ru-RU" i="1" smtClean="0">
                          <a:latin typeface="Cambria Math" panose="02040503050406030204" pitchFamily="18" charset="0"/>
                          <a:ea typeface="Cambria Math" panose="02040503050406030204" pitchFamily="18" charset="0"/>
                        </a:rPr>
                        <m:t>⟷</m:t>
                      </m:r>
                      <m:r>
                        <a:rPr lang="ru-RU" b="0" i="1" smtClean="0">
                          <a:latin typeface="Cambria Math" panose="02040503050406030204" pitchFamily="18" charset="0"/>
                          <a:ea typeface="Cambria Math" panose="02040503050406030204" pitchFamily="18" charset="0"/>
                        </a:rPr>
                        <m:t>  </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𝑃</m:t>
                          </m:r>
                        </m:sub>
                      </m:sSub>
                      <m:r>
                        <a:rPr lang="ru-RU" i="1" smtClean="0">
                          <a:latin typeface="Cambria Math" panose="02040503050406030204" pitchFamily="18" charset="0"/>
                        </a:rPr>
                        <m:t>∈</m:t>
                      </m:r>
                      <m:r>
                        <a:rPr lang="ru-RU" i="1" smtClean="0">
                          <a:latin typeface="Cambria Math" panose="02040503050406030204" pitchFamily="18" charset="0"/>
                        </a:rPr>
                        <m:t>ℝ</m:t>
                      </m:r>
                    </m:oMath>
                  </m:oMathPara>
                </a14:m>
                <a:endParaRPr lang="ru-RU" dirty="0"/>
              </a:p>
              <a:p>
                <a:r>
                  <a:rPr lang="ru-RU" b="1" dirty="0"/>
                  <a:t>Опр</a:t>
                </a:r>
                <a:r>
                  <a:rPr lang="ru-RU" dirty="0"/>
                  <a:t>. </a:t>
                </a:r>
                <a:r>
                  <a:rPr lang="ru-RU" b="1" i="1" dirty="0"/>
                  <a:t>Система</a:t>
                </a:r>
                <a:r>
                  <a:rPr lang="ru-RU" dirty="0"/>
                  <a:t> </a:t>
                </a:r>
                <a:r>
                  <a:rPr lang="ru-RU" b="1" i="1" dirty="0"/>
                  <a:t>координат</a:t>
                </a:r>
                <a:r>
                  <a:rPr lang="ru-RU" dirty="0"/>
                  <a:t> – совокупность координатных осей на плоскости (в пространстве)</a:t>
                </a:r>
              </a:p>
              <a:p>
                <a:r>
                  <a:rPr lang="ru-RU" b="1" dirty="0"/>
                  <a:t>Опр</a:t>
                </a:r>
                <a:r>
                  <a:rPr lang="ru-RU" dirty="0"/>
                  <a:t>. </a:t>
                </a:r>
                <a:r>
                  <a:rPr lang="ru-RU" b="1" i="1" dirty="0"/>
                  <a:t>Прямолинейной</a:t>
                </a:r>
                <a:r>
                  <a:rPr lang="ru-RU" dirty="0"/>
                  <a:t> </a:t>
                </a:r>
                <a:r>
                  <a:rPr lang="ru-RU" b="1" i="1" dirty="0"/>
                  <a:t>системой</a:t>
                </a:r>
                <a:r>
                  <a:rPr lang="ru-RU" dirty="0"/>
                  <a:t> </a:t>
                </a:r>
                <a:r>
                  <a:rPr lang="ru-RU" b="1" i="1" dirty="0"/>
                  <a:t>координат</a:t>
                </a:r>
                <a:r>
                  <a:rPr lang="ru-RU" dirty="0"/>
                  <a:t> на плоскости (в пространстве) называется система из двух (трёх) разнонаправленных координатных осей, имеющих общее начало.</a:t>
                </a:r>
              </a:p>
              <a:p>
                <a:r>
                  <a:rPr lang="ru-RU" dirty="0"/>
                  <a:t>В фиксированной системе координат на плоскости (в пространстве) каждой точке ставится в соответствие пара (тройка) вещественных чисел.</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m:t>
                      </m:r>
                      <m:r>
                        <a:rPr lang="ru-RU" i="1" smtClean="0">
                          <a:latin typeface="Cambria Math" panose="02040503050406030204" pitchFamily="18" charset="0"/>
                        </a:rPr>
                        <m:t>𝑃</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𝑃</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𝑃</m:t>
                              </m:r>
                            </m:sub>
                          </m:sSub>
                        </m:e>
                      </m:d>
                      <m:r>
                        <a:rPr lang="ru-RU" i="1" smtClean="0">
                          <a:latin typeface="Cambria Math" panose="02040503050406030204" pitchFamily="18" charset="0"/>
                        </a:rPr>
                        <m:t>∈</m:t>
                      </m:r>
                      <m:r>
                        <a:rPr lang="ru-RU" i="1" smtClean="0">
                          <a:latin typeface="Cambria Math" panose="02040503050406030204" pitchFamily="18" charset="0"/>
                        </a:rPr>
                        <m:t>ℝ</m:t>
                      </m:r>
                      <m:r>
                        <a:rPr lang="ru-RU" i="1" smtClean="0">
                          <a:latin typeface="Cambria Math" panose="02040503050406030204" pitchFamily="18" charset="0"/>
                        </a:rPr>
                        <m:t>×</m:t>
                      </m:r>
                      <m:r>
                        <a:rPr lang="ru-RU" i="1" smtClean="0">
                          <a:latin typeface="Cambria Math" panose="02040503050406030204" pitchFamily="18" charset="0"/>
                        </a:rPr>
                        <m:t>ℝ</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i="1" smtClean="0">
                              <a:latin typeface="Cambria Math" panose="02040503050406030204" pitchFamily="18" charset="0"/>
                            </a:rPr>
                            <m:t>2</m:t>
                          </m:r>
                        </m:sup>
                      </m:sSup>
                      <m:r>
                        <a:rPr lang="ru-RU" b="0" i="0" smtClean="0">
                          <a:latin typeface="Cambria Math" panose="02040503050406030204" pitchFamily="18" charset="0"/>
                        </a:rPr>
                        <m:t>,  </m:t>
                      </m:r>
                      <m:r>
                        <a:rPr lang="ru-RU" b="0" i="1" smtClean="0">
                          <a:latin typeface="Cambria Math" panose="02040503050406030204" pitchFamily="18" charset="0"/>
                        </a:rPr>
                        <m:t>  </m:t>
                      </m:r>
                      <m:r>
                        <a:rPr lang="ru-RU" i="1" smtClean="0">
                          <a:latin typeface="Cambria Math" panose="02040503050406030204" pitchFamily="18" charset="0"/>
                        </a:rPr>
                        <m:t>∀</m:t>
                      </m:r>
                      <m:r>
                        <a:rPr lang="ru-RU" i="1" smtClean="0">
                          <a:latin typeface="Cambria Math" panose="02040503050406030204" pitchFamily="18" charset="0"/>
                        </a:rPr>
                        <m:t>𝑃</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𝑃</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𝑃</m:t>
                              </m:r>
                            </m:sub>
                          </m:sSub>
                        </m:e>
                      </m:d>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b="0" i="1" smtClean="0">
                              <a:latin typeface="Cambria Math" panose="02040503050406030204" pitchFamily="18" charset="0"/>
                            </a:rPr>
                            <m:t>3</m:t>
                          </m:r>
                        </m:sup>
                      </m:sSup>
                    </m:oMath>
                  </m:oMathPara>
                </a14:m>
                <a:endParaRPr lang="ru-RU" dirty="0"/>
              </a:p>
            </p:txBody>
          </p:sp>
        </mc:Choice>
        <mc:Fallback xmlns="">
          <p:sp>
            <p:nvSpPr>
              <p:cNvPr id="3" name="Текст 2">
                <a:extLst>
                  <a:ext uri="{FF2B5EF4-FFF2-40B4-BE49-F238E27FC236}">
                    <a16:creationId xmlns:a16="http://schemas.microsoft.com/office/drawing/2014/main" id="{9C553DD2-810C-316D-A980-7AECB744EC11}"/>
                  </a:ext>
                </a:extLst>
              </p:cNvPr>
              <p:cNvSpPr>
                <a:spLocks noGrp="1" noRot="1" noChangeAspect="1" noMove="1" noResize="1" noEditPoints="1" noAdjustHandles="1" noChangeArrowheads="1" noChangeShapeType="1" noTextEdit="1"/>
              </p:cNvSpPr>
              <p:nvPr>
                <p:ph type="body" sz="quarter" idx="13"/>
              </p:nvPr>
            </p:nvSpPr>
            <p:spPr>
              <a:xfrm>
                <a:off x="838200" y="977462"/>
                <a:ext cx="10515600" cy="5568990"/>
              </a:xfrm>
              <a:blipFill>
                <a:blip r:embed="rId2"/>
                <a:stretch>
                  <a:fillRect l="-522" t="-985" r="-464"/>
                </a:stretch>
              </a:blipFill>
            </p:spPr>
            <p:txBody>
              <a:bodyPr/>
              <a:lstStyle/>
              <a:p>
                <a:r>
                  <a:rPr lang="ru-RU">
                    <a:noFill/>
                  </a:rPr>
                  <a:t> </a:t>
                </a:r>
              </a:p>
            </p:txBody>
          </p:sp>
        </mc:Fallback>
      </mc:AlternateContent>
    </p:spTree>
    <p:extLst>
      <p:ext uri="{BB962C8B-B14F-4D97-AF65-F5344CB8AC3E}">
        <p14:creationId xmlns:p14="http://schemas.microsoft.com/office/powerpoint/2010/main" val="2719577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B1CC3-177C-23E0-2BE1-5869384D5CF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5A3DA3-B63B-9D3C-E77D-7E09B08DD763}"/>
              </a:ext>
            </a:extLst>
          </p:cNvPr>
          <p:cNvSpPr>
            <a:spLocks noGrp="1"/>
          </p:cNvSpPr>
          <p:nvPr>
            <p:ph type="title"/>
          </p:nvPr>
        </p:nvSpPr>
        <p:spPr/>
        <p:txBody>
          <a:bodyPr/>
          <a:lstStyle/>
          <a:p>
            <a:r>
              <a:rPr lang="ru-RU" dirty="0">
                <a:solidFill>
                  <a:srgbClr val="0070C0"/>
                </a:solidFill>
              </a:rPr>
              <a:t>1. Метод координат. Системы координат</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17E674E-715F-A92D-731A-019A32771A9B}"/>
                  </a:ext>
                </a:extLst>
              </p:cNvPr>
              <p:cNvSpPr>
                <a:spLocks noGrp="1"/>
              </p:cNvSpPr>
              <p:nvPr>
                <p:ph type="body" sz="quarter" idx="13"/>
              </p:nvPr>
            </p:nvSpPr>
            <p:spPr>
              <a:xfrm>
                <a:off x="838200" y="993774"/>
                <a:ext cx="10515600" cy="5464547"/>
              </a:xfrm>
            </p:spPr>
            <p:txBody>
              <a:bodyPr>
                <a:normAutofit lnSpcReduction="10000"/>
              </a:bodyPr>
              <a:lstStyle/>
              <a:p>
                <a:r>
                  <a:rPr lang="ru-RU" b="1" dirty="0"/>
                  <a:t>Опр</a:t>
                </a:r>
                <a:r>
                  <a:rPr lang="ru-RU" dirty="0"/>
                  <a:t>. </a:t>
                </a:r>
                <a:r>
                  <a:rPr lang="ru-RU" b="1" i="1" dirty="0"/>
                  <a:t>Координатной</a:t>
                </a:r>
                <a:r>
                  <a:rPr lang="ru-RU" dirty="0"/>
                  <a:t> </a:t>
                </a:r>
                <a:r>
                  <a:rPr lang="ru-RU" b="1" i="1" dirty="0"/>
                  <a:t>линией</a:t>
                </a:r>
                <a:r>
                  <a:rPr lang="ru-RU" dirty="0"/>
                  <a:t> </a:t>
                </a:r>
                <a:r>
                  <a:rPr lang="ru-RU" b="1" i="1" dirty="0"/>
                  <a:t>уровня</a:t>
                </a:r>
                <a:r>
                  <a:rPr lang="ru-RU" dirty="0"/>
                  <a:t> на плоскости называется любая прямая, параллельная одной из координатных осей.</a:t>
                </a:r>
              </a:p>
              <a:p>
                <a:r>
                  <a:rPr lang="ru-RU" b="1" dirty="0"/>
                  <a:t>Опр</a:t>
                </a:r>
                <a:r>
                  <a:rPr lang="ru-RU" dirty="0"/>
                  <a:t>. </a:t>
                </a:r>
                <a:r>
                  <a:rPr lang="ru-RU" b="1" i="1" dirty="0"/>
                  <a:t>Координатной поверхностью уровня </a:t>
                </a:r>
                <a:r>
                  <a:rPr lang="ru-RU" dirty="0"/>
                  <a:t>в пространстве называется любая плоскость, параллельная одной из координатных плоскостей.</a:t>
                </a:r>
              </a:p>
              <a:p>
                <a:r>
                  <a:rPr lang="ru-RU" b="1" dirty="0"/>
                  <a:t>Опр</a:t>
                </a:r>
                <a:r>
                  <a:rPr lang="ru-RU" dirty="0"/>
                  <a:t>. </a:t>
                </a:r>
                <a:r>
                  <a:rPr lang="ru-RU" b="1" i="1" dirty="0"/>
                  <a:t>Прямоугольной системой координат </a:t>
                </a:r>
                <a:r>
                  <a:rPr lang="ru-RU" dirty="0"/>
                  <a:t>называется такая система, в которой угол между каждой парой координатных осей является прямым. </a:t>
                </a:r>
              </a:p>
              <a:p>
                <a:r>
                  <a:rPr lang="ru-RU" dirty="0"/>
                  <a:t>Если на координатных осях выбран одинаковый масштаб, то такая система называется </a:t>
                </a:r>
                <a:r>
                  <a:rPr lang="ru-RU" b="1" i="1" dirty="0"/>
                  <a:t>декартовой прямоугольной системой координат.</a:t>
                </a:r>
              </a:p>
              <a:p>
                <a:endParaRPr lang="ru-RU" b="1" i="1" dirty="0"/>
              </a:p>
              <a:p>
                <a:r>
                  <a:rPr lang="ru-RU" b="1" dirty="0"/>
                  <a:t>Опр</a:t>
                </a:r>
                <a:r>
                  <a:rPr lang="ru-RU" dirty="0"/>
                  <a:t>. </a:t>
                </a:r>
                <a:r>
                  <a:rPr lang="ru-RU" b="1" i="1" dirty="0"/>
                  <a:t>Полярной системой координат</a:t>
                </a:r>
                <a:r>
                  <a:rPr lang="ru-RU" dirty="0"/>
                  <a:t> называется такая система координат, в которой каждой точке соответствует полярный радиус </a:t>
                </a:r>
                <a:r>
                  <a:rPr lang="en-US" dirty="0"/>
                  <a:t>r </a:t>
                </a:r>
                <a:r>
                  <a:rPr lang="ru-RU" dirty="0"/>
                  <a:t>– расстояние от начала координат (полюса), и полярный угол </a:t>
                </a:r>
                <a14:m>
                  <m:oMath xmlns:m="http://schemas.openxmlformats.org/officeDocument/2006/math">
                    <m:r>
                      <a:rPr lang="ru-RU" b="0" i="1" smtClean="0">
                        <a:latin typeface="Cambria Math" panose="02040503050406030204" pitchFamily="18" charset="0"/>
                      </a:rPr>
                      <m:t>𝜙</m:t>
                    </m:r>
                  </m:oMath>
                </a14:m>
                <a:r>
                  <a:rPr lang="en-US" dirty="0"/>
                  <a:t>, </a:t>
                </a:r>
                <a:r>
                  <a:rPr lang="ru-RU" dirty="0"/>
                  <a:t>который отсчитывается от луча, выходящего из начала координат (полярная ось), против часовой стрелки.</a:t>
                </a:r>
              </a:p>
              <a:p>
                <a:r>
                  <a:rPr lang="ru-RU" dirty="0"/>
                  <a:t>Если полярная ось совпадает с положительным направлением оси </a:t>
                </a:r>
                <a14:m>
                  <m:oMath xmlns:m="http://schemas.openxmlformats.org/officeDocument/2006/math">
                    <m:r>
                      <a:rPr lang="ru-RU" i="1" smtClean="0">
                        <a:latin typeface="Cambria Math" panose="02040503050406030204" pitchFamily="18" charset="0"/>
                      </a:rPr>
                      <m:t>𝑂𝑥</m:t>
                    </m:r>
                  </m:oMath>
                </a14:m>
                <a:r>
                  <a:rPr lang="en-US" dirty="0"/>
                  <a:t>, </a:t>
                </a:r>
                <a:r>
                  <a:rPr lang="ru-RU" dirty="0"/>
                  <a:t>можно перевести пару полярных координат </a:t>
                </a:r>
                <a14:m>
                  <m:oMath xmlns:m="http://schemas.openxmlformats.org/officeDocument/2006/math">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𝑟</m:t>
                        </m:r>
                        <m:r>
                          <a:rPr lang="ru-RU" i="1" smtClean="0">
                            <a:latin typeface="Cambria Math" panose="02040503050406030204" pitchFamily="18" charset="0"/>
                          </a:rPr>
                          <m:t>,</m:t>
                        </m:r>
                        <m:r>
                          <a:rPr lang="ru-RU" b="0" i="1" smtClean="0">
                            <a:latin typeface="Cambria Math" panose="02040503050406030204" pitchFamily="18" charset="0"/>
                          </a:rPr>
                          <m:t>𝜙</m:t>
                        </m:r>
                      </m:e>
                    </m:d>
                  </m:oMath>
                </a14:m>
                <a:r>
                  <a:rPr lang="ru-RU" dirty="0"/>
                  <a:t> в декартовы координаты </a:t>
                </a:r>
                <a14:m>
                  <m:oMath xmlns:m="http://schemas.openxmlformats.org/officeDocument/2006/math">
                    <m:r>
                      <a:rPr lang="ru-RU"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ru-RU" b="0" i="1" smtClean="0">
                        <a:latin typeface="Cambria Math" panose="02040503050406030204" pitchFamily="18" charset="0"/>
                      </a:rPr>
                      <m:t>)</m:t>
                    </m:r>
                  </m:oMath>
                </a14:m>
                <a:r>
                  <a:rPr lang="ru-RU" dirty="0"/>
                  <a:t> и обратно</a:t>
                </a:r>
              </a:p>
              <a:p>
                <a:endParaRPr lang="ru-RU"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solidFill>
                              <a:latin typeface="Cambria Math" panose="02040503050406030204" pitchFamily="18" charset="0"/>
                            </a:rPr>
                          </m:ctrlPr>
                        </m:dPr>
                        <m:e>
                          <m:m>
                            <m:mPr>
                              <m:plcHide m:val="on"/>
                              <m:mcs>
                                <m:mc>
                                  <m:mcPr>
                                    <m:count m:val="1"/>
                                    <m:mcJc m:val="center"/>
                                  </m:mcPr>
                                </m:mc>
                              </m:mcs>
                              <m:ctrlPr>
                                <a:rPr lang="ru-RU" i="1" smtClean="0">
                                  <a:solidFill>
                                    <a:schemeClr val="tx1"/>
                                  </a:solidFill>
                                  <a:latin typeface="Cambria Math" panose="02040503050406030204" pitchFamily="18" charset="0"/>
                                </a:rPr>
                              </m:ctrlPr>
                            </m:mPr>
                            <m:mr>
                              <m:e>
                                <m:r>
                                  <a:rPr lang="ru-RU" i="1" smtClean="0">
                                    <a:solidFill>
                                      <a:schemeClr val="tx1"/>
                                    </a:solidFill>
                                    <a:latin typeface="Cambria Math" panose="02040503050406030204" pitchFamily="18" charset="0"/>
                                  </a:rPr>
                                  <m:t>𝑥</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𝑟</m:t>
                                </m:r>
                                <m:func>
                                  <m:funcPr>
                                    <m:ctrlPr>
                                      <a:rPr lang="ru-RU" i="1" smtClean="0">
                                        <a:solidFill>
                                          <a:schemeClr val="tx1"/>
                                        </a:solidFill>
                                        <a:latin typeface="Cambria Math" panose="02040503050406030204" pitchFamily="18" charset="0"/>
                                      </a:rPr>
                                    </m:ctrlPr>
                                  </m:funcPr>
                                  <m:fName>
                                    <m:r>
                                      <m:rPr>
                                        <m:sty m:val="p"/>
                                      </m:rPr>
                                      <a:rPr lang="ru-RU" i="1" smtClean="0">
                                        <a:solidFill>
                                          <a:schemeClr val="tx1"/>
                                        </a:solidFill>
                                        <a:latin typeface="Cambria Math" panose="02040503050406030204" pitchFamily="18" charset="0"/>
                                      </a:rPr>
                                      <m:t>cos</m:t>
                                    </m:r>
                                  </m:fName>
                                  <m:e>
                                    <m:r>
                                      <a:rPr lang="ru-RU" i="1" smtClean="0">
                                        <a:solidFill>
                                          <a:schemeClr val="tx1"/>
                                        </a:solidFill>
                                        <a:latin typeface="Cambria Math" panose="02040503050406030204" pitchFamily="18" charset="0"/>
                                      </a:rPr>
                                      <m:t>𝜙</m:t>
                                    </m:r>
                                  </m:e>
                                </m:func>
                              </m:e>
                            </m:mr>
                            <m:mr>
                              <m:e>
                                <m:r>
                                  <a:rPr lang="ru-RU" i="1" smtClean="0">
                                    <a:solidFill>
                                      <a:schemeClr val="tx1"/>
                                    </a:solidFill>
                                    <a:latin typeface="Cambria Math" panose="02040503050406030204" pitchFamily="18" charset="0"/>
                                  </a:rPr>
                                  <m:t>𝑦</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𝑟</m:t>
                                </m:r>
                                <m:func>
                                  <m:funcPr>
                                    <m:ctrlPr>
                                      <a:rPr lang="ru-RU" i="1" smtClean="0">
                                        <a:solidFill>
                                          <a:schemeClr val="tx1"/>
                                        </a:solidFill>
                                        <a:latin typeface="Cambria Math" panose="02040503050406030204" pitchFamily="18" charset="0"/>
                                      </a:rPr>
                                    </m:ctrlPr>
                                  </m:funcPr>
                                  <m:fName>
                                    <m:r>
                                      <m:rPr>
                                        <m:sty m:val="p"/>
                                      </m:rPr>
                                      <a:rPr lang="ru-RU" i="1" smtClean="0">
                                        <a:solidFill>
                                          <a:schemeClr val="tx1"/>
                                        </a:solidFill>
                                        <a:latin typeface="Cambria Math" panose="02040503050406030204" pitchFamily="18" charset="0"/>
                                      </a:rPr>
                                      <m:t>sin</m:t>
                                    </m:r>
                                  </m:fName>
                                  <m:e>
                                    <m:r>
                                      <a:rPr lang="ru-RU" i="1" smtClean="0">
                                        <a:solidFill>
                                          <a:schemeClr val="tx1"/>
                                        </a:solidFill>
                                        <a:latin typeface="Cambria Math" panose="02040503050406030204" pitchFamily="18" charset="0"/>
                                      </a:rPr>
                                      <m:t>𝜙</m:t>
                                    </m:r>
                                  </m:e>
                                </m:func>
                              </m:e>
                            </m:mr>
                          </m:m>
                          <m:r>
                            <a:rPr lang="ru-RU"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e>
                      </m:d>
                      <m:r>
                        <a:rPr lang="en-US" b="0" i="1" smtClean="0">
                          <a:solidFill>
                            <a:schemeClr val="tx1"/>
                          </a:solidFill>
                          <a:latin typeface="Cambria Math" panose="02040503050406030204" pitchFamily="18" charset="0"/>
                        </a:rPr>
                        <m:t>           </m:t>
                      </m:r>
                      <m:d>
                        <m:dPr>
                          <m:begChr m:val="{"/>
                          <m:endChr m:val=""/>
                          <m:ctrlPr>
                            <a:rPr lang="ru-RU" i="1">
                              <a:latin typeface="Cambria Math" panose="02040503050406030204" pitchFamily="18" charset="0"/>
                            </a:rPr>
                          </m:ctrlPr>
                        </m:dPr>
                        <m:e>
                          <m:m>
                            <m:mPr>
                              <m:plcHide m:val="on"/>
                              <m:mcs>
                                <m:mc>
                                  <m:mcPr>
                                    <m:count m:val="1"/>
                                    <m:mcJc m:val="center"/>
                                  </m:mcPr>
                                </m:mc>
                              </m:mcs>
                              <m:ctrlPr>
                                <a:rPr lang="ru-RU" i="1">
                                  <a:latin typeface="Cambria Math" panose="02040503050406030204" pitchFamily="18" charset="0"/>
                                </a:rPr>
                              </m:ctrlPr>
                            </m:mPr>
                            <m:mr>
                              <m:e>
                                <m:r>
                                  <a:rPr lang="ru-RU" i="1">
                                    <a:latin typeface="Cambria Math" panose="02040503050406030204" pitchFamily="18" charset="0"/>
                                  </a:rPr>
                                  <m:t>𝜙</m:t>
                                </m:r>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i="1">
                                        <a:latin typeface="Cambria Math" panose="02040503050406030204" pitchFamily="18" charset="0"/>
                                      </a:rPr>
                                      <m:t>arctan</m:t>
                                    </m:r>
                                  </m:fName>
                                  <m:e>
                                    <m:f>
                                      <m:fPr>
                                        <m:ctrlPr>
                                          <a:rPr lang="ru-RU" i="1">
                                            <a:latin typeface="Cambria Math" panose="02040503050406030204" pitchFamily="18" charset="0"/>
                                          </a:rPr>
                                        </m:ctrlPr>
                                      </m:fPr>
                                      <m:num>
                                        <m:r>
                                          <a:rPr lang="ru-RU" i="1">
                                            <a:latin typeface="Cambria Math" panose="02040503050406030204" pitchFamily="18" charset="0"/>
                                          </a:rPr>
                                          <m:t>𝑦</m:t>
                                        </m:r>
                                      </m:num>
                                      <m:den>
                                        <m:r>
                                          <a:rPr lang="ru-RU" i="1">
                                            <a:latin typeface="Cambria Math" panose="02040503050406030204" pitchFamily="18" charset="0"/>
                                          </a:rPr>
                                          <m:t>𝑥</m:t>
                                        </m:r>
                                      </m:den>
                                    </m:f>
                                  </m:e>
                                </m:func>
                              </m:e>
                            </m:mr>
                            <m:mr>
                              <m:e>
                                <m:r>
                                  <a:rPr lang="ru-RU" i="1">
                                    <a:latin typeface="Cambria Math" panose="02040503050406030204" pitchFamily="18" charset="0"/>
                                  </a:rPr>
                                  <m:t>𝑟</m:t>
                                </m:r>
                                <m:r>
                                  <a:rPr lang="ru-RU" i="1">
                                    <a:latin typeface="Cambria Math" panose="02040503050406030204" pitchFamily="18" charset="0"/>
                                  </a:rPr>
                                  <m:t>=</m:t>
                                </m:r>
                                <m:rad>
                                  <m:radPr>
                                    <m:degHide m:val="on"/>
                                    <m:ctrlPr>
                                      <a:rPr lang="ru-RU" i="1">
                                        <a:latin typeface="Cambria Math" panose="02040503050406030204" pitchFamily="18" charset="0"/>
                                      </a:rPr>
                                    </m:ctrlPr>
                                  </m:radPr>
                                  <m:deg/>
                                  <m:e>
                                    <m:sSup>
                                      <m:sSupPr>
                                        <m:ctrlPr>
                                          <a:rPr lang="ru-RU" i="1">
                                            <a:latin typeface="Cambria Math" panose="02040503050406030204" pitchFamily="18" charset="0"/>
                                          </a:rPr>
                                        </m:ctrlPr>
                                      </m:sSupPr>
                                      <m:e>
                                        <m:r>
                                          <a:rPr lang="ru-RU" i="1">
                                            <a:latin typeface="Cambria Math" panose="02040503050406030204" pitchFamily="18" charset="0"/>
                                          </a:rPr>
                                          <m:t>𝑥</m:t>
                                        </m:r>
                                      </m:e>
                                      <m:sup>
                                        <m:r>
                                          <a:rPr lang="ru-RU" i="1">
                                            <a:latin typeface="Cambria Math" panose="02040503050406030204" pitchFamily="18" charset="0"/>
                                          </a:rPr>
                                          <m:t>2</m:t>
                                        </m:r>
                                      </m:sup>
                                    </m:sSup>
                                    <m:r>
                                      <a:rPr lang="ru-RU" i="1">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𝑦</m:t>
                                        </m:r>
                                      </m:e>
                                      <m:sup>
                                        <m:r>
                                          <a:rPr lang="ru-RU" i="1">
                                            <a:latin typeface="Cambria Math" panose="02040503050406030204" pitchFamily="18" charset="0"/>
                                          </a:rPr>
                                          <m:t>2</m:t>
                                        </m:r>
                                      </m:sup>
                                    </m:sSup>
                                  </m:e>
                                </m:rad>
                              </m:e>
                            </m:mr>
                          </m:m>
                        </m:e>
                      </m:d>
                    </m:oMath>
                  </m:oMathPara>
                </a14:m>
                <a:endParaRPr lang="ru-RU" dirty="0"/>
              </a:p>
            </p:txBody>
          </p:sp>
        </mc:Choice>
        <mc:Fallback xmlns="">
          <p:sp>
            <p:nvSpPr>
              <p:cNvPr id="3" name="Текст 2">
                <a:extLst>
                  <a:ext uri="{FF2B5EF4-FFF2-40B4-BE49-F238E27FC236}">
                    <a16:creationId xmlns:a16="http://schemas.microsoft.com/office/drawing/2014/main" id="{617E674E-715F-A92D-731A-019A32771A9B}"/>
                  </a:ext>
                </a:extLst>
              </p:cNvPr>
              <p:cNvSpPr>
                <a:spLocks noGrp="1" noRot="1" noChangeAspect="1" noMove="1" noResize="1" noEditPoints="1" noAdjustHandles="1" noChangeArrowheads="1" noChangeShapeType="1" noTextEdit="1"/>
              </p:cNvSpPr>
              <p:nvPr>
                <p:ph type="body" sz="quarter" idx="13"/>
              </p:nvPr>
            </p:nvSpPr>
            <p:spPr>
              <a:xfrm>
                <a:off x="838200" y="993774"/>
                <a:ext cx="10515600" cy="5464547"/>
              </a:xfrm>
              <a:blipFill>
                <a:blip r:embed="rId2"/>
                <a:stretch>
                  <a:fillRect l="-522" t="-1451" r="-464"/>
                </a:stretch>
              </a:blipFill>
            </p:spPr>
            <p:txBody>
              <a:bodyPr/>
              <a:lstStyle/>
              <a:p>
                <a:r>
                  <a:rPr lang="ru-RU">
                    <a:noFill/>
                  </a:rPr>
                  <a:t> </a:t>
                </a:r>
              </a:p>
            </p:txBody>
          </p:sp>
        </mc:Fallback>
      </mc:AlternateContent>
    </p:spTree>
    <p:extLst>
      <p:ext uri="{BB962C8B-B14F-4D97-AF65-F5344CB8AC3E}">
        <p14:creationId xmlns:p14="http://schemas.microsoft.com/office/powerpoint/2010/main" val="2364573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C308CB-5788-B9EF-3D39-DFF5AFB45F02}"/>
              </a:ext>
            </a:extLst>
          </p:cNvPr>
          <p:cNvSpPr>
            <a:spLocks noGrp="1"/>
          </p:cNvSpPr>
          <p:nvPr>
            <p:ph type="title"/>
          </p:nvPr>
        </p:nvSpPr>
        <p:spPr/>
        <p:txBody>
          <a:bodyPr/>
          <a:lstStyle/>
          <a:p>
            <a:r>
              <a:rPr lang="ru-RU" dirty="0">
                <a:solidFill>
                  <a:srgbClr val="0070C0"/>
                </a:solidFill>
              </a:rPr>
              <a:t>2. Направленные отрезки. Свободные векторы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2E99551-2EEC-4A03-F24A-E05BC5210226}"/>
                  </a:ext>
                </a:extLst>
              </p:cNvPr>
              <p:cNvSpPr>
                <a:spLocks noGrp="1"/>
              </p:cNvSpPr>
              <p:nvPr>
                <p:ph type="body" sz="quarter" idx="13"/>
              </p:nvPr>
            </p:nvSpPr>
            <p:spPr>
              <a:xfrm>
                <a:off x="725215" y="740980"/>
                <a:ext cx="10783614" cy="6117020"/>
              </a:xfrm>
            </p:spPr>
            <p:txBody>
              <a:bodyPr>
                <a:normAutofit/>
              </a:bodyPr>
              <a:lstStyle/>
              <a:p>
                <a:r>
                  <a:rPr lang="ru-RU" b="1" dirty="0"/>
                  <a:t>Опр</a:t>
                </a:r>
                <a:r>
                  <a:rPr lang="ru-RU" dirty="0"/>
                  <a:t>. </a:t>
                </a:r>
                <a:r>
                  <a:rPr lang="ru-RU" b="1" i="1" dirty="0"/>
                  <a:t>Направленным отрезком</a:t>
                </a:r>
                <a:r>
                  <a:rPr lang="ru-RU" dirty="0"/>
                  <a:t>, или </a:t>
                </a:r>
                <a:r>
                  <a:rPr lang="ru-RU" b="1" i="1" dirty="0"/>
                  <a:t>связанным вектором</a:t>
                </a:r>
                <a:r>
                  <a:rPr lang="ru-RU" dirty="0"/>
                  <a:t>, назовём отрезок, однозначным образом определяемый точками, которые назовём началом и концом направленного отрезка.</a:t>
                </a:r>
              </a:p>
              <a:p>
                <a:r>
                  <a:rPr lang="ru-RU" b="1" dirty="0"/>
                  <a:t>Опр</a:t>
                </a:r>
                <a:r>
                  <a:rPr lang="ru-RU" dirty="0"/>
                  <a:t>. </a:t>
                </a:r>
                <a:r>
                  <a:rPr lang="ru-RU" b="1" i="1" dirty="0"/>
                  <a:t>Радиус-вектором точки</a:t>
                </a:r>
                <a:r>
                  <a:rPr lang="ru-RU" dirty="0"/>
                  <a:t> </a:t>
                </a:r>
                <a14:m>
                  <m:oMath xmlns:m="http://schemas.openxmlformats.org/officeDocument/2006/math">
                    <m:r>
                      <a:rPr lang="en-US" b="0" i="1" smtClean="0">
                        <a:latin typeface="Cambria Math" panose="02040503050406030204" pitchFamily="18" charset="0"/>
                      </a:rPr>
                      <m:t>𝐴</m:t>
                    </m:r>
                  </m:oMath>
                </a14:m>
                <a:r>
                  <a:rPr lang="ru-RU" dirty="0"/>
                  <a:t> называется направленный отрезок, проведённый из начала координат в точку </a:t>
                </a:r>
                <a14:m>
                  <m:oMath xmlns:m="http://schemas.openxmlformats.org/officeDocument/2006/math">
                    <m:r>
                      <a:rPr lang="en-US" i="1">
                        <a:latin typeface="Cambria Math" panose="02040503050406030204" pitchFamily="18" charset="0"/>
                      </a:rPr>
                      <m:t>𝐴</m:t>
                    </m:r>
                  </m:oMath>
                </a14:m>
                <a:r>
                  <a:rPr lang="ru-RU" dirty="0"/>
                  <a:t>.</a:t>
                </a:r>
              </a:p>
              <a:p>
                <a:r>
                  <a:rPr lang="ru-RU" b="1" dirty="0"/>
                  <a:t>Опр</a:t>
                </a:r>
                <a:r>
                  <a:rPr lang="ru-RU" dirty="0"/>
                  <a:t>. Направленные отрезки будем называть </a:t>
                </a:r>
                <a:r>
                  <a:rPr lang="ru-RU" b="1" i="1" dirty="0"/>
                  <a:t>коллинеарными</a:t>
                </a:r>
                <a:r>
                  <a:rPr lang="ru-RU" dirty="0"/>
                  <a:t>, если они лежат на параллельных прямых.</a:t>
                </a:r>
              </a:p>
              <a:p>
                <a:r>
                  <a:rPr lang="ru-RU" b="1" dirty="0"/>
                  <a:t>Опр</a:t>
                </a:r>
                <a:r>
                  <a:rPr lang="ru-RU" dirty="0"/>
                  <a:t>. Направленные отрезки будем называть </a:t>
                </a:r>
                <a:r>
                  <a:rPr lang="ru-RU" b="1" i="1" dirty="0"/>
                  <a:t>компланарными</a:t>
                </a:r>
                <a:r>
                  <a:rPr lang="ru-RU" dirty="0"/>
                  <a:t>, если они лежат на параллельных плоскостях.</a:t>
                </a:r>
              </a:p>
              <a:p>
                <a:r>
                  <a:rPr lang="ru-RU" dirty="0"/>
                  <a:t>Любые 2 отрезка компланарны.</a:t>
                </a:r>
              </a:p>
              <a:p>
                <a:r>
                  <a:rPr lang="ru-RU" b="1" dirty="0"/>
                  <a:t>Опр. </a:t>
                </a:r>
                <a:r>
                  <a:rPr lang="ru-RU" b="1" i="1" dirty="0"/>
                  <a:t>Модулем</a:t>
                </a:r>
                <a:r>
                  <a:rPr lang="ru-RU" dirty="0"/>
                  <a:t> (длиной) направленного отрезка </a:t>
                </a:r>
                <a14:m>
                  <m:oMath xmlns:m="http://schemas.openxmlformats.org/officeDocument/2006/math">
                    <m:r>
                      <a:rPr lang="ru-RU" i="1" smtClean="0">
                        <a:latin typeface="Cambria Math" panose="02040503050406030204" pitchFamily="18" charset="0"/>
                      </a:rPr>
                      <m:t>𝐴𝐵</m:t>
                    </m:r>
                  </m:oMath>
                </a14:m>
                <a:r>
                  <a:rPr lang="ru-RU" dirty="0"/>
                  <a:t> будем называть длину отрезка </a:t>
                </a:r>
                <a14:m>
                  <m:oMath xmlns:m="http://schemas.openxmlformats.org/officeDocument/2006/math">
                    <m:r>
                      <a:rPr lang="ru-RU" i="1">
                        <a:latin typeface="Cambria Math" panose="02040503050406030204" pitchFamily="18" charset="0"/>
                      </a:rPr>
                      <m:t>𝐴𝐵</m:t>
                    </m:r>
                  </m:oMath>
                </a14:m>
                <a:r>
                  <a:rPr lang="ru-RU" dirty="0"/>
                  <a:t>.</a:t>
                </a:r>
              </a:p>
              <a:p>
                <a:r>
                  <a:rPr lang="ru-RU" b="1" dirty="0"/>
                  <a:t>Опр</a:t>
                </a:r>
                <a:r>
                  <a:rPr lang="ru-RU" dirty="0"/>
                  <a:t>. </a:t>
                </a:r>
                <a:r>
                  <a:rPr lang="ru-RU" b="1" i="1" dirty="0"/>
                  <a:t>Отношением</a:t>
                </a:r>
                <a:r>
                  <a:rPr lang="ru-RU" dirty="0"/>
                  <a:t> </a:t>
                </a:r>
                <a:r>
                  <a:rPr lang="ru-RU" b="1" i="1" dirty="0"/>
                  <a:t>эквивалентности</a:t>
                </a:r>
                <a:r>
                  <a:rPr lang="ru-RU" dirty="0"/>
                  <a:t> </a:t>
                </a:r>
                <a14:m>
                  <m:oMath xmlns:m="http://schemas.openxmlformats.org/officeDocument/2006/math">
                    <m:r>
                      <a:rPr lang="ru-RU" i="1" smtClean="0">
                        <a:latin typeface="Cambria Math" panose="02040503050406030204" pitchFamily="18" charset="0"/>
                      </a:rPr>
                      <m:t>~</m:t>
                    </m:r>
                  </m:oMath>
                </a14:m>
                <a:r>
                  <a:rPr lang="ru-RU" dirty="0"/>
                  <a:t> на множестве </a:t>
                </a:r>
                <a14:m>
                  <m:oMath xmlns:m="http://schemas.openxmlformats.org/officeDocument/2006/math">
                    <m:r>
                      <a:rPr lang="ru-RU" i="1" smtClean="0">
                        <a:latin typeface="Cambria Math" panose="02040503050406030204" pitchFamily="18" charset="0"/>
                      </a:rPr>
                      <m:t>𝑀</m:t>
                    </m:r>
                  </m:oMath>
                </a14:m>
                <a:r>
                  <a:rPr lang="ru-RU" dirty="0"/>
                  <a:t> называется отношение, обладающее свойствами рефлексивности, симметричности, транзитивности.</a:t>
                </a:r>
              </a:p>
              <a:p>
                <a:r>
                  <a:rPr lang="ru-RU" b="1" dirty="0"/>
                  <a:t>Опр</a:t>
                </a:r>
                <a:r>
                  <a:rPr lang="ru-RU" dirty="0"/>
                  <a:t>. </a:t>
                </a:r>
                <a:r>
                  <a:rPr lang="ru-RU" b="1" i="1" dirty="0"/>
                  <a:t>Класс</a:t>
                </a:r>
                <a:r>
                  <a:rPr lang="ru-RU" dirty="0"/>
                  <a:t> </a:t>
                </a:r>
                <a:r>
                  <a:rPr lang="ru-RU" b="1" i="1" dirty="0"/>
                  <a:t>эквивалентности</a:t>
                </a:r>
                <a:r>
                  <a:rPr lang="ru-RU" dirty="0"/>
                  <a:t> элемента </a:t>
                </a:r>
                <a14:m>
                  <m:oMath xmlns:m="http://schemas.openxmlformats.org/officeDocument/2006/math">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𝑀</m:t>
                    </m:r>
                  </m:oMath>
                </a14:m>
                <a:r>
                  <a:rPr lang="ru-RU" dirty="0"/>
                  <a:t> – это подмножество множества </a:t>
                </a:r>
                <a14:m>
                  <m:oMath xmlns:m="http://schemas.openxmlformats.org/officeDocument/2006/math">
                    <m:r>
                      <a:rPr lang="en-US" b="0" i="1" smtClean="0">
                        <a:latin typeface="Cambria Math" panose="02040503050406030204" pitchFamily="18" charset="0"/>
                      </a:rPr>
                      <m:t>𝑀</m:t>
                    </m:r>
                  </m:oMath>
                </a14:m>
                <a:r>
                  <a:rPr lang="ru-RU" dirty="0"/>
                  <a:t>, в котором все элементы </a:t>
                </a:r>
                <a14:m>
                  <m:oMath xmlns:m="http://schemas.openxmlformats.org/officeDocument/2006/math">
                    <m:r>
                      <a:rPr lang="ru-RU" i="1">
                        <a:latin typeface="Cambria Math" panose="02040503050406030204" pitchFamily="18" charset="0"/>
                      </a:rPr>
                      <m:t>𝑎</m:t>
                    </m:r>
                  </m:oMath>
                </a14:m>
                <a:r>
                  <a:rPr lang="ru-RU" dirty="0"/>
                  <a:t>.</a:t>
                </a:r>
                <a:r>
                  <a:rPr lang="en-US" dirty="0"/>
                  <a:t> </a:t>
                </a:r>
                <a14:m>
                  <m:oMath xmlns:m="http://schemas.openxmlformats.org/officeDocument/2006/math">
                    <m:d>
                      <m:dPr>
                        <m:begChr m:val="["/>
                        <m:endChr m:val="]"/>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𝑎</m:t>
                        </m:r>
                      </m:e>
                    </m:d>
                    <m:r>
                      <a:rPr lang="en-US" i="1" smtClean="0">
                        <a:latin typeface="Cambria Math" panose="02040503050406030204" pitchFamily="18" charset="0"/>
                      </a:rPr>
                      <m:t>=</m:t>
                    </m:r>
                    <m:d>
                      <m:dPr>
                        <m:begChr m:val="{"/>
                        <m:endChr m:val="}"/>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𝑀</m:t>
                        </m:r>
                        <m:r>
                          <a:rPr lang="en-US" i="1" smtClean="0">
                            <a:latin typeface="Cambria Math" panose="02040503050406030204" pitchFamily="18" charset="0"/>
                          </a:rPr>
                          <m:t>:</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𝑎</m:t>
                        </m:r>
                      </m:e>
                    </m:d>
                  </m:oMath>
                </a14:m>
                <a:endParaRPr lang="ru-RU" dirty="0"/>
              </a:p>
              <a:p>
                <a:r>
                  <a:rPr lang="ru-RU" b="1" dirty="0"/>
                  <a:t>Опр</a:t>
                </a:r>
                <a:r>
                  <a:rPr lang="ru-RU" dirty="0"/>
                  <a:t>. Направленные отрезки называются </a:t>
                </a:r>
                <a:r>
                  <a:rPr lang="ru-RU" b="1" i="1" dirty="0"/>
                  <a:t>эквивалентными</a:t>
                </a:r>
                <a:r>
                  <a:rPr lang="ru-RU" dirty="0"/>
                  <a:t>, если они сонаправлены и их модули равны.</a:t>
                </a:r>
                <a:r>
                  <a:rPr lang="en-US" dirty="0"/>
                  <a:t> </a:t>
                </a: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𝑎</m:t>
                        </m:r>
                      </m:e>
                    </m:acc>
                    <m:r>
                      <a:rPr lang="en-US" i="1" smtClean="0">
                        <a:latin typeface="Cambria Math" panose="02040503050406030204" pitchFamily="18" charset="0"/>
                      </a:rPr>
                      <m:t>~</m:t>
                    </m:r>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𝑏</m:t>
                        </m:r>
                      </m:e>
                    </m:acc>
                    <m:r>
                      <a:rPr lang="en-US" i="1" smtClean="0">
                        <a:latin typeface="Cambria Math" panose="02040503050406030204" pitchFamily="18" charset="0"/>
                      </a:rPr>
                      <m:t>⇔</m:t>
                    </m:r>
                    <m:d>
                      <m:dPr>
                        <m:begChr m:val="|"/>
                        <m:endChr m:val="|"/>
                        <m:ctrlPr>
                          <a:rPr lang="en-US" i="1" smtClean="0">
                            <a:solidFill>
                              <a:srgbClr val="836967"/>
                            </a:solidFill>
                            <a:latin typeface="Cambria Math" panose="02040503050406030204" pitchFamily="18" charset="0"/>
                          </a:rPr>
                        </m:ctrlPr>
                      </m:d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𝑎</m:t>
                            </m:r>
                          </m:e>
                        </m:acc>
                      </m:e>
                    </m:d>
                    <m:r>
                      <a:rPr lang="en-US" i="1" smtClean="0">
                        <a:latin typeface="Cambria Math" panose="02040503050406030204" pitchFamily="18" charset="0"/>
                      </a:rPr>
                      <m:t>=</m:t>
                    </m:r>
                    <m:d>
                      <m:dPr>
                        <m:begChr m:val="|"/>
                        <m:endChr m:val="|"/>
                        <m:ctrlPr>
                          <a:rPr lang="en-US" i="1" smtClean="0">
                            <a:solidFill>
                              <a:srgbClr val="836967"/>
                            </a:solidFill>
                            <a:latin typeface="Cambria Math" panose="02040503050406030204" pitchFamily="18" charset="0"/>
                          </a:rPr>
                        </m:ctrlPr>
                      </m:d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𝑏</m:t>
                            </m:r>
                          </m:e>
                        </m:acc>
                      </m:e>
                    </m:d>
                    <m:r>
                      <a:rPr lang="en-US" i="1" smtClean="0">
                        <a:latin typeface="Cambria Math" panose="02040503050406030204" pitchFamily="18" charset="0"/>
                      </a:rPr>
                      <m:t>∧</m:t>
                    </m:r>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𝑎</m:t>
                        </m:r>
                      </m:e>
                    </m:acc>
                    <m:r>
                      <a:rPr lang="en-US" i="1" smtClean="0">
                        <a:latin typeface="Cambria Math" panose="02040503050406030204" pitchFamily="18" charset="0"/>
                        <a:ea typeface="Cambria Math" panose="02040503050406030204" pitchFamily="18" charset="0"/>
                      </a:rPr>
                      <m:t>↑↑</m:t>
                    </m:r>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𝑏</m:t>
                        </m:r>
                      </m:e>
                    </m:acc>
                  </m:oMath>
                </a14:m>
                <a:endParaRPr lang="ru-RU" dirty="0"/>
              </a:p>
              <a:p>
                <a:r>
                  <a:rPr lang="ru-RU" b="1" dirty="0"/>
                  <a:t>Опр</a:t>
                </a:r>
                <a:r>
                  <a:rPr lang="ru-RU" dirty="0"/>
                  <a:t>. </a:t>
                </a:r>
                <a:r>
                  <a:rPr lang="ru-RU" b="1" i="1" dirty="0"/>
                  <a:t>Свободным</a:t>
                </a:r>
                <a:r>
                  <a:rPr lang="ru-RU" dirty="0"/>
                  <a:t> </a:t>
                </a:r>
                <a:r>
                  <a:rPr lang="ru-RU" b="1" i="1" dirty="0"/>
                  <a:t>вектором</a:t>
                </a:r>
                <a:r>
                  <a:rPr lang="ru-RU" dirty="0"/>
                  <a:t>, или просто </a:t>
                </a:r>
                <a:r>
                  <a:rPr lang="ru-RU" b="1" i="1" dirty="0"/>
                  <a:t>вектором</a:t>
                </a:r>
                <a:r>
                  <a:rPr lang="ru-RU" dirty="0"/>
                  <a:t>, называется класс эквивалентности направленных отрезков.</a:t>
                </a:r>
              </a:p>
            </p:txBody>
          </p:sp>
        </mc:Choice>
        <mc:Fallback xmlns="">
          <p:sp>
            <p:nvSpPr>
              <p:cNvPr id="3" name="Текст 2">
                <a:extLst>
                  <a:ext uri="{FF2B5EF4-FFF2-40B4-BE49-F238E27FC236}">
                    <a16:creationId xmlns:a16="http://schemas.microsoft.com/office/drawing/2014/main" id="{62E99551-2EEC-4A03-F24A-E05BC5210226}"/>
                  </a:ext>
                </a:extLst>
              </p:cNvPr>
              <p:cNvSpPr>
                <a:spLocks noGrp="1" noRot="1" noChangeAspect="1" noMove="1" noResize="1" noEditPoints="1" noAdjustHandles="1" noChangeArrowheads="1" noChangeShapeType="1" noTextEdit="1"/>
              </p:cNvSpPr>
              <p:nvPr>
                <p:ph type="body" sz="quarter" idx="13"/>
              </p:nvPr>
            </p:nvSpPr>
            <p:spPr>
              <a:xfrm>
                <a:off x="725215" y="740980"/>
                <a:ext cx="10783614" cy="6117020"/>
              </a:xfrm>
              <a:blipFill>
                <a:blip r:embed="rId2"/>
                <a:stretch>
                  <a:fillRect l="-509" t="-997" r="-452"/>
                </a:stretch>
              </a:blipFill>
            </p:spPr>
            <p:txBody>
              <a:bodyPr/>
              <a:lstStyle/>
              <a:p>
                <a:r>
                  <a:rPr lang="ru-RU">
                    <a:noFill/>
                  </a:rPr>
                  <a:t> </a:t>
                </a:r>
              </a:p>
            </p:txBody>
          </p:sp>
        </mc:Fallback>
      </mc:AlternateContent>
    </p:spTree>
    <p:extLst>
      <p:ext uri="{BB962C8B-B14F-4D97-AF65-F5344CB8AC3E}">
        <p14:creationId xmlns:p14="http://schemas.microsoft.com/office/powerpoint/2010/main" val="3677051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4D0AA-9010-DE91-4CF0-F53485A0332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44B055-D3E0-BC9F-FDA5-DBC555FF9704}"/>
              </a:ext>
            </a:extLst>
          </p:cNvPr>
          <p:cNvSpPr>
            <a:spLocks noGrp="1"/>
          </p:cNvSpPr>
          <p:nvPr>
            <p:ph type="title"/>
          </p:nvPr>
        </p:nvSpPr>
        <p:spPr/>
        <p:txBody>
          <a:bodyPr/>
          <a:lstStyle/>
          <a:p>
            <a:r>
              <a:rPr lang="ru-RU" dirty="0">
                <a:solidFill>
                  <a:srgbClr val="0070C0"/>
                </a:solidFill>
              </a:rPr>
              <a:t>3. Множество векторов. Группа параллельных переносов</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9200F5DB-656B-78BE-5A27-99FB4B04CECF}"/>
                  </a:ext>
                </a:extLst>
              </p:cNvPr>
              <p:cNvSpPr>
                <a:spLocks noGrp="1"/>
              </p:cNvSpPr>
              <p:nvPr>
                <p:ph type="body" sz="quarter" idx="13"/>
              </p:nvPr>
            </p:nvSpPr>
            <p:spPr/>
            <p:txBody>
              <a:bodyPr>
                <a:normAutofit/>
              </a:bodyPr>
              <a:lstStyle/>
              <a:p>
                <a:r>
                  <a:rPr lang="ru-RU" dirty="0"/>
                  <a:t>Рассмотрим два свободных вектора </a:t>
                </a:r>
                <a14:m>
                  <m:oMath xmlns:m="http://schemas.openxmlformats.org/officeDocument/2006/math">
                    <m:r>
                      <a:rPr lang="ru-RU" i="1" dirty="0" smtClean="0">
                        <a:latin typeface="Cambria Math" panose="02040503050406030204" pitchFamily="18" charset="0"/>
                      </a:rPr>
                      <m:t>𝑎</m:t>
                    </m:r>
                  </m:oMath>
                </a14:m>
                <a:r>
                  <a:rPr lang="ru-RU" dirty="0"/>
                  <a:t> и </a:t>
                </a:r>
                <a14:m>
                  <m:oMath xmlns:m="http://schemas.openxmlformats.org/officeDocument/2006/math">
                    <m:r>
                      <a:rPr lang="ru-RU" i="1" dirty="0" smtClean="0">
                        <a:latin typeface="Cambria Math" panose="02040503050406030204" pitchFamily="18" charset="0"/>
                      </a:rPr>
                      <m:t>𝑏</m:t>
                    </m:r>
                  </m:oMath>
                </a14:m>
                <a:r>
                  <a:rPr lang="ru-RU" dirty="0"/>
                  <a:t>. От произвольной точки </a:t>
                </a:r>
                <a14:m>
                  <m:oMath xmlns:m="http://schemas.openxmlformats.org/officeDocument/2006/math">
                    <m:r>
                      <a:rPr lang="ru-RU" i="1" dirty="0" smtClean="0">
                        <a:latin typeface="Cambria Math" panose="02040503050406030204" pitchFamily="18" charset="0"/>
                      </a:rPr>
                      <m:t>𝐴</m:t>
                    </m:r>
                  </m:oMath>
                </a14:m>
                <a:r>
                  <a:rPr lang="ru-RU" dirty="0"/>
                  <a:t> отложим направленный отрезок </a:t>
                </a:r>
                <a14:m>
                  <m:oMath xmlns:m="http://schemas.openxmlformats.org/officeDocument/2006/math">
                    <m:r>
                      <a:rPr lang="ru-RU" i="1" dirty="0" smtClean="0">
                        <a:latin typeface="Cambria Math" panose="02040503050406030204" pitchFamily="18" charset="0"/>
                      </a:rPr>
                      <m:t>𝐴𝐵</m:t>
                    </m:r>
                  </m:oMath>
                </a14:m>
                <a:r>
                  <a:rPr lang="ru-RU" dirty="0"/>
                  <a:t>, являющийся изображением свободного вектора </a:t>
                </a:r>
                <a14:m>
                  <m:oMath xmlns:m="http://schemas.openxmlformats.org/officeDocument/2006/math">
                    <m:r>
                      <a:rPr lang="ru-RU" i="1" dirty="0" smtClean="0">
                        <a:latin typeface="Cambria Math" panose="02040503050406030204" pitchFamily="18" charset="0"/>
                      </a:rPr>
                      <m:t>𝑎</m:t>
                    </m:r>
                  </m:oMath>
                </a14:m>
                <a:r>
                  <a:rPr lang="ru-RU" dirty="0"/>
                  <a:t>, а от точки </a:t>
                </a:r>
                <a14:m>
                  <m:oMath xmlns:m="http://schemas.openxmlformats.org/officeDocument/2006/math">
                    <m:r>
                      <a:rPr lang="ru-RU" i="1" dirty="0" smtClean="0">
                        <a:latin typeface="Cambria Math" panose="02040503050406030204" pitchFamily="18" charset="0"/>
                      </a:rPr>
                      <m:t>𝐵</m:t>
                    </m:r>
                  </m:oMath>
                </a14:m>
                <a:r>
                  <a:rPr lang="ru-RU" dirty="0"/>
                  <a:t> отложим вектор </a:t>
                </a:r>
                <a14:m>
                  <m:oMath xmlns:m="http://schemas.openxmlformats.org/officeDocument/2006/math">
                    <m:r>
                      <a:rPr lang="ru-RU" i="1" dirty="0" smtClean="0">
                        <a:latin typeface="Cambria Math" panose="02040503050406030204" pitchFamily="18" charset="0"/>
                      </a:rPr>
                      <m:t>𝐵𝐶</m:t>
                    </m:r>
                  </m:oMath>
                </a14:m>
                <a:r>
                  <a:rPr lang="ru-RU" dirty="0"/>
                  <a:t>, принадлежащий </a:t>
                </a:r>
                <a14:m>
                  <m:oMath xmlns:m="http://schemas.openxmlformats.org/officeDocument/2006/math">
                    <m:r>
                      <a:rPr lang="ru-RU" i="1" dirty="0" smtClean="0">
                        <a:latin typeface="Cambria Math" panose="02040503050406030204" pitchFamily="18" charset="0"/>
                      </a:rPr>
                      <m:t>𝑏</m:t>
                    </m:r>
                  </m:oMath>
                </a14:m>
                <a:r>
                  <a:rPr lang="ru-RU" dirty="0"/>
                  <a:t>.</a:t>
                </a:r>
              </a:p>
              <a:p>
                <a:r>
                  <a:rPr lang="ru-RU" b="1" dirty="0"/>
                  <a:t>Опр. </a:t>
                </a:r>
                <a:r>
                  <a:rPr lang="ru-RU" b="1" i="1" dirty="0"/>
                  <a:t>Суммой</a:t>
                </a:r>
                <a:r>
                  <a:rPr lang="ru-RU" b="1" dirty="0"/>
                  <a:t> </a:t>
                </a:r>
                <a:r>
                  <a:rPr lang="ru-RU" b="1" i="1" dirty="0"/>
                  <a:t>векторов</a:t>
                </a:r>
                <a:r>
                  <a:rPr lang="ru-RU" b="1" dirty="0"/>
                  <a:t> </a:t>
                </a:r>
                <a14:m>
                  <m:oMath xmlns:m="http://schemas.openxmlformats.org/officeDocument/2006/math">
                    <m:r>
                      <a:rPr lang="ru-RU" i="1" dirty="0" smtClean="0">
                        <a:latin typeface="Cambria Math" panose="02040503050406030204" pitchFamily="18" charset="0"/>
                      </a:rPr>
                      <m:t>𝑎</m:t>
                    </m:r>
                  </m:oMath>
                </a14:m>
                <a:r>
                  <a:rPr lang="ru-RU" dirty="0"/>
                  <a:t> и </a:t>
                </a:r>
                <a14:m>
                  <m:oMath xmlns:m="http://schemas.openxmlformats.org/officeDocument/2006/math">
                    <m:r>
                      <a:rPr lang="ru-RU" i="1" dirty="0" smtClean="0">
                        <a:latin typeface="Cambria Math" panose="02040503050406030204" pitchFamily="18" charset="0"/>
                      </a:rPr>
                      <m:t>𝑏</m:t>
                    </m:r>
                  </m:oMath>
                </a14:m>
                <a:r>
                  <a:rPr lang="ru-RU" dirty="0"/>
                  <a:t> называется вектор </a:t>
                </a:r>
                <a14:m>
                  <m:oMath xmlns:m="http://schemas.openxmlformats.org/officeDocument/2006/math">
                    <m:r>
                      <a:rPr lang="en-US" b="0" i="1" smtClean="0">
                        <a:latin typeface="Cambria Math" panose="02040503050406030204" pitchFamily="18" charset="0"/>
                      </a:rPr>
                      <m:t>𝑐</m:t>
                    </m:r>
                  </m:oMath>
                </a14:m>
                <a:r>
                  <a:rPr lang="ru-RU" dirty="0"/>
                  <a:t>, являющийся классом эквивалентности направленного отрезка </a:t>
                </a:r>
                <a14:m>
                  <m:oMath xmlns:m="http://schemas.openxmlformats.org/officeDocument/2006/math">
                    <m:r>
                      <a:rPr lang="ru-RU" i="1" dirty="0" smtClean="0">
                        <a:latin typeface="Cambria Math" panose="02040503050406030204" pitchFamily="18" charset="0"/>
                      </a:rPr>
                      <m:t>𝐴𝐶</m:t>
                    </m:r>
                  </m:oMath>
                </a14:m>
                <a:r>
                  <a:rPr lang="ru-RU" dirty="0"/>
                  <a:t>, начало которого совпадает с началом вектора </a:t>
                </a:r>
                <a14:m>
                  <m:oMath xmlns:m="http://schemas.openxmlformats.org/officeDocument/2006/math">
                    <m:r>
                      <a:rPr lang="ru-RU" i="1" dirty="0" smtClean="0">
                        <a:latin typeface="Cambria Math" panose="02040503050406030204" pitchFamily="18" charset="0"/>
                      </a:rPr>
                      <m:t>𝐴𝐵</m:t>
                    </m:r>
                  </m:oMath>
                </a14:m>
                <a:r>
                  <a:rPr lang="ru-RU" dirty="0"/>
                  <a:t>, а конец — с концом вектора </a:t>
                </a:r>
                <a14:m>
                  <m:oMath xmlns:m="http://schemas.openxmlformats.org/officeDocument/2006/math">
                    <m:r>
                      <a:rPr lang="ru-RU" i="1" dirty="0" smtClean="0">
                        <a:latin typeface="Cambria Math" panose="02040503050406030204" pitchFamily="18" charset="0"/>
                      </a:rPr>
                      <m:t>𝐵𝐶</m:t>
                    </m:r>
                  </m:oMath>
                </a14:m>
                <a:r>
                  <a:rPr lang="ru-RU" dirty="0"/>
                  <a:t>.</a:t>
                </a:r>
              </a:p>
              <a:p>
                <a:r>
                  <a:rPr lang="ru-RU" b="1" dirty="0"/>
                  <a:t>Опр. </a:t>
                </a:r>
                <a:r>
                  <a:rPr lang="ru-RU" b="1" i="1" dirty="0"/>
                  <a:t>Произведением вектора</a:t>
                </a:r>
                <a:r>
                  <a:rPr lang="ru-RU" dirty="0"/>
                  <a:t> </a:t>
                </a:r>
                <a14:m>
                  <m:oMath xmlns:m="http://schemas.openxmlformats.org/officeDocument/2006/math">
                    <m:r>
                      <a:rPr lang="ru-RU" i="1" dirty="0" smtClean="0">
                        <a:latin typeface="Cambria Math" panose="02040503050406030204" pitchFamily="18" charset="0"/>
                      </a:rPr>
                      <m:t>𝑎</m:t>
                    </m:r>
                  </m:oMath>
                </a14:m>
                <a:r>
                  <a:rPr lang="ru-RU" dirty="0"/>
                  <a:t> </a:t>
                </a:r>
                <a:r>
                  <a:rPr lang="ru-RU" b="1" i="1" dirty="0"/>
                  <a:t>на скаляр </a:t>
                </a:r>
                <a14:m>
                  <m:oMath xmlns:m="http://schemas.openxmlformats.org/officeDocument/2006/math">
                    <m:r>
                      <a:rPr lang="ru-RU" i="1" dirty="0" smtClean="0">
                        <a:latin typeface="Cambria Math" panose="02040503050406030204" pitchFamily="18" charset="0"/>
                      </a:rPr>
                      <m:t>𝜆</m:t>
                    </m:r>
                  </m:oMath>
                </a14:m>
                <a:r>
                  <a:rPr lang="ru-RU" dirty="0"/>
                  <a:t> называется вектор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err="1" smtClean="0">
                        <a:latin typeface="Cambria Math" panose="02040503050406030204" pitchFamily="18" charset="0"/>
                      </a:rPr>
                      <m:t>𝜆</m:t>
                    </m:r>
                    <m:r>
                      <a:rPr lang="ru-RU" i="1" dirty="0" err="1" smtClean="0">
                        <a:latin typeface="Cambria Math" panose="02040503050406030204" pitchFamily="18" charset="0"/>
                      </a:rPr>
                      <m:t>𝑎</m:t>
                    </m:r>
                  </m:oMath>
                </a14:m>
                <a:r>
                  <a:rPr lang="ru-RU" dirty="0"/>
                  <a:t> такой, что</a:t>
                </a:r>
              </a:p>
              <a:p>
                <a:pPr marL="285750" indent="-285750">
                  <a:buFont typeface="Arial" panose="020B0604020202020204" pitchFamily="34" charset="0"/>
                  <a:buChar char="•"/>
                </a:pPr>
                <a14:m>
                  <m:oMath xmlns:m="http://schemas.openxmlformats.org/officeDocument/2006/math">
                    <m:r>
                      <a:rPr lang="ru-RU" i="1" dirty="0" smtClean="0">
                        <a:latin typeface="Cambria Math" panose="02040503050406030204" pitchFamily="18" charset="0"/>
                      </a:rPr>
                      <m:t>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𝜆</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m:t>
                    </m:r>
                  </m:oMath>
                </a14:m>
                <a:endParaRPr lang="ru-RU" dirty="0"/>
              </a:p>
              <a:p>
                <a:pPr marL="285750" indent="-285750">
                  <a:buFont typeface="Arial" panose="020B0604020202020204" pitchFamily="34" charset="0"/>
                  <a:buChar char="•"/>
                </a:pP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&gt; 0 ⇒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oMath>
                </a14:m>
                <a:endParaRPr lang="ru-RU" dirty="0"/>
              </a:p>
              <a:p>
                <a:pPr marL="285750" indent="-285750">
                  <a:buFont typeface="Arial" panose="020B0604020202020204" pitchFamily="34" charset="0"/>
                  <a:buChar char="•"/>
                </a:pP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&lt; 0 ⇒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oMath>
                </a14:m>
                <a:endParaRPr lang="ru-RU" dirty="0"/>
              </a:p>
              <a:p>
                <a:pPr marL="285750" indent="-285750">
                  <a:buFont typeface="Arial" panose="020B0604020202020204" pitchFamily="34" charset="0"/>
                  <a:buChar char="•"/>
                </a:pP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 0 ⇒ </m:t>
                    </m:r>
                    <m:r>
                      <a:rPr lang="ru-RU" i="1" dirty="0" smtClean="0">
                        <a:latin typeface="Cambria Math" panose="02040503050406030204" pitchFamily="18" charset="0"/>
                      </a:rPr>
                      <m:t>𝑏</m:t>
                    </m:r>
                    <m:r>
                      <a:rPr lang="ru-RU" i="1" dirty="0" smtClean="0">
                        <a:latin typeface="Cambria Math" panose="02040503050406030204" pitchFamily="18" charset="0"/>
                      </a:rPr>
                      <m:t> = 0</m:t>
                    </m:r>
                  </m:oMath>
                </a14:m>
                <a:endParaRPr lang="ru-RU" dirty="0"/>
              </a:p>
              <a:p>
                <a:r>
                  <a:rPr lang="ru-RU" b="1" dirty="0"/>
                  <a:t>Лемма</a:t>
                </a:r>
                <a:r>
                  <a:rPr lang="ru-RU" dirty="0"/>
                  <a:t>. </a:t>
                </a:r>
              </a:p>
              <a:p>
                <a:r>
                  <a:rPr lang="ru-RU" dirty="0"/>
                  <a:t>Множество свободных векторов с введенными операциями сложения и умножения на скаляр образуют линейное пространство.</a:t>
                </a:r>
              </a:p>
              <a:p>
                <a:r>
                  <a:rPr lang="ru-RU" b="1" dirty="0"/>
                  <a:t>Доказательство</a:t>
                </a:r>
                <a:r>
                  <a:rPr lang="ru-RU" dirty="0"/>
                  <a:t>. Очевидно по аксиомам линейного пространства.</a:t>
                </a:r>
                <a:r>
                  <a:rPr lang="ru-RU" dirty="0">
                    <a:latin typeface="Cambria Math" panose="02040503050406030204" pitchFamily="18" charset="0"/>
                    <a:ea typeface="Cambria Math" panose="02040503050406030204" pitchFamily="18" charset="0"/>
                  </a:rPr>
                  <a:t>∎</a:t>
                </a:r>
                <a:endParaRPr lang="ru-RU" dirty="0"/>
              </a:p>
            </p:txBody>
          </p:sp>
        </mc:Choice>
        <mc:Fallback xmlns="">
          <p:sp>
            <p:nvSpPr>
              <p:cNvPr id="3" name="Текст 2">
                <a:extLst>
                  <a:ext uri="{FF2B5EF4-FFF2-40B4-BE49-F238E27FC236}">
                    <a16:creationId xmlns:a16="http://schemas.microsoft.com/office/drawing/2014/main" id="{9200F5DB-656B-78BE-5A27-99FB4B04CECF}"/>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514381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A8AB7-8DFD-8ECF-C404-77EF416F090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BBD90E-F596-CAE6-CAE9-CEB6EA332CE7}"/>
              </a:ext>
            </a:extLst>
          </p:cNvPr>
          <p:cNvSpPr>
            <a:spLocks noGrp="1"/>
          </p:cNvSpPr>
          <p:nvPr>
            <p:ph type="title"/>
          </p:nvPr>
        </p:nvSpPr>
        <p:spPr/>
        <p:txBody>
          <a:bodyPr/>
          <a:lstStyle/>
          <a:p>
            <a:r>
              <a:rPr lang="ru-RU" dirty="0">
                <a:solidFill>
                  <a:srgbClr val="0070C0"/>
                </a:solidFill>
              </a:rPr>
              <a:t>3. Множество векторов. Группа параллельных переносов</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60D8F70-0180-F0FF-273A-A8B97ABBD345}"/>
                  </a:ext>
                </a:extLst>
              </p:cNvPr>
              <p:cNvSpPr>
                <a:spLocks noGrp="1"/>
              </p:cNvSpPr>
              <p:nvPr>
                <p:ph type="body" sz="quarter" idx="13"/>
              </p:nvPr>
            </p:nvSpPr>
            <p:spPr/>
            <p:txBody>
              <a:bodyPr>
                <a:normAutofit fontScale="92500" lnSpcReduction="10000"/>
              </a:bodyPr>
              <a:lstStyle/>
              <a:p>
                <a:r>
                  <a:rPr lang="ru-RU" b="1" dirty="0"/>
                  <a:t>Опр</a:t>
                </a:r>
                <a:r>
                  <a:rPr lang="ru-RU" dirty="0"/>
                  <a:t>. </a:t>
                </a:r>
                <a:r>
                  <a:rPr lang="ru-RU" b="1" i="1" dirty="0"/>
                  <a:t>Параллельным переносом</a:t>
                </a:r>
                <a:r>
                  <a:rPr lang="ru-RU" dirty="0"/>
                  <a:t> (или </a:t>
                </a:r>
                <a:r>
                  <a:rPr lang="ru-RU" b="1" i="1" dirty="0"/>
                  <a:t>трансляцией</a:t>
                </a:r>
                <a:r>
                  <a:rPr lang="ru-RU" dirty="0"/>
                  <a:t>)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𝑇</m:t>
                        </m:r>
                      </m:e>
                      <m:sub>
                        <m:acc>
                          <m:accPr>
                            <m:chr m:val="⃗"/>
                            <m:ctrlPr>
                              <a:rPr lang="ru-RU" i="1" dirty="0" smtClean="0">
                                <a:solidFill>
                                  <a:srgbClr val="836967"/>
                                </a:solidFill>
                                <a:latin typeface="Cambria Math" panose="02040503050406030204" pitchFamily="18" charset="0"/>
                              </a:rPr>
                            </m:ctrlPr>
                          </m:accPr>
                          <m:e>
                            <m:r>
                              <a:rPr lang="ru-RU" i="1" dirty="0" smtClean="0">
                                <a:latin typeface="Cambria Math" panose="02040503050406030204" pitchFamily="18" charset="0"/>
                              </a:rPr>
                              <m:t>𝑎</m:t>
                            </m:r>
                          </m:e>
                        </m:acc>
                      </m:sub>
                    </m:sSub>
                  </m:oMath>
                </a14:m>
                <a:r>
                  <a:rPr lang="ru-RU" dirty="0"/>
                  <a:t> точки </a:t>
                </a:r>
                <a14:m>
                  <m:oMath xmlns:m="http://schemas.openxmlformats.org/officeDocument/2006/math">
                    <m:r>
                      <a:rPr lang="ru-RU" i="1" dirty="0" smtClean="0">
                        <a:latin typeface="Cambria Math" panose="02040503050406030204" pitchFamily="18" charset="0"/>
                      </a:rPr>
                      <m:t>𝑃</m:t>
                    </m:r>
                  </m:oMath>
                </a14:m>
                <a:r>
                  <a:rPr lang="ru-RU" dirty="0"/>
                  <a:t> называется преобразование, которое сопоставляет ей такую точку </a:t>
                </a:r>
                <a14:m>
                  <m:oMath xmlns:m="http://schemas.openxmlformats.org/officeDocument/2006/math">
                    <m:r>
                      <a:rPr lang="ru-RU" i="1" dirty="0" smtClean="0">
                        <a:latin typeface="Cambria Math" panose="02040503050406030204" pitchFamily="18" charset="0"/>
                      </a:rPr>
                      <m:t>𝑃</m:t>
                    </m:r>
                    <m:r>
                      <a:rPr lang="ru-RU" i="1" dirty="0" smtClean="0">
                        <a:latin typeface="Cambria Math" panose="02040503050406030204" pitchFamily="18" charset="0"/>
                      </a:rPr>
                      <m:t>′</m:t>
                    </m:r>
                  </m:oMath>
                </a14:m>
                <a:r>
                  <a:rPr lang="ru-RU" dirty="0"/>
                  <a:t>, что направленный отрезок </a:t>
                </a:r>
                <a14:m>
                  <m:oMath xmlns:m="http://schemas.openxmlformats.org/officeDocument/2006/math">
                    <m:r>
                      <a:rPr lang="ru-RU" i="1" dirty="0" smtClean="0">
                        <a:latin typeface="Cambria Math" panose="02040503050406030204" pitchFamily="18" charset="0"/>
                      </a:rPr>
                      <m:t>𝑃𝑃</m:t>
                    </m:r>
                    <m:r>
                      <a:rPr lang="ru-RU" i="1" dirty="0" smtClean="0">
                        <a:latin typeface="Cambria Math" panose="02040503050406030204" pitchFamily="18" charset="0"/>
                      </a:rPr>
                      <m:t>′</m:t>
                    </m:r>
                  </m:oMath>
                </a14:m>
                <a:r>
                  <a:rPr lang="ru-RU" dirty="0"/>
                  <a:t> по модулю и направлению совпадает с </a:t>
                </a:r>
                <a14:m>
                  <m:oMath xmlns:m="http://schemas.openxmlformats.org/officeDocument/2006/math">
                    <m:r>
                      <a:rPr lang="ru-RU" i="1" dirty="0" smtClean="0">
                        <a:latin typeface="Cambria Math" panose="02040503050406030204" pitchFamily="18" charset="0"/>
                      </a:rPr>
                      <m:t>𝑎</m:t>
                    </m:r>
                  </m:oMath>
                </a14:m>
                <a:r>
                  <a:rPr lang="ru-RU" dirty="0"/>
                  <a:t>, называемым вектором переноса.</a:t>
                </a:r>
              </a:p>
              <a:p>
                <a:endParaRPr lang="ru-RU" dirty="0"/>
              </a:p>
              <a:p>
                <a:r>
                  <a:rPr lang="ru-RU" b="1" dirty="0"/>
                  <a:t>Лемма</a:t>
                </a:r>
                <a:r>
                  <a:rPr lang="ru-RU" dirty="0"/>
                  <a:t>. Множество параллельных переносов образует абелеву группу. </a:t>
                </a:r>
                <a14:m>
                  <m:oMath xmlns:m="http://schemas.openxmlformats.org/officeDocument/2006/math">
                    <m:d>
                      <m:dPr>
                        <m:begChr m:val="⟨"/>
                        <m:endChr m:val="⟩"/>
                        <m:ctrlPr>
                          <a:rPr lang="ru-RU" i="1" smtClean="0">
                            <a:solidFill>
                              <a:srgbClr val="836967"/>
                            </a:solidFill>
                            <a:latin typeface="Cambria Math" panose="02040503050406030204" pitchFamily="18" charset="0"/>
                          </a:rPr>
                        </m:ctrlPr>
                      </m:dPr>
                      <m:e>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r>
                                  <a:rPr lang="ru-RU" i="1" smtClean="0">
                                    <a:latin typeface="Cambria Math" panose="02040503050406030204" pitchFamily="18" charset="0"/>
                                  </a:rPr>
                                  <m:t>𝑎</m:t>
                                </m:r>
                              </m:sub>
                            </m:sSub>
                          </m:e>
                        </m:d>
                        <m:r>
                          <a:rPr lang="ru-RU" i="1" smtClean="0">
                            <a:latin typeface="Cambria Math" panose="02040503050406030204" pitchFamily="18" charset="0"/>
                          </a:rPr>
                          <m:t>,∘</m:t>
                        </m:r>
                      </m:e>
                    </m:d>
                  </m:oMath>
                </a14:m>
                <a:endParaRPr lang="ru-RU" dirty="0"/>
              </a:p>
              <a:p>
                <a:r>
                  <a:rPr lang="ru-RU" b="1" dirty="0"/>
                  <a:t>Доказательство</a:t>
                </a:r>
                <a:r>
                  <a:rPr lang="ru-RU" dirty="0"/>
                  <a:t>. Композицию параллельных переносов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𝑎</m:t>
                            </m:r>
                          </m:e>
                        </m:acc>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𝑏</m:t>
                            </m:r>
                          </m:e>
                        </m:acc>
                      </m:sub>
                    </m:sSub>
                  </m:oMath>
                </a14:m>
                <a:r>
                  <a:rPr lang="ru-RU" dirty="0"/>
                  <a:t>можно однозначно интерпретировать как сопоставление точке </a:t>
                </a:r>
                <a14:m>
                  <m:oMath xmlns:m="http://schemas.openxmlformats.org/officeDocument/2006/math">
                    <m:r>
                      <a:rPr lang="ru-RU" i="1" dirty="0" smtClean="0">
                        <a:latin typeface="Cambria Math" panose="02040503050406030204" pitchFamily="18" charset="0"/>
                      </a:rPr>
                      <m:t>𝑃</m:t>
                    </m:r>
                  </m:oMath>
                </a14:m>
                <a:r>
                  <a:rPr lang="ru-RU" dirty="0"/>
                  <a:t> другой точки </a:t>
                </a:r>
                <a14:m>
                  <m:oMath xmlns:m="http://schemas.openxmlformats.org/officeDocument/2006/math">
                    <m:r>
                      <a:rPr lang="ru-RU" i="1" dirty="0" smtClean="0">
                        <a:latin typeface="Cambria Math" panose="02040503050406030204" pitchFamily="18" charset="0"/>
                      </a:rPr>
                      <m:t>𝑃</m:t>
                    </m:r>
                    <m:r>
                      <a:rPr lang="ru-RU" i="1" dirty="0" smtClean="0">
                        <a:latin typeface="Cambria Math" panose="02040503050406030204" pitchFamily="18" charset="0"/>
                      </a:rPr>
                      <m:t>′</m:t>
                    </m:r>
                  </m:oMath>
                </a14:m>
                <a:r>
                  <a:rPr lang="ru-RU" dirty="0"/>
                  <a:t> такой, что </a:t>
                </a:r>
                <a14:m>
                  <m:oMath xmlns:m="http://schemas.openxmlformats.org/officeDocument/2006/math">
                    <m:r>
                      <a:rPr lang="ru-RU" i="1" dirty="0" smtClean="0">
                        <a:latin typeface="Cambria Math" panose="02040503050406030204" pitchFamily="18" charset="0"/>
                      </a:rPr>
                      <m:t>𝑃𝑃</m:t>
                    </m:r>
                    <m:r>
                      <a:rPr lang="ru-RU" i="1" dirty="0" smtClean="0">
                        <a:latin typeface="Cambria Math" panose="02040503050406030204" pitchFamily="18" charset="0"/>
                      </a:rPr>
                      <m:t>′=</m:t>
                    </m:r>
                    <m:acc>
                      <m:accPr>
                        <m:chr m:val="⃗"/>
                        <m:ctrlPr>
                          <a:rPr lang="ru-RU" i="1" dirty="0" smtClean="0">
                            <a:solidFill>
                              <a:srgbClr val="836967"/>
                            </a:solidFill>
                            <a:latin typeface="Cambria Math" panose="02040503050406030204" pitchFamily="18" charset="0"/>
                          </a:rPr>
                        </m:ctrlPr>
                      </m:accPr>
                      <m:e>
                        <m:r>
                          <a:rPr lang="ru-RU" i="1" dirty="0" smtClean="0">
                            <a:latin typeface="Cambria Math" panose="02040503050406030204" pitchFamily="18" charset="0"/>
                          </a:rPr>
                          <m:t>𝑎</m:t>
                        </m:r>
                      </m:e>
                    </m:acc>
                    <m:r>
                      <a:rPr lang="ru-RU" i="1" dirty="0" smtClean="0">
                        <a:latin typeface="Cambria Math" panose="02040503050406030204" pitchFamily="18" charset="0"/>
                      </a:rPr>
                      <m:t>+</m:t>
                    </m:r>
                    <m:acc>
                      <m:accPr>
                        <m:chr m:val="⃗"/>
                        <m:ctrlPr>
                          <a:rPr lang="ru-RU" i="1" dirty="0" smtClean="0">
                            <a:solidFill>
                              <a:srgbClr val="836967"/>
                            </a:solidFill>
                            <a:latin typeface="Cambria Math" panose="02040503050406030204" pitchFamily="18" charset="0"/>
                          </a:rPr>
                        </m:ctrlPr>
                      </m:accPr>
                      <m:e>
                        <m:r>
                          <a:rPr lang="ru-RU" i="1" dirty="0" smtClean="0">
                            <a:latin typeface="Cambria Math" panose="02040503050406030204" pitchFamily="18" charset="0"/>
                          </a:rPr>
                          <m:t>𝑏</m:t>
                        </m:r>
                      </m:e>
                    </m:acc>
                    <m:r>
                      <a:rPr lang="ru-RU" i="1" dirty="0" smtClean="0">
                        <a:latin typeface="Cambria Math" panose="02040503050406030204" pitchFamily="18" charset="0"/>
                      </a:rPr>
                      <m:t> </m:t>
                    </m:r>
                  </m:oMath>
                </a14:m>
                <a:r>
                  <a:rPr lang="ru-RU" dirty="0"/>
                  <a:t>. Таким образом структура абелевой группы на множестве векторов однозначно переносится на множество преобразований трансляции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𝑎</m:t>
                            </m:r>
                          </m:e>
                        </m:acc>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𝑏</m:t>
                            </m:r>
                          </m:e>
                        </m:acc>
                      </m:sub>
                    </m:sSub>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𝑎</m:t>
                        </m:r>
                      </m:e>
                    </m:acc>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𝑏</m:t>
                        </m:r>
                      </m:e>
                    </m:acc>
                  </m:oMath>
                </a14:m>
                <a:r>
                  <a:rPr lang="ru-RU" dirty="0"/>
                  <a:t>. Нейтральным элементом является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0</m:t>
                            </m:r>
                          </m:e>
                        </m:acc>
                      </m:sub>
                    </m:sSub>
                  </m:oMath>
                </a14:m>
                <a:r>
                  <a:rPr lang="ru-RU" dirty="0"/>
                  <a:t>.</a:t>
                </a:r>
              </a:p>
              <a:p>
                <a:endParaRPr lang="ru-RU" dirty="0"/>
              </a:p>
              <a:p>
                <a:r>
                  <a:rPr lang="ru-RU" dirty="0"/>
                  <a:t>Группа трансляций является подгруппой преобразований евклидовой группы (</a:t>
                </a:r>
                <a14:m>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a:t>
                </a:r>
                <a:r>
                  <a:rPr lang="en-US" dirty="0"/>
                  <a:t>, </a:t>
                </a:r>
                <a:r>
                  <a:rPr lang="ru-RU" dirty="0"/>
                  <a:t>где ортогональная матрица </a:t>
                </a:r>
                <a14:m>
                  <m:oMath xmlns:m="http://schemas.openxmlformats.org/officeDocument/2006/math">
                    <m:r>
                      <a:rPr lang="ru-RU" i="1" smtClean="0">
                        <a:latin typeface="Cambria Math" panose="02040503050406030204" pitchFamily="18" charset="0"/>
                      </a:rPr>
                      <m:t>𝐴</m:t>
                    </m:r>
                  </m:oMath>
                </a14:m>
                <a:r>
                  <a:rPr lang="ru-RU" dirty="0"/>
                  <a:t> совпадает с единичной.</a:t>
                </a:r>
              </a:p>
              <a:p>
                <a:endParaRPr lang="ru-RU" dirty="0"/>
              </a:p>
              <a:p>
                <a:r>
                  <a:rPr lang="ru-RU" dirty="0"/>
                  <a:t>Эквивалентность направленных отрезков равносильна существованию преобразования трансляции, которое однозначно сопоставляет соответствующие точки направленных отрезков. Рефлексивность -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0</m:t>
                            </m:r>
                          </m:e>
                        </m:acc>
                      </m:sub>
                    </m:sSub>
                  </m:oMath>
                </a14:m>
                <a:r>
                  <a:rPr lang="ru-RU" dirty="0"/>
                  <a:t> (тождественное преобразование), симметричность: транзитивность</a:t>
                </a:r>
              </a:p>
            </p:txBody>
          </p:sp>
        </mc:Choice>
        <mc:Fallback xmlns="">
          <p:sp>
            <p:nvSpPr>
              <p:cNvPr id="3" name="Текст 2">
                <a:extLst>
                  <a:ext uri="{FF2B5EF4-FFF2-40B4-BE49-F238E27FC236}">
                    <a16:creationId xmlns:a16="http://schemas.microsoft.com/office/drawing/2014/main" id="{460D8F70-0180-F0FF-273A-A8B97ABBD34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406" t="-1174" r="-348"/>
                </a:stretch>
              </a:blipFill>
            </p:spPr>
            <p:txBody>
              <a:bodyPr/>
              <a:lstStyle/>
              <a:p>
                <a:r>
                  <a:rPr lang="ru-RU">
                    <a:noFill/>
                  </a:rPr>
                  <a:t> </a:t>
                </a:r>
              </a:p>
            </p:txBody>
          </p:sp>
        </mc:Fallback>
      </mc:AlternateContent>
    </p:spTree>
    <p:extLst>
      <p:ext uri="{BB962C8B-B14F-4D97-AF65-F5344CB8AC3E}">
        <p14:creationId xmlns:p14="http://schemas.microsoft.com/office/powerpoint/2010/main" val="794890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F9B75-9A52-6331-3A21-C5EE047AED7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1EB1A0-513E-A394-4564-2F760F9B1743}"/>
              </a:ext>
            </a:extLst>
          </p:cNvPr>
          <p:cNvSpPr>
            <a:spLocks noGrp="1"/>
          </p:cNvSpPr>
          <p:nvPr>
            <p:ph type="title"/>
          </p:nvPr>
        </p:nvSpPr>
        <p:spPr/>
        <p:txBody>
          <a:bodyPr>
            <a:normAutofit/>
          </a:bodyPr>
          <a:lstStyle/>
          <a:p>
            <a:r>
              <a:rPr lang="ru-RU" dirty="0">
                <a:solidFill>
                  <a:srgbClr val="0070C0"/>
                </a:solidFill>
              </a:rPr>
              <a:t>4. Аффинное пространство. Точечный базис. Базис в ДПСК.</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504418AC-75F5-F269-8315-C21F34932DFB}"/>
                  </a:ext>
                </a:extLst>
              </p:cNvPr>
              <p:cNvSpPr>
                <a:spLocks noGrp="1"/>
              </p:cNvSpPr>
              <p:nvPr>
                <p:ph type="body" sz="quarter" idx="13"/>
              </p:nvPr>
            </p:nvSpPr>
            <p:spPr/>
            <p:txBody>
              <a:bodyPr/>
              <a:lstStyle/>
              <a:p>
                <a:r>
                  <a:rPr lang="ru-RU" dirty="0"/>
                  <a:t>Пусть </a:t>
                </a:r>
                <a14:m>
                  <m:oMath xmlns:m="http://schemas.openxmlformats.org/officeDocument/2006/math">
                    <m:r>
                      <a:rPr lang="ru-RU" i="1" smtClean="0">
                        <a:latin typeface="Cambria Math" panose="02040503050406030204" pitchFamily="18" charset="0"/>
                        <a:ea typeface="Cambria Math" panose="02040503050406030204" pitchFamily="18" charset="0"/>
                      </a:rPr>
                      <m:t>𝒜</m:t>
                    </m:r>
                  </m:oMath>
                </a14:m>
                <a:r>
                  <a:rPr lang="ru-RU" dirty="0"/>
                  <a:t> - непустое множество , элементы которого мы будем называть точками, </a:t>
                </a:r>
                <a14:m>
                  <m:oMath xmlns:m="http://schemas.openxmlformats.org/officeDocument/2006/math">
                    <m:r>
                      <a:rPr lang="ru-RU" i="1" smtClean="0">
                        <a:latin typeface="Cambria Math" panose="02040503050406030204" pitchFamily="18" charset="0"/>
                      </a:rPr>
                      <m:t>𝐿</m:t>
                    </m:r>
                    <m:d>
                      <m:dPr>
                        <m:ctrlPr>
                          <a:rPr lang="ru-RU" i="1" smtClean="0">
                            <a:solidFill>
                              <a:srgbClr val="836967"/>
                            </a:solidFill>
                            <a:latin typeface="Cambria Math" panose="02040503050406030204" pitchFamily="18" charset="0"/>
                          </a:rPr>
                        </m:ctrlPr>
                      </m:dPr>
                      <m:e>
                        <m:r>
                          <a:rPr lang="ru-RU" i="1">
                            <a:latin typeface="Cambria Math" panose="02040503050406030204" pitchFamily="18" charset="0"/>
                            <a:ea typeface="Cambria Math" panose="02040503050406030204" pitchFamily="18" charset="0"/>
                          </a:rPr>
                          <m:t>𝕂</m:t>
                        </m:r>
                      </m:e>
                    </m:d>
                  </m:oMath>
                </a14:m>
                <a:r>
                  <a:rPr lang="ru-RU" dirty="0"/>
                  <a:t> - линейное пространство над полем </a:t>
                </a:r>
                <a14:m>
                  <m:oMath xmlns:m="http://schemas.openxmlformats.org/officeDocument/2006/math">
                    <m:r>
                      <a:rPr lang="ru-RU" i="1">
                        <a:latin typeface="Cambria Math" panose="02040503050406030204" pitchFamily="18" charset="0"/>
                        <a:ea typeface="Cambria Math" panose="02040503050406030204" pitchFamily="18" charset="0"/>
                      </a:rPr>
                      <m:t>𝕂</m:t>
                    </m:r>
                  </m:oMath>
                </a14:m>
                <a:r>
                  <a:rPr lang="ru-RU" dirty="0"/>
                  <a:t> , а также задано отображение (векторизация)</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𝛷</m:t>
                      </m:r>
                      <m:r>
                        <a:rPr lang="ru-RU" b="0" i="1" smtClean="0">
                          <a:latin typeface="Cambria Math" panose="02040503050406030204" pitchFamily="18" charset="0"/>
                        </a:rPr>
                        <m:t> </m:t>
                      </m:r>
                      <m:r>
                        <a:rPr lang="en-US" b="0" i="1" smtClean="0">
                          <a:latin typeface="Cambria Math" panose="02040503050406030204" pitchFamily="18" charset="0"/>
                        </a:rPr>
                        <m:t>: </m:t>
                      </m:r>
                      <m:r>
                        <a:rPr lang="ru-RU" i="1">
                          <a:latin typeface="Cambria Math" panose="02040503050406030204" pitchFamily="18" charset="0"/>
                          <a:ea typeface="Cambria Math" panose="02040503050406030204" pitchFamily="18" charset="0"/>
                        </a:rPr>
                        <m:t>𝒜</m:t>
                      </m:r>
                      <m:r>
                        <a:rPr lang="ru-RU" i="0" dirty="0">
                          <a:latin typeface="Cambria Math" panose="02040503050406030204" pitchFamily="18" charset="0"/>
                        </a:rPr>
                        <m:t>×</m:t>
                      </m:r>
                      <m:r>
                        <a:rPr lang="ru-RU" i="1">
                          <a:latin typeface="Cambria Math" panose="02040503050406030204" pitchFamily="18" charset="0"/>
                          <a:ea typeface="Cambria Math" panose="02040503050406030204" pitchFamily="18" charset="0"/>
                        </a:rPr>
                        <m:t>𝒜</m:t>
                      </m:r>
                      <m:r>
                        <a:rPr lang="ru-RU" i="0" dirty="0">
                          <a:latin typeface="Cambria Math" panose="02040503050406030204" pitchFamily="18" charset="0"/>
                        </a:rPr>
                        <m:t>→</m:t>
                      </m:r>
                      <m:r>
                        <a:rPr lang="ru-RU" i="1" dirty="0">
                          <a:latin typeface="Cambria Math" panose="02040503050406030204" pitchFamily="18" charset="0"/>
                        </a:rPr>
                        <m:t>𝐿</m:t>
                      </m:r>
                    </m:oMath>
                  </m:oMathPara>
                </a14:m>
                <a:endParaRPr lang="ru-RU" dirty="0"/>
              </a:p>
              <a:p>
                <a:r>
                  <a:rPr lang="ru-RU" dirty="0"/>
                  <a:t>сопоставляющее паре точек </a:t>
                </a:r>
                <a14:m>
                  <m:oMath xmlns:m="http://schemas.openxmlformats.org/officeDocument/2006/math">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𝐴</m:t>
                        </m:r>
                        <m:r>
                          <a:rPr lang="ru-RU" i="1" smtClean="0">
                            <a:latin typeface="Cambria Math" panose="02040503050406030204" pitchFamily="18" charset="0"/>
                          </a:rPr>
                          <m:t>,</m:t>
                        </m:r>
                        <m:r>
                          <a:rPr lang="ru-RU" i="1" smtClean="0">
                            <a:latin typeface="Cambria Math" panose="02040503050406030204" pitchFamily="18" charset="0"/>
                          </a:rPr>
                          <m:t>𝐵</m:t>
                        </m:r>
                      </m:e>
                    </m:d>
                  </m:oMath>
                </a14:m>
                <a:r>
                  <a:rPr lang="ru-RU" dirty="0"/>
                  <a:t> из </a:t>
                </a:r>
                <a14:m>
                  <m:oMath xmlns:m="http://schemas.openxmlformats.org/officeDocument/2006/math">
                    <m:r>
                      <a:rPr lang="ru-RU" i="1">
                        <a:latin typeface="Cambria Math" panose="02040503050406030204" pitchFamily="18" charset="0"/>
                        <a:ea typeface="Cambria Math" panose="02040503050406030204" pitchFamily="18" charset="0"/>
                      </a:rPr>
                      <m:t>𝒜</m:t>
                    </m:r>
                  </m:oMath>
                </a14:m>
                <a:r>
                  <a:rPr lang="ru-RU" dirty="0"/>
                  <a:t> вектор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a14:m>
                <a:endParaRPr lang="en-US" dirty="0"/>
              </a:p>
              <a:p>
                <a:r>
                  <a:rPr lang="ru-RU" b="1" dirty="0"/>
                  <a:t>Опр</a:t>
                </a:r>
                <a:r>
                  <a:rPr lang="ru-RU" dirty="0"/>
                  <a:t>. Тройка </a:t>
                </a:r>
                <a14:m>
                  <m:oMath xmlns:m="http://schemas.openxmlformats.org/officeDocument/2006/math">
                    <m:r>
                      <a:rPr lang="ru-RU" b="0" i="1" smtClean="0">
                        <a:latin typeface="Cambria Math" panose="02040503050406030204" pitchFamily="18" charset="0"/>
                      </a:rPr>
                      <m:t>(</m:t>
                    </m:r>
                    <m:r>
                      <a:rPr lang="ru-RU" i="1">
                        <a:latin typeface="Cambria Math" panose="02040503050406030204" pitchFamily="18" charset="0"/>
                        <a:ea typeface="Cambria Math" panose="02040503050406030204" pitchFamily="18" charset="0"/>
                      </a:rPr>
                      <m:t>𝒜</m:t>
                    </m:r>
                    <m:r>
                      <a:rPr lang="ru-RU"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ru-RU" i="1">
                        <a:latin typeface="Cambria Math" panose="02040503050406030204" pitchFamily="18" charset="0"/>
                      </a:rPr>
                      <m:t>𝛷</m:t>
                    </m:r>
                    <m:r>
                      <a:rPr lang="ru-RU" b="0" i="1" smtClean="0">
                        <a:latin typeface="Cambria Math" panose="02040503050406030204" pitchFamily="18" charset="0"/>
                      </a:rPr>
                      <m:t>)</m:t>
                    </m:r>
                  </m:oMath>
                </a14:m>
                <a:r>
                  <a:rPr lang="en-US" dirty="0"/>
                  <a:t> </a:t>
                </a:r>
                <a:r>
                  <a:rPr lang="ru-RU" dirty="0"/>
                  <a:t>называется </a:t>
                </a:r>
                <a:r>
                  <a:rPr lang="ru-RU" b="1" i="1" dirty="0"/>
                  <a:t>аффинным пространством </a:t>
                </a:r>
                <a:r>
                  <a:rPr lang="ru-RU" dirty="0"/>
                  <a:t>с ассоциированным линейным пространством </a:t>
                </a:r>
                <a14:m>
                  <m:oMath xmlns:m="http://schemas.openxmlformats.org/officeDocument/2006/math">
                    <m:r>
                      <a:rPr lang="en-US" i="1">
                        <a:latin typeface="Cambria Math" panose="02040503050406030204" pitchFamily="18" charset="0"/>
                        <a:ea typeface="Cambria Math" panose="02040503050406030204" pitchFamily="18" charset="0"/>
                      </a:rPr>
                      <m:t>𝐿</m:t>
                    </m:r>
                  </m:oMath>
                </a14:m>
                <a:r>
                  <a:rPr lang="ru-RU" dirty="0"/>
                  <a:t> над полем </a:t>
                </a:r>
                <a14:m>
                  <m:oMath xmlns:m="http://schemas.openxmlformats.org/officeDocument/2006/math">
                    <m:r>
                      <a:rPr lang="ru-RU" i="1">
                        <a:latin typeface="Cambria Math" panose="02040503050406030204" pitchFamily="18" charset="0"/>
                        <a:ea typeface="Cambria Math" panose="02040503050406030204" pitchFamily="18" charset="0"/>
                      </a:rPr>
                      <m:t>𝕂</m:t>
                    </m:r>
                  </m:oMath>
                </a14:m>
                <a:r>
                  <a:rPr lang="ru-RU" dirty="0"/>
                  <a:t>, если выполнено:</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m:t>
                    </m:r>
                    <m:r>
                      <a:rPr lang="ru-RU" i="1" smtClean="0">
                        <a:latin typeface="Cambria Math" panose="02040503050406030204" pitchFamily="18" charset="0"/>
                      </a:rPr>
                      <m:t>𝐴</m:t>
                    </m:r>
                    <m:r>
                      <a:rPr lang="ru-RU" i="1" smtClean="0">
                        <a:latin typeface="Cambria Math" panose="02040503050406030204" pitchFamily="18" charset="0"/>
                      </a:rPr>
                      <m:t>∈</m:t>
                    </m:r>
                    <m:r>
                      <a:rPr lang="ru-RU" i="1">
                        <a:latin typeface="Cambria Math" panose="02040503050406030204" pitchFamily="18" charset="0"/>
                      </a:rPr>
                      <m:t>𝒜</m:t>
                    </m:r>
                    <m:r>
                      <a:rPr lang="ru-RU" b="0" i="1" smtClean="0">
                        <a:latin typeface="Cambria Math" panose="02040503050406030204" pitchFamily="18" charset="0"/>
                      </a:rPr>
                      <m:t>   </m:t>
                    </m:r>
                    <m:r>
                      <a:rPr lang="ru-RU" i="1" smtClean="0">
                        <a:latin typeface="Cambria Math" panose="02040503050406030204" pitchFamily="18" charset="0"/>
                      </a:rPr>
                      <m:t>∀</m:t>
                    </m:r>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𝐿</m:t>
                    </m:r>
                    <m:r>
                      <a:rPr lang="ru-RU" b="0" i="1" smtClean="0">
                        <a:latin typeface="Cambria Math" panose="02040503050406030204" pitchFamily="18" charset="0"/>
                      </a:rPr>
                      <m:t>   </m:t>
                    </m:r>
                    <m:r>
                      <a:rPr lang="ru-RU" i="1" smtClean="0">
                        <a:latin typeface="Cambria Math" panose="02040503050406030204" pitchFamily="18" charset="0"/>
                      </a:rPr>
                      <m:t>∃!</m:t>
                    </m:r>
                    <m:r>
                      <a:rPr lang="ru-RU" i="1" smtClean="0">
                        <a:latin typeface="Cambria Math" panose="02040503050406030204" pitchFamily="18" charset="0"/>
                      </a:rPr>
                      <m:t>𝐵</m:t>
                    </m:r>
                    <m:r>
                      <a:rPr lang="ru-RU" i="1" smtClean="0">
                        <a:latin typeface="Cambria Math" panose="02040503050406030204" pitchFamily="18" charset="0"/>
                      </a:rPr>
                      <m:t>∈</m:t>
                    </m:r>
                    <m:r>
                      <a:rPr lang="ru-RU" i="1">
                        <a:latin typeface="Cambria Math" panose="02040503050406030204" pitchFamily="18" charset="0"/>
                      </a:rPr>
                      <m:t>𝒜</m:t>
                    </m:r>
                    <m:r>
                      <a:rPr lang="ru-RU" b="0" i="1" smtClean="0">
                        <a:latin typeface="Cambria Math" panose="02040503050406030204" pitchFamily="18" charset="0"/>
                      </a:rPr>
                      <m:t>:  </m:t>
                    </m:r>
                    <m:r>
                      <a:rPr lang="ru-RU" b="0" i="1" smtClean="0">
                        <a:latin typeface="Cambria Math" panose="02040503050406030204" pitchFamily="18" charset="0"/>
                      </a:rPr>
                      <m:t>𝛷</m:t>
                    </m:r>
                    <m:d>
                      <m:dPr>
                        <m:ctrlPr>
                          <a:rPr lang="ru-RU" b="0" i="1" smtClean="0">
                            <a:solidFill>
                              <a:srgbClr val="836967"/>
                            </a:solidFill>
                            <a:latin typeface="Cambria Math" panose="02040503050406030204" pitchFamily="18" charset="0"/>
                          </a:rPr>
                        </m:ctrlPr>
                      </m:dPr>
                      <m:e>
                        <m:r>
                          <a:rPr lang="ru-RU" b="0" i="1" smtClean="0">
                            <a:latin typeface="Cambria Math" panose="02040503050406030204" pitchFamily="18" charset="0"/>
                          </a:rPr>
                          <m:t>𝐴</m:t>
                        </m:r>
                        <m:r>
                          <a:rPr lang="ru-RU" b="0" i="1" smtClean="0">
                            <a:latin typeface="Cambria Math" panose="02040503050406030204" pitchFamily="18" charset="0"/>
                          </a:rPr>
                          <m:t>,</m:t>
                        </m:r>
                        <m:r>
                          <a:rPr lang="ru-RU" b="0" i="1" smtClean="0">
                            <a:latin typeface="Cambria Math" panose="02040503050406030204" pitchFamily="18" charset="0"/>
                          </a:rPr>
                          <m:t>𝐵</m:t>
                        </m:r>
                      </m:e>
                    </m:d>
                    <m:r>
                      <a:rPr lang="ru-RU" b="0" i="1" smtClean="0">
                        <a:latin typeface="Cambria Math" panose="02040503050406030204" pitchFamily="18" charset="0"/>
                      </a:rPr>
                      <m:t>=</m:t>
                    </m:r>
                    <m:acc>
                      <m:accPr>
                        <m:chr m:val="⃗"/>
                        <m:ctrlPr>
                          <a:rPr lang="ru-RU" b="0" i="1" smtClean="0">
                            <a:solidFill>
                              <a:srgbClr val="836967"/>
                            </a:solidFill>
                            <a:latin typeface="Cambria Math" panose="02040503050406030204" pitchFamily="18" charset="0"/>
                          </a:rPr>
                        </m:ctrlPr>
                      </m:accPr>
                      <m:e>
                        <m:r>
                          <a:rPr lang="ru-RU" b="0" i="1" smtClean="0">
                            <a:latin typeface="Cambria Math" panose="02040503050406030204" pitchFamily="18" charset="0"/>
                          </a:rPr>
                          <m:t>𝐴𝐵</m:t>
                        </m:r>
                      </m:e>
                    </m:acc>
                    <m:r>
                      <a:rPr lang="ru-RU" b="0" i="1" smtClean="0">
                        <a:latin typeface="Cambria Math" panose="02040503050406030204" pitchFamily="18" charset="0"/>
                      </a:rPr>
                      <m:t>=</m:t>
                    </m:r>
                    <m:r>
                      <a:rPr lang="ru-RU" b="0" i="1" smtClean="0">
                        <a:latin typeface="Cambria Math" panose="02040503050406030204" pitchFamily="18" charset="0"/>
                      </a:rPr>
                      <m:t>𝑥</m:t>
                    </m:r>
                    <m:r>
                      <a:rPr lang="ru-RU" b="0" i="1" smtClean="0">
                        <a:latin typeface="Cambria Math" panose="02040503050406030204" pitchFamily="18" charset="0"/>
                      </a:rPr>
                      <m:t> </m:t>
                    </m:r>
                  </m:oMath>
                </a14:m>
                <a:endParaRPr lang="ru-RU" dirty="0"/>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m:t>
                    </m:r>
                    <m:r>
                      <a:rPr lang="ru-RU" i="1" smtClean="0">
                        <a:latin typeface="Cambria Math" panose="02040503050406030204" pitchFamily="18" charset="0"/>
                      </a:rPr>
                      <m:t>𝐴</m:t>
                    </m:r>
                    <m:r>
                      <a:rPr lang="ru-RU" i="1" smtClean="0">
                        <a:latin typeface="Cambria Math" panose="02040503050406030204" pitchFamily="18" charset="0"/>
                      </a:rPr>
                      <m:t>,</m:t>
                    </m:r>
                    <m:r>
                      <a:rPr lang="ru-RU" i="1" smtClean="0">
                        <a:latin typeface="Cambria Math" panose="02040503050406030204" pitchFamily="18" charset="0"/>
                      </a:rPr>
                      <m:t>𝐵</m:t>
                    </m:r>
                    <m:r>
                      <a:rPr lang="ru-RU" i="1" smtClean="0">
                        <a:latin typeface="Cambria Math" panose="02040503050406030204" pitchFamily="18" charset="0"/>
                      </a:rPr>
                      <m:t>,</m:t>
                    </m:r>
                    <m:r>
                      <a:rPr lang="ru-RU" i="1" smtClean="0">
                        <a:latin typeface="Cambria Math" panose="02040503050406030204" pitchFamily="18" charset="0"/>
                      </a:rPr>
                      <m:t>𝐶</m:t>
                    </m:r>
                    <m:r>
                      <a:rPr lang="ru-RU" i="1" smtClean="0">
                        <a:latin typeface="Cambria Math" panose="02040503050406030204" pitchFamily="18" charset="0"/>
                      </a:rPr>
                      <m:t>∈</m:t>
                    </m:r>
                    <m:r>
                      <a:rPr lang="ru-RU" i="1">
                        <a:latin typeface="Cambria Math" panose="02040503050406030204" pitchFamily="18" charset="0"/>
                      </a:rPr>
                      <m:t>𝒜</m:t>
                    </m:r>
                    <m:r>
                      <a:rPr lang="ru-RU" b="0" i="1" smtClean="0">
                        <a:latin typeface="Cambria Math" panose="02040503050406030204" pitchFamily="18" charset="0"/>
                      </a:rPr>
                      <m:t>:   </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𝐴𝐶</m:t>
                        </m:r>
                      </m:e>
                    </m:acc>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𝐴𝐵</m:t>
                        </m:r>
                      </m:e>
                    </m:acc>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𝐵𝐶</m:t>
                        </m:r>
                      </m:e>
                    </m:acc>
                  </m:oMath>
                </a14:m>
                <a:r>
                  <a:rPr lang="ru-RU" dirty="0"/>
                  <a:t> (неравенство треугольника)</a:t>
                </a:r>
              </a:p>
              <a:p>
                <a:endParaRPr lang="ru-RU" dirty="0"/>
              </a:p>
              <a:p>
                <a:r>
                  <a:rPr lang="ru-RU" b="1" dirty="0"/>
                  <a:t>Опр</a:t>
                </a:r>
                <a:r>
                  <a:rPr lang="ru-RU" dirty="0"/>
                  <a:t>. </a:t>
                </a:r>
                <a:r>
                  <a:rPr lang="ru-RU" b="1" i="1" dirty="0"/>
                  <a:t>Репером</a:t>
                </a:r>
                <a:r>
                  <a:rPr lang="ru-RU" dirty="0"/>
                  <a:t> (</a:t>
                </a:r>
                <a:r>
                  <a:rPr lang="ru-RU" b="1" i="1" dirty="0"/>
                  <a:t>точечным</a:t>
                </a:r>
                <a:r>
                  <a:rPr lang="ru-RU" dirty="0"/>
                  <a:t> </a:t>
                </a:r>
                <a:r>
                  <a:rPr lang="ru-RU" b="1" i="1" dirty="0"/>
                  <a:t>базисом</a:t>
                </a:r>
                <a:r>
                  <a:rPr lang="ru-RU" dirty="0"/>
                  <a:t>) называется совокупность фиксированной точки </a:t>
                </a:r>
                <a14:m>
                  <m:oMath xmlns:m="http://schemas.openxmlformats.org/officeDocument/2006/math">
                    <m:r>
                      <a:rPr lang="ru-RU" i="1" smtClean="0">
                        <a:latin typeface="Cambria Math" panose="02040503050406030204" pitchFamily="18" charset="0"/>
                      </a:rPr>
                      <m:t>𝑂</m:t>
                    </m:r>
                  </m:oMath>
                </a14:m>
                <a:r>
                  <a:rPr lang="ru-RU" dirty="0"/>
                  <a:t> (начала координат) и </a:t>
                </a:r>
                <a14:m>
                  <m:oMath xmlns:m="http://schemas.openxmlformats.org/officeDocument/2006/math">
                    <m:sSubSup>
                      <m:sSubSupPr>
                        <m:ctrlPr>
                          <a:rPr lang="ru-RU" i="1" smtClean="0">
                            <a:solidFill>
                              <a:srgbClr val="836967"/>
                            </a:solidFill>
                            <a:latin typeface="Cambria Math" panose="02040503050406030204" pitchFamily="18" charset="0"/>
                          </a:rPr>
                        </m:ctrlPr>
                      </m:sSubSupPr>
                      <m:e>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𝑖</m:t>
                                </m:r>
                              </m:sub>
                            </m:sSub>
                          </m:e>
                        </m:d>
                      </m:e>
                      <m:sub>
                        <m:r>
                          <a:rPr lang="ru-RU" i="1" smtClean="0">
                            <a:latin typeface="Cambria Math" panose="02040503050406030204" pitchFamily="18" charset="0"/>
                          </a:rPr>
                          <m:t>ⅈ=1</m:t>
                        </m:r>
                      </m:sub>
                      <m:sup>
                        <m:r>
                          <a:rPr lang="ru-RU" i="1" smtClean="0">
                            <a:latin typeface="Cambria Math" panose="02040503050406030204" pitchFamily="18" charset="0"/>
                          </a:rPr>
                          <m:t>𝑛</m:t>
                        </m:r>
                      </m:sup>
                    </m:sSubSup>
                  </m:oMath>
                </a14:m>
                <a:r>
                  <a:rPr lang="ru-RU" dirty="0"/>
                  <a:t> - базиса ассоциированного линейного пространства.</a:t>
                </a:r>
              </a:p>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𝑂</m:t>
                          </m:r>
                          <m:r>
                            <a:rPr lang="en-US"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d>
                                <m:dPr>
                                  <m:begChr m:val="{"/>
                                  <m:endChr m:val="}"/>
                                  <m:ctrlPr>
                                    <a:rPr lang="en-US" i="1" smtClean="0">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𝑒</m:t>
                                      </m:r>
                                    </m:e>
                                    <m:sub>
                                      <m:r>
                                        <a:rPr lang="en-US" i="1" smtClean="0">
                                          <a:solidFill>
                                            <a:schemeClr val="tx1"/>
                                          </a:solidFill>
                                          <a:latin typeface="Cambria Math" panose="02040503050406030204" pitchFamily="18" charset="0"/>
                                        </a:rPr>
                                        <m:t>𝑖</m:t>
                                      </m:r>
                                    </m:sub>
                                  </m:sSub>
                                </m:e>
                              </m:d>
                            </m:e>
                            <m:sub>
                              <m:r>
                                <a:rPr lang="en-US" i="1" smtClean="0">
                                  <a:solidFill>
                                    <a:schemeClr val="tx1"/>
                                  </a:solidFill>
                                  <a:latin typeface="Cambria Math" panose="02040503050406030204" pitchFamily="18" charset="0"/>
                                </a:rPr>
                                <m:t>ⅈ=1</m:t>
                              </m:r>
                            </m:sub>
                            <m:sup>
                              <m:r>
                                <a:rPr lang="en-US" i="1" smtClean="0">
                                  <a:solidFill>
                                    <a:schemeClr val="tx1"/>
                                  </a:solidFill>
                                  <a:latin typeface="Cambria Math" panose="02040503050406030204" pitchFamily="18" charset="0"/>
                                </a:rPr>
                                <m:t>𝑛</m:t>
                              </m:r>
                            </m:sup>
                          </m:sSubSup>
                        </m:e>
                      </m:d>
                    </m:oMath>
                  </m:oMathPara>
                </a14:m>
                <a:endParaRPr lang="en-US" dirty="0"/>
              </a:p>
              <a:p>
                <a:r>
                  <a:rPr lang="ru-RU" dirty="0"/>
                  <a:t>Благодаря реперу можно каждой точке однозначно сопоставить вектор:</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ru-RU" i="1">
                          <a:latin typeface="Cambria Math" panose="02040503050406030204" pitchFamily="18" charset="0"/>
                        </a:rPr>
                        <m:t>𝒜</m:t>
                      </m:r>
                      <m:r>
                        <a:rPr lang="ru-RU" i="1"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m:rPr>
                              <m:sty m:val="p"/>
                            </m:rPr>
                            <a:rPr lang="en-US" b="0" i="0" dirty="0" smtClean="0">
                              <a:latin typeface="Cambria Math" panose="02040503050406030204" pitchFamily="18" charset="0"/>
                            </a:rPr>
                            <m:t>r</m:t>
                          </m:r>
                        </m:e>
                        <m:sub>
                          <m:r>
                            <m:rPr>
                              <m:sty m:val="p"/>
                            </m:rPr>
                            <a:rPr lang="en-US" b="0" i="0" dirty="0" smtClean="0">
                              <a:latin typeface="Cambria Math" panose="02040503050406030204" pitchFamily="18" charset="0"/>
                            </a:rPr>
                            <m:t>P</m:t>
                          </m:r>
                        </m:sub>
                      </m:sSub>
                      <m:r>
                        <a:rPr lang="en-US" b="0" i="0" dirty="0" smtClean="0">
                          <a:latin typeface="Cambria Math" panose="02040503050406030204" pitchFamily="18" charset="0"/>
                        </a:rPr>
                        <m:t>=</m:t>
                      </m:r>
                      <m:r>
                        <m:rPr>
                          <m:sty m:val="p"/>
                        </m:rPr>
                        <a:rPr lang="en-US" b="0" i="0" dirty="0" smtClean="0">
                          <a:latin typeface="Cambria Math" panose="02040503050406030204" pitchFamily="18" charset="0"/>
                        </a:rPr>
                        <m:t>OP</m:t>
                      </m:r>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𝛼</m:t>
                          </m:r>
                        </m:e>
                        <m:sub>
                          <m:r>
                            <a:rPr lang="en-US" b="0" i="0" dirty="0" smtClean="0">
                              <a:latin typeface="Cambria Math" panose="02040503050406030204" pitchFamily="18" charset="0"/>
                            </a:rPr>
                            <m:t>1</m:t>
                          </m:r>
                        </m:sub>
                      </m:sSub>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𝑒</m:t>
                          </m:r>
                        </m:e>
                        <m:sub>
                          <m:r>
                            <a:rPr lang="en-US" b="0" i="0" dirty="0" smtClean="0">
                              <a:latin typeface="Cambria Math" panose="02040503050406030204" pitchFamily="18" charset="0"/>
                            </a:rPr>
                            <m:t>1</m:t>
                          </m:r>
                        </m:sub>
                      </m:sSub>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𝛼</m:t>
                          </m:r>
                        </m:e>
                        <m:sub>
                          <m:r>
                            <a:rPr lang="en-US" b="0" i="0" dirty="0" smtClean="0">
                              <a:latin typeface="Cambria Math" panose="02040503050406030204" pitchFamily="18" charset="0"/>
                            </a:rPr>
                            <m:t>2</m:t>
                          </m:r>
                        </m:sub>
                      </m:sSub>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𝑒</m:t>
                          </m:r>
                        </m:e>
                        <m:sub>
                          <m:r>
                            <a:rPr lang="en-US" b="0" i="0" dirty="0" smtClean="0">
                              <a:latin typeface="Cambria Math" panose="02040503050406030204" pitchFamily="18" charset="0"/>
                            </a:rPr>
                            <m:t>2</m:t>
                          </m:r>
                        </m:sub>
                      </m:sSub>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𝛼</m:t>
                          </m:r>
                        </m:e>
                        <m:sub>
                          <m:r>
                            <a:rPr lang="en-US" b="0" i="0" dirty="0" smtClean="0">
                              <a:latin typeface="Cambria Math" panose="02040503050406030204" pitchFamily="18" charset="0"/>
                            </a:rPr>
                            <m:t>𝑛</m:t>
                          </m:r>
                        </m:sub>
                      </m:sSub>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𝑒</m:t>
                          </m:r>
                        </m:e>
                        <m:sub>
                          <m:r>
                            <a:rPr lang="en-US" b="0" i="0" dirty="0" smtClean="0">
                              <a:latin typeface="Cambria Math" panose="02040503050406030204" pitchFamily="18" charset="0"/>
                            </a:rPr>
                            <m:t>𝑛</m:t>
                          </m:r>
                        </m:sub>
                      </m:sSub>
                      <m:r>
                        <a:rPr lang="en-US" b="0" i="1" dirty="0" smtClean="0">
                          <a:latin typeface="Cambria Math" panose="02040503050406030204" pitchFamily="18" charset="0"/>
                        </a:rPr>
                        <m:t>∈</m:t>
                      </m:r>
                      <m:r>
                        <a:rPr lang="en-US" b="0" i="1" dirty="0" smtClean="0">
                          <a:latin typeface="Cambria Math" panose="02040503050406030204" pitchFamily="18" charset="0"/>
                        </a:rPr>
                        <m:t>𝐿</m:t>
                      </m:r>
                    </m:oMath>
                  </m:oMathPara>
                </a14:m>
                <a:endParaRPr lang="ru-RU" dirty="0"/>
              </a:p>
            </p:txBody>
          </p:sp>
        </mc:Choice>
        <mc:Fallback xmlns="">
          <p:sp>
            <p:nvSpPr>
              <p:cNvPr id="3" name="Текст 2">
                <a:extLst>
                  <a:ext uri="{FF2B5EF4-FFF2-40B4-BE49-F238E27FC236}">
                    <a16:creationId xmlns:a16="http://schemas.microsoft.com/office/drawing/2014/main" id="{504418AC-75F5-F269-8315-C21F34932DFB}"/>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528990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898F-14D9-E4B3-5663-41BCF8CF5BE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47A13B-B333-7E95-29F6-5A0605BB7523}"/>
              </a:ext>
            </a:extLst>
          </p:cNvPr>
          <p:cNvSpPr>
            <a:spLocks noGrp="1"/>
          </p:cNvSpPr>
          <p:nvPr>
            <p:ph type="title"/>
          </p:nvPr>
        </p:nvSpPr>
        <p:spPr/>
        <p:txBody>
          <a:bodyPr>
            <a:normAutofit/>
          </a:bodyPr>
          <a:lstStyle/>
          <a:p>
            <a:r>
              <a:rPr lang="ru-RU" dirty="0">
                <a:solidFill>
                  <a:srgbClr val="0070C0"/>
                </a:solidFill>
              </a:rPr>
              <a:t>4. Аффинное пространство. Точечный базис. Базис в ДПСК.</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E708D44-4DF0-C7B1-805E-1EBB14CF6FF6}"/>
                  </a:ext>
                </a:extLst>
              </p:cNvPr>
              <p:cNvSpPr>
                <a:spLocks noGrp="1"/>
              </p:cNvSpPr>
              <p:nvPr>
                <p:ph type="body" sz="quarter" idx="13"/>
              </p:nvPr>
            </p:nvSpPr>
            <p:spPr/>
            <p:txBody>
              <a:bodyPr/>
              <a:lstStyle/>
              <a:p>
                <a:r>
                  <a:rPr lang="ru-RU" dirty="0"/>
                  <a:t>Базисы в различных пространствах:</a:t>
                </a:r>
              </a:p>
              <a:p>
                <a:endParaRPr lang="ru-RU" dirty="0"/>
              </a:p>
              <a:p>
                <a:endParaRPr lang="en-US" dirty="0"/>
              </a:p>
              <a:p>
                <a:endParaRPr lang="en-US" dirty="0"/>
              </a:p>
              <a:p>
                <a:r>
                  <a:rPr lang="ru-RU" dirty="0"/>
                  <a:t>Единичные векторы </a:t>
                </a:r>
                <a14:m>
                  <m:oMath xmlns:m="http://schemas.openxmlformats.org/officeDocument/2006/math">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𝑖</m:t>
                        </m:r>
                      </m:e>
                    </m:acc>
                    <m:r>
                      <a:rPr lang="ru-RU" i="1" smtClean="0">
                        <a:solidFill>
                          <a:schemeClr val="tx1"/>
                        </a:solidFill>
                        <a:latin typeface="Cambria Math" panose="02040503050406030204" pitchFamily="18" charset="0"/>
                      </a:rPr>
                      <m:t>,</m:t>
                    </m:r>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𝑗</m:t>
                        </m:r>
                      </m:e>
                    </m:acc>
                    <m:r>
                      <a:rPr lang="ru-RU" i="1" smtClean="0">
                        <a:solidFill>
                          <a:schemeClr val="tx1"/>
                        </a:solidFill>
                        <a:latin typeface="Cambria Math" panose="02040503050406030204" pitchFamily="18" charset="0"/>
                      </a:rPr>
                      <m:t>,</m:t>
                    </m:r>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𝑘</m:t>
                        </m:r>
                      </m:e>
                    </m:acc>
                  </m:oMath>
                </a14:m>
                <a:r>
                  <a:rPr lang="ru-RU" dirty="0">
                    <a:solidFill>
                      <a:schemeClr val="tx1"/>
                    </a:solidFill>
                  </a:rPr>
                  <a:t> </a:t>
                </a:r>
                <a:r>
                  <a:rPr lang="ru-RU" dirty="0"/>
                  <a:t>осей декартовой прямоугольной системы координат образуют базис пространства. Следовательно, радиус-вектор любой точки </a:t>
                </a:r>
                <a14:m>
                  <m:oMath xmlns:m="http://schemas.openxmlformats.org/officeDocument/2006/math">
                    <m:r>
                      <a:rPr lang="en-US" b="0" i="1" smtClean="0">
                        <a:latin typeface="Cambria Math" panose="02040503050406030204" pitchFamily="18" charset="0"/>
                      </a:rPr>
                      <m:t>𝐴</m:t>
                    </m:r>
                  </m:oMath>
                </a14:m>
                <a:r>
                  <a:rPr lang="en-US" dirty="0"/>
                  <a:t> </a:t>
                </a:r>
                <a:r>
                  <a:rPr lang="ru-RU" dirty="0"/>
                  <a:t>может быть разложен по базису</a:t>
                </a:r>
              </a:p>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𝐴</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𝐴</m:t>
                          </m:r>
                        </m:sub>
                      </m:s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𝑖</m:t>
                          </m:r>
                        </m:e>
                      </m:acc>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𝐴</m:t>
                          </m:r>
                        </m:sub>
                      </m:s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𝑗</m:t>
                          </m:r>
                        </m:e>
                      </m:acc>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𝐴</m:t>
                          </m:r>
                        </m:sub>
                      </m:s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𝑘</m:t>
                          </m:r>
                        </m:e>
                      </m:acc>
                    </m:oMath>
                  </m:oMathPara>
                </a14:m>
                <a:endParaRPr lang="ru-RU" dirty="0"/>
              </a:p>
              <a:p>
                <a:r>
                  <a:rPr lang="ru-RU" dirty="0"/>
                  <a:t>Где р</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𝐴</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𝐴</m:t>
                        </m:r>
                      </m:sub>
                    </m:sSub>
                    <m:r>
                      <a:rPr lang="ru-RU" b="0" i="1" smtClean="0">
                        <a:latin typeface="Cambria Math" panose="02040503050406030204" pitchFamily="18" charset="0"/>
                      </a:rPr>
                      <m:t> </m:t>
                    </m:r>
                  </m:oMath>
                </a14:m>
                <a:r>
                  <a:rPr lang="ru-RU" b="0" i="0" dirty="0">
                    <a:latin typeface="+mj-lt"/>
                  </a:rPr>
                  <a:t>и</a:t>
                </a:r>
                <a14:m>
                  <m:oMath xmlns:m="http://schemas.openxmlformats.org/officeDocument/2006/math">
                    <m:r>
                      <a:rPr lang="ru-RU" b="0" i="1" smtClean="0">
                        <a:latin typeface="Cambria Math" panose="02040503050406030204" pitchFamily="18" charset="0"/>
                      </a:rPr>
                      <m:t> </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𝐴</m:t>
                        </m:r>
                      </m:sub>
                    </m:sSub>
                  </m:oMath>
                </a14:m>
                <a:r>
                  <a:rPr lang="ru-RU" dirty="0"/>
                  <a:t> - координаты точки в данной системе координат.</a:t>
                </a:r>
              </a:p>
            </p:txBody>
          </p:sp>
        </mc:Choice>
        <mc:Fallback xmlns="">
          <p:sp>
            <p:nvSpPr>
              <p:cNvPr id="3" name="Текст 2">
                <a:extLst>
                  <a:ext uri="{FF2B5EF4-FFF2-40B4-BE49-F238E27FC236}">
                    <a16:creationId xmlns:a16="http://schemas.microsoft.com/office/drawing/2014/main" id="{6E708D44-4DF0-C7B1-805E-1EBB14CF6FF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graphicFrame>
            <p:nvGraphicFramePr>
              <p:cNvPr id="5" name="Таблица 4">
                <a:extLst>
                  <a:ext uri="{FF2B5EF4-FFF2-40B4-BE49-F238E27FC236}">
                    <a16:creationId xmlns:a16="http://schemas.microsoft.com/office/drawing/2014/main" id="{180C107C-2059-1136-D3E8-FEE127904B45}"/>
                  </a:ext>
                </a:extLst>
              </p:cNvPr>
              <p:cNvGraphicFramePr>
                <a:graphicFrameLocks noGrp="1"/>
              </p:cNvGraphicFramePr>
              <p:nvPr>
                <p:extLst>
                  <p:ext uri="{D42A27DB-BD31-4B8C-83A1-F6EECF244321}">
                    <p14:modId xmlns:p14="http://schemas.microsoft.com/office/powerpoint/2010/main" val="1510866282"/>
                  </p:ext>
                </p:extLst>
              </p:nvPr>
            </p:nvGraphicFramePr>
            <p:xfrm>
              <a:off x="838200" y="1329266"/>
              <a:ext cx="10515600" cy="1061008"/>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79811615"/>
                        </a:ext>
                      </a:extLst>
                    </a:gridCol>
                    <a:gridCol w="3505200">
                      <a:extLst>
                        <a:ext uri="{9D8B030D-6E8A-4147-A177-3AD203B41FA5}">
                          <a16:colId xmlns:a16="http://schemas.microsoft.com/office/drawing/2014/main" val="1892605572"/>
                        </a:ext>
                      </a:extLst>
                    </a:gridCol>
                    <a:gridCol w="3505200">
                      <a:extLst>
                        <a:ext uri="{9D8B030D-6E8A-4147-A177-3AD203B41FA5}">
                          <a16:colId xmlns:a16="http://schemas.microsoft.com/office/drawing/2014/main" val="4031403800"/>
                        </a:ext>
                      </a:extLst>
                    </a:gridCol>
                  </a:tblGrid>
                  <a:tr h="1061008">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ru-RU" b="0"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𝑂</m:t>
                                    </m:r>
                                    <m:r>
                                      <a:rPr lang="ru-RU" b="0" i="1" smtClean="0">
                                        <a:solidFill>
                                          <a:schemeClr val="tx1"/>
                                        </a:solidFill>
                                        <a:latin typeface="Cambria Math" panose="02040503050406030204" pitchFamily="18" charset="0"/>
                                      </a:rPr>
                                      <m:t>,</m:t>
                                    </m:r>
                                    <m:d>
                                      <m:dPr>
                                        <m:begChr m:val="{"/>
                                        <m:endChr m:val="}"/>
                                        <m:ctrlPr>
                                          <a:rPr lang="ru-RU" b="0" i="1" smtClean="0">
                                            <a:solidFill>
                                              <a:schemeClr val="tx1"/>
                                            </a:solidFill>
                                            <a:latin typeface="Cambria Math" panose="02040503050406030204" pitchFamily="18" charset="0"/>
                                          </a:rPr>
                                        </m:ctrlPr>
                                      </m:dPr>
                                      <m:e>
                                        <m:sSub>
                                          <m:sSubPr>
                                            <m:ctrlPr>
                                              <a:rPr lang="ru-RU" b="0" i="1" smtClean="0">
                                                <a:solidFill>
                                                  <a:schemeClr val="tx1"/>
                                                </a:solidFill>
                                                <a:latin typeface="Cambria Math" panose="02040503050406030204" pitchFamily="18" charset="0"/>
                                              </a:rPr>
                                            </m:ctrlPr>
                                          </m:sSubPr>
                                          <m:e>
                                            <m:r>
                                              <a:rPr lang="ru-RU" b="0" i="1" smtClean="0">
                                                <a:solidFill>
                                                  <a:schemeClr val="tx1"/>
                                                </a:solidFill>
                                                <a:latin typeface="Cambria Math" panose="02040503050406030204" pitchFamily="18" charset="0"/>
                                              </a:rPr>
                                              <m:t>𝑒</m:t>
                                            </m:r>
                                          </m:e>
                                          <m:sub>
                                            <m:r>
                                              <a:rPr lang="ru-RU" b="0" i="1" smtClean="0">
                                                <a:solidFill>
                                                  <a:schemeClr val="tx1"/>
                                                </a:solidFill>
                                                <a:latin typeface="Cambria Math" panose="02040503050406030204" pitchFamily="18" charset="0"/>
                                              </a:rPr>
                                              <m:t>1</m:t>
                                            </m:r>
                                          </m:sub>
                                        </m:sSub>
                                      </m:e>
                                    </m:d>
                                  </m:e>
                                </m:d>
                              </m:oMath>
                            </m:oMathPara>
                          </a14:m>
                          <a:endParaRPr lang="ru-RU" b="0" dirty="0">
                            <a:solidFill>
                              <a:schemeClr val="tx1"/>
                            </a:solidFill>
                            <a:latin typeface="Montserrat" panose="00000500000000000000" pitchFamily="2" charset="-52"/>
                          </a:endParaRPr>
                        </a:p>
                        <a:p>
                          <a:pPr algn="ctr"/>
                          <a:r>
                            <a:rPr lang="ru-RU" b="0" dirty="0">
                              <a:solidFill>
                                <a:schemeClr val="tx1"/>
                              </a:solidFill>
                              <a:latin typeface="Montserrat" panose="00000500000000000000" pitchFamily="2" charset="-52"/>
                            </a:rPr>
                            <a:t>Ненулевой вектор</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ru-R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ru-RU" b="0"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𝑂</m:t>
                                    </m:r>
                                    <m:r>
                                      <a:rPr lang="ru-RU" b="0" i="1" smtClean="0">
                                        <a:solidFill>
                                          <a:schemeClr val="tx1"/>
                                        </a:solidFill>
                                        <a:latin typeface="Cambria Math" panose="02040503050406030204" pitchFamily="18" charset="0"/>
                                      </a:rPr>
                                      <m:t>,</m:t>
                                    </m:r>
                                    <m:d>
                                      <m:dPr>
                                        <m:begChr m:val="{"/>
                                        <m:endChr m:val="}"/>
                                        <m:ctrlPr>
                                          <a:rPr lang="ru-RU" b="0" i="1" smtClean="0">
                                            <a:solidFill>
                                              <a:schemeClr val="tx1"/>
                                            </a:solidFill>
                                            <a:latin typeface="Cambria Math" panose="02040503050406030204" pitchFamily="18" charset="0"/>
                                          </a:rPr>
                                        </m:ctrlPr>
                                      </m:dPr>
                                      <m:e>
                                        <m:sSub>
                                          <m:sSubPr>
                                            <m:ctrlPr>
                                              <a:rPr lang="ru-RU" b="0" i="1" smtClean="0">
                                                <a:solidFill>
                                                  <a:schemeClr val="tx1"/>
                                                </a:solidFill>
                                                <a:latin typeface="Cambria Math" panose="02040503050406030204" pitchFamily="18" charset="0"/>
                                              </a:rPr>
                                            </m:ctrlPr>
                                          </m:sSubPr>
                                          <m:e>
                                            <m:r>
                                              <a:rPr lang="ru-RU" b="0" i="1" smtClean="0">
                                                <a:solidFill>
                                                  <a:schemeClr val="tx1"/>
                                                </a:solidFill>
                                                <a:latin typeface="Cambria Math" panose="02040503050406030204" pitchFamily="18" charset="0"/>
                                              </a:rPr>
                                              <m:t>𝑒</m:t>
                                            </m:r>
                                          </m:e>
                                          <m:sub>
                                            <m:r>
                                              <a:rPr lang="ru-RU"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2</m:t>
                                            </m:r>
                                          </m:sub>
                                        </m:sSub>
                                      </m:e>
                                    </m:d>
                                  </m:e>
                                </m:d>
                              </m:oMath>
                            </m:oMathPara>
                          </a14:m>
                          <a:endParaRPr lang="en-US" b="0" dirty="0">
                            <a:solidFill>
                              <a:schemeClr val="tx1"/>
                            </a:solidFill>
                            <a:latin typeface="Montserrat" panose="00000500000000000000" pitchFamily="2" charset="-52"/>
                          </a:endParaRPr>
                        </a:p>
                        <a:p>
                          <a:pPr algn="ctr"/>
                          <a:r>
                            <a:rPr lang="ru-RU" b="0" dirty="0">
                              <a:solidFill>
                                <a:schemeClr val="tx1"/>
                              </a:solidFill>
                              <a:latin typeface="Montserrat" panose="00000500000000000000" pitchFamily="2" charset="-52"/>
                            </a:rPr>
                            <a:t>Пара неколлинеарных векторов</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ru-RU" b="0"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𝑂</m:t>
                                    </m:r>
                                    <m:r>
                                      <a:rPr lang="ru-RU" b="0" i="1" smtClean="0">
                                        <a:solidFill>
                                          <a:schemeClr val="tx1"/>
                                        </a:solidFill>
                                        <a:latin typeface="Cambria Math" panose="02040503050406030204" pitchFamily="18" charset="0"/>
                                      </a:rPr>
                                      <m:t>,</m:t>
                                    </m:r>
                                    <m:d>
                                      <m:dPr>
                                        <m:begChr m:val="{"/>
                                        <m:endChr m:val="}"/>
                                        <m:ctrlPr>
                                          <a:rPr lang="ru-RU" b="0" i="1" smtClean="0">
                                            <a:solidFill>
                                              <a:schemeClr val="tx1"/>
                                            </a:solidFill>
                                            <a:latin typeface="Cambria Math" panose="02040503050406030204" pitchFamily="18" charset="0"/>
                                          </a:rPr>
                                        </m:ctrlPr>
                                      </m:dPr>
                                      <m:e>
                                        <m:sSub>
                                          <m:sSubPr>
                                            <m:ctrlPr>
                                              <a:rPr lang="ru-RU" b="0" i="1" smtClean="0">
                                                <a:solidFill>
                                                  <a:schemeClr val="tx1"/>
                                                </a:solidFill>
                                                <a:latin typeface="Cambria Math" panose="02040503050406030204" pitchFamily="18" charset="0"/>
                                              </a:rPr>
                                            </m:ctrlPr>
                                          </m:sSubPr>
                                          <m:e>
                                            <m:r>
                                              <a:rPr lang="ru-RU" b="0" i="1" smtClean="0">
                                                <a:solidFill>
                                                  <a:schemeClr val="tx1"/>
                                                </a:solidFill>
                                                <a:latin typeface="Cambria Math" panose="02040503050406030204" pitchFamily="18" charset="0"/>
                                              </a:rPr>
                                              <m:t>𝑒</m:t>
                                            </m:r>
                                          </m:e>
                                          <m:sub>
                                            <m:r>
                                              <a:rPr lang="ru-RU"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2</m:t>
                                            </m:r>
                                          </m:sub>
                                        </m:sSub>
                                        <m:r>
                                          <a:rPr lang="ru-RU"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3</m:t>
                                            </m:r>
                                          </m:sub>
                                        </m:sSub>
                                      </m:e>
                                    </m:d>
                                  </m:e>
                                </m:d>
                              </m:oMath>
                            </m:oMathPara>
                          </a14:m>
                          <a:endParaRPr lang="en-US" b="0" dirty="0">
                            <a:solidFill>
                              <a:schemeClr val="tx1"/>
                            </a:solidFill>
                            <a:latin typeface="Montserrat" panose="00000500000000000000" pitchFamily="2" charset="-52"/>
                          </a:endParaRPr>
                        </a:p>
                        <a:p>
                          <a:pPr algn="ctr"/>
                          <a:r>
                            <a:rPr lang="ru-RU" b="0" dirty="0">
                              <a:solidFill>
                                <a:schemeClr val="tx1"/>
                              </a:solidFill>
                              <a:latin typeface="Montserrat" panose="00000500000000000000" pitchFamily="2" charset="-52"/>
                            </a:rPr>
                            <a:t>Тройка некомпланарных векторов</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502751"/>
                      </a:ext>
                    </a:extLst>
                  </a:tr>
                </a:tbl>
              </a:graphicData>
            </a:graphic>
          </p:graphicFrame>
        </mc:Choice>
        <mc:Fallback xmlns="">
          <p:graphicFrame>
            <p:nvGraphicFramePr>
              <p:cNvPr id="5" name="Таблица 4">
                <a:extLst>
                  <a:ext uri="{FF2B5EF4-FFF2-40B4-BE49-F238E27FC236}">
                    <a16:creationId xmlns:a16="http://schemas.microsoft.com/office/drawing/2014/main" id="{180C107C-2059-1136-D3E8-FEE127904B45}"/>
                  </a:ext>
                </a:extLst>
              </p:cNvPr>
              <p:cNvGraphicFramePr>
                <a:graphicFrameLocks noGrp="1"/>
              </p:cNvGraphicFramePr>
              <p:nvPr>
                <p:extLst>
                  <p:ext uri="{D42A27DB-BD31-4B8C-83A1-F6EECF244321}">
                    <p14:modId xmlns:p14="http://schemas.microsoft.com/office/powerpoint/2010/main" val="1510866282"/>
                  </p:ext>
                </p:extLst>
              </p:nvPr>
            </p:nvGraphicFramePr>
            <p:xfrm>
              <a:off x="838200" y="1329266"/>
              <a:ext cx="10515600" cy="1061008"/>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79811615"/>
                        </a:ext>
                      </a:extLst>
                    </a:gridCol>
                    <a:gridCol w="3505200">
                      <a:extLst>
                        <a:ext uri="{9D8B030D-6E8A-4147-A177-3AD203B41FA5}">
                          <a16:colId xmlns:a16="http://schemas.microsoft.com/office/drawing/2014/main" val="1892605572"/>
                        </a:ext>
                      </a:extLst>
                    </a:gridCol>
                    <a:gridCol w="3505200">
                      <a:extLst>
                        <a:ext uri="{9D8B030D-6E8A-4147-A177-3AD203B41FA5}">
                          <a16:colId xmlns:a16="http://schemas.microsoft.com/office/drawing/2014/main" val="4031403800"/>
                        </a:ext>
                      </a:extLst>
                    </a:gridCol>
                  </a:tblGrid>
                  <a:tr h="1061008">
                    <a:tc>
                      <a:txBody>
                        <a:bodyPr/>
                        <a:lstStyle/>
                        <a:p>
                          <a:endParaRPr lang="ru-RU"/>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r="-200174"/>
                          </a:stretch>
                        </a:blipFill>
                      </a:tcPr>
                    </a:tc>
                    <a:tc>
                      <a:txBody>
                        <a:bodyPr/>
                        <a:lstStyle/>
                        <a:p>
                          <a:endParaRPr lang="ru-RU"/>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99826" r="-99826"/>
                          </a:stretch>
                        </a:blipFill>
                      </a:tcPr>
                    </a:tc>
                    <a:tc>
                      <a:txBody>
                        <a:bodyPr/>
                        <a:lstStyle/>
                        <a:p>
                          <a:endParaRPr lang="ru-RU"/>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200174"/>
                          </a:stretch>
                        </a:blipFill>
                      </a:tcPr>
                    </a:tc>
                    <a:extLst>
                      <a:ext uri="{0D108BD9-81ED-4DB2-BD59-A6C34878D82A}">
                        <a16:rowId xmlns:a16="http://schemas.microsoft.com/office/drawing/2014/main" val="1735502751"/>
                      </a:ext>
                    </a:extLst>
                  </a:tr>
                </a:tbl>
              </a:graphicData>
            </a:graphic>
          </p:graphicFrame>
        </mc:Fallback>
      </mc:AlternateContent>
      <p:pic>
        <p:nvPicPr>
          <p:cNvPr id="12" name="Рисунок 11">
            <a:extLst>
              <a:ext uri="{FF2B5EF4-FFF2-40B4-BE49-F238E27FC236}">
                <a16:creationId xmlns:a16="http://schemas.microsoft.com/office/drawing/2014/main" id="{9340E3A2-3CBC-F8D5-AE97-C9705F729E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554" y="1987938"/>
            <a:ext cx="1485900" cy="314325"/>
          </a:xfrm>
          <a:prstGeom prst="rect">
            <a:avLst/>
          </a:prstGeom>
        </p:spPr>
      </p:pic>
    </p:spTree>
    <p:extLst>
      <p:ext uri="{BB962C8B-B14F-4D97-AF65-F5344CB8AC3E}">
        <p14:creationId xmlns:p14="http://schemas.microsoft.com/office/powerpoint/2010/main" val="102101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FB5951-2AF5-561D-4063-090A3A8E23CA}"/>
              </a:ext>
            </a:extLst>
          </p:cNvPr>
          <p:cNvSpPr>
            <a:spLocks noGrp="1"/>
          </p:cNvSpPr>
          <p:nvPr>
            <p:ph type="title"/>
          </p:nvPr>
        </p:nvSpPr>
        <p:spPr/>
        <p:txBody>
          <a:bodyPr>
            <a:normAutofit fontScale="90000"/>
          </a:bodyPr>
          <a:lstStyle/>
          <a:p>
            <a:r>
              <a:rPr lang="ru-RU" dirty="0"/>
              <a:t>2. Линейная комбинация. Линейная оболочка. Линейная зависимость и независимость.</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8F936800-1ADC-974E-4EA4-740443BDC2D0}"/>
                  </a:ext>
                </a:extLst>
              </p:cNvPr>
              <p:cNvSpPr>
                <a:spLocks noGrp="1"/>
              </p:cNvSpPr>
              <p:nvPr>
                <p:ph type="body" sz="quarter" idx="13"/>
              </p:nvPr>
            </p:nvSpPr>
            <p:spPr/>
            <p:txBody>
              <a:bodyPr>
                <a:normAutofit/>
              </a:bodyPr>
              <a:lstStyle/>
              <a:p>
                <a:r>
                  <a:rPr lang="ru-RU" dirty="0"/>
                  <a:t>Опр. Выражение вида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2</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𝑛</m:t>
                        </m:r>
                      </m:sub>
                    </m:sSub>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𝑖</m:t>
                        </m:r>
                      </m:sub>
                    </m:sSub>
                    <m:r>
                      <a:rPr lang="ru-RU" i="1" dirty="0" smtClean="0">
                        <a:latin typeface="Cambria Math" panose="02040503050406030204" pitchFamily="18" charset="0"/>
                      </a:rPr>
                      <m:t> ∈</m:t>
                    </m:r>
                    <m:r>
                      <a:rPr lang="ru-RU" i="1" dirty="0">
                        <a:latin typeface="Cambria Math" panose="02040503050406030204" pitchFamily="18" charset="0"/>
                        <a:ea typeface="Cambria Math" panose="02040503050406030204" pitchFamily="18" charset="0"/>
                      </a:rPr>
                      <m:t>𝔽</m:t>
                    </m:r>
                    <m:r>
                      <a:rPr lang="ru-RU" i="1" dirty="0" smtClean="0">
                        <a:latin typeface="Cambria Math" panose="02040503050406030204" pitchFamily="18" charset="0"/>
                      </a:rPr>
                      <m:t>)</m:t>
                    </m:r>
                  </m:oMath>
                </a14:m>
                <a:r>
                  <a:rPr lang="ru-RU" dirty="0"/>
                  <a:t> называется </a:t>
                </a:r>
                <a:r>
                  <a:rPr lang="ru-RU" b="1" i="1" dirty="0"/>
                  <a:t>линейной комбинацией</a:t>
                </a:r>
                <a:r>
                  <a:rPr lang="ru-RU" dirty="0"/>
                  <a:t> векторов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t>. Скаляры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𝑖</m:t>
                        </m:r>
                      </m:sub>
                    </m:sSub>
                  </m:oMath>
                </a14:m>
                <a:r>
                  <a:rPr lang="ru-RU" dirty="0"/>
                  <a:t> называются коэффициентами линейной комбинации. Говорят, что вектор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𝐿</m:t>
                    </m:r>
                    <m:r>
                      <a:rPr lang="ru-RU" i="1" dirty="0" smtClean="0">
                        <a:latin typeface="Cambria Math" panose="02040503050406030204" pitchFamily="18" charset="0"/>
                      </a:rPr>
                      <m:t> </m:t>
                    </m:r>
                  </m:oMath>
                </a14:m>
                <a:r>
                  <a:rPr lang="ru-RU" dirty="0"/>
                  <a:t>линейно выражается через векторы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oMath>
                </a14:m>
                <a:r>
                  <a:rPr lang="ru-RU" dirty="0"/>
                  <a:t>, если он равен некоторой их линейной комбинации.</a:t>
                </a:r>
              </a:p>
              <a:p>
                <a:r>
                  <a:rPr lang="ru-RU" dirty="0"/>
                  <a:t>Опр. </a:t>
                </a:r>
                <a:r>
                  <a:rPr lang="ru-RU" b="1" i="1" dirty="0"/>
                  <a:t>Линейной оболочкой </a:t>
                </a:r>
                <a:r>
                  <a:rPr lang="ru-RU" dirty="0"/>
                  <a:t>подмножества </a:t>
                </a:r>
                <a14:m>
                  <m:oMath xmlns:m="http://schemas.openxmlformats.org/officeDocument/2006/math">
                    <m:r>
                      <a:rPr lang="ru-RU" i="1" dirty="0" smtClean="0">
                        <a:latin typeface="Cambria Math" panose="02040503050406030204" pitchFamily="18" charset="0"/>
                      </a:rPr>
                      <m:t>𝑆</m:t>
                    </m:r>
                    <m:r>
                      <a:rPr lang="ru-RU" i="1" dirty="0" smtClean="0">
                        <a:latin typeface="Cambria Math" panose="02040503050406030204" pitchFamily="18" charset="0"/>
                      </a:rPr>
                      <m:t> ⊆ </m:t>
                    </m:r>
                    <m:r>
                      <a:rPr lang="ru-RU" i="1" dirty="0" smtClean="0">
                        <a:latin typeface="Cambria Math" panose="02040503050406030204" pitchFamily="18" charset="0"/>
                      </a:rPr>
                      <m:t>𝐿</m:t>
                    </m:r>
                    <m:r>
                      <a:rPr lang="ru-RU" i="1" dirty="0" smtClean="0">
                        <a:latin typeface="Cambria Math" panose="02040503050406030204" pitchFamily="18" charset="0"/>
                      </a:rPr>
                      <m:t> </m:t>
                    </m:r>
                  </m:oMath>
                </a14:m>
                <a:r>
                  <a:rPr lang="ru-RU" dirty="0"/>
                  <a:t>называется множество всех векторов из </a:t>
                </a:r>
                <a14:m>
                  <m:oMath xmlns:m="http://schemas.openxmlformats.org/officeDocument/2006/math">
                    <m:r>
                      <a:rPr lang="ru-RU" i="1" dirty="0" smtClean="0">
                        <a:latin typeface="Cambria Math" panose="02040503050406030204" pitchFamily="18" charset="0"/>
                      </a:rPr>
                      <m:t>𝐿</m:t>
                    </m:r>
                  </m:oMath>
                </a14:m>
                <a:r>
                  <a:rPr lang="ru-RU" dirty="0"/>
                  <a:t>, представимых в виде </a:t>
                </a:r>
                <a:r>
                  <a:rPr lang="ru-RU" u="sng" dirty="0"/>
                  <a:t>конечных</a:t>
                </a:r>
                <a:r>
                  <a:rPr lang="ru-RU" dirty="0"/>
                  <a:t> линейных комбинаций элементов из </a:t>
                </a:r>
                <a14:m>
                  <m:oMath xmlns:m="http://schemas.openxmlformats.org/officeDocument/2006/math">
                    <m:r>
                      <a:rPr lang="ru-RU" i="1" dirty="0" smtClean="0">
                        <a:latin typeface="Cambria Math" panose="02040503050406030204" pitchFamily="18" charset="0"/>
                      </a:rPr>
                      <m:t>𝑆</m:t>
                    </m:r>
                  </m:oMath>
                </a14:m>
                <a:r>
                  <a:rPr lang="ru-RU" dirty="0"/>
                  <a:t>. Она обозначается </a:t>
                </a:r>
                <a14:m>
                  <m:oMath xmlns:m="http://schemas.openxmlformats.org/officeDocument/2006/math">
                    <m:d>
                      <m:dPr>
                        <m:begChr m:val="⟨"/>
                        <m:endChr m:val="⟩"/>
                        <m:ctrlPr>
                          <a:rPr lang="ru-RU" i="1" dirty="0" smtClean="0">
                            <a:latin typeface="Cambria Math" panose="02040503050406030204" pitchFamily="18" charset="0"/>
                          </a:rPr>
                        </m:ctrlPr>
                      </m:dPr>
                      <m:e>
                        <m:r>
                          <a:rPr lang="ru-RU" i="1" dirty="0" smtClean="0">
                            <a:latin typeface="Cambria Math" panose="02040503050406030204" pitchFamily="18" charset="0"/>
                          </a:rPr>
                          <m:t>𝑆</m:t>
                        </m:r>
                      </m:e>
                    </m:d>
                    <m:r>
                      <a:rPr lang="ru-RU" i="1" dirty="0" smtClean="0">
                        <a:latin typeface="Cambria Math" panose="02040503050406030204" pitchFamily="18" charset="0"/>
                      </a:rPr>
                      <m:t>=</m:t>
                    </m:r>
                    <m:r>
                      <a:rPr lang="en-US" i="1" dirty="0" smtClean="0">
                        <a:latin typeface="Cambria Math" panose="02040503050406030204" pitchFamily="18" charset="0"/>
                      </a:rPr>
                      <m:t>𝑠𝑝𝑎𝑛</m:t>
                    </m:r>
                    <m:r>
                      <a:rPr lang="en-US" b="0" i="1" dirty="0" smtClean="0">
                        <a:latin typeface="Cambria Math" panose="02040503050406030204" pitchFamily="18" charset="0"/>
                      </a:rPr>
                      <m:t> </m:t>
                    </m:r>
                    <m:r>
                      <a:rPr lang="en-US" b="0" i="1" dirty="0" smtClean="0">
                        <a:latin typeface="Cambria Math" panose="02040503050406030204" pitchFamily="18" charset="0"/>
                      </a:rPr>
                      <m:t>𝑆</m:t>
                    </m:r>
                  </m:oMath>
                </a14:m>
                <a:r>
                  <a:rPr lang="ru-RU" dirty="0"/>
                  <a:t>. Говорят, что пространство </a:t>
                </a:r>
                <a14:m>
                  <m:oMath xmlns:m="http://schemas.openxmlformats.org/officeDocument/2006/math">
                    <m:r>
                      <a:rPr lang="ru-RU" i="1" dirty="0" smtClean="0">
                        <a:latin typeface="Cambria Math" panose="02040503050406030204" pitchFamily="18" charset="0"/>
                      </a:rPr>
                      <m:t>𝐿</m:t>
                    </m:r>
                  </m:oMath>
                </a14:m>
                <a:r>
                  <a:rPr lang="ru-RU" dirty="0"/>
                  <a:t> </a:t>
                </a:r>
                <a:r>
                  <a:rPr lang="ru-RU" b="1" i="1" dirty="0"/>
                  <a:t>порождается</a:t>
                </a:r>
                <a:r>
                  <a:rPr lang="ru-RU" dirty="0"/>
                  <a:t> множеством </a:t>
                </a:r>
                <a14:m>
                  <m:oMath xmlns:m="http://schemas.openxmlformats.org/officeDocument/2006/math">
                    <m:r>
                      <a:rPr lang="ru-RU" i="1" dirty="0" smtClean="0">
                        <a:latin typeface="Cambria Math" panose="02040503050406030204" pitchFamily="18" charset="0"/>
                      </a:rPr>
                      <m:t>𝑆</m:t>
                    </m:r>
                  </m:oMath>
                </a14:m>
                <a:r>
                  <a:rPr lang="ru-RU" dirty="0"/>
                  <a:t>, если </a:t>
                </a:r>
                <a14:m>
                  <m:oMath xmlns:m="http://schemas.openxmlformats.org/officeDocument/2006/math">
                    <m:d>
                      <m:dPr>
                        <m:begChr m:val="⟨"/>
                        <m:endChr m:val="⟩"/>
                        <m:ctrlPr>
                          <a:rPr lang="ru-RU" i="1" dirty="0" smtClean="0">
                            <a:latin typeface="Cambria Math" panose="02040503050406030204" pitchFamily="18" charset="0"/>
                          </a:rPr>
                        </m:ctrlPr>
                      </m:dPr>
                      <m:e>
                        <m:r>
                          <a:rPr lang="ru-RU" i="1" dirty="0" smtClean="0">
                            <a:latin typeface="Cambria Math" panose="02040503050406030204" pitchFamily="18" charset="0"/>
                          </a:rPr>
                          <m:t>𝑆</m:t>
                        </m:r>
                      </m:e>
                    </m:d>
                    <m:r>
                      <a:rPr lang="ru-RU" i="1" dirty="0" smtClean="0">
                        <a:latin typeface="Cambria Math" panose="02040503050406030204" pitchFamily="18" charset="0"/>
                      </a:rPr>
                      <m:t>= </m:t>
                    </m:r>
                    <m:r>
                      <a:rPr lang="ru-RU" i="1" dirty="0" smtClean="0">
                        <a:latin typeface="Cambria Math" panose="02040503050406030204" pitchFamily="18" charset="0"/>
                      </a:rPr>
                      <m:t>𝐿</m:t>
                    </m:r>
                  </m:oMath>
                </a14:m>
                <a:r>
                  <a:rPr lang="en-US" dirty="0"/>
                  <a:t>.</a:t>
                </a:r>
                <a:endParaRPr lang="ru-RU" dirty="0"/>
              </a:p>
              <a:p>
                <a:r>
                  <a:rPr lang="ru-RU" dirty="0"/>
                  <a:t>Опр. Линейная комбинация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𝑛</m:t>
                        </m:r>
                      </m:sub>
                    </m:sSub>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m:t>
                    </m:r>
                  </m:oMath>
                </a14:m>
                <a:r>
                  <a:rPr lang="ru-RU" dirty="0"/>
                  <a:t>векторов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t>, где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𝑖</m:t>
                        </m:r>
                      </m:sub>
                    </m:sSub>
                    <m:r>
                      <a:rPr lang="ru-RU" i="1" dirty="0" smtClean="0">
                        <a:latin typeface="Cambria Math" panose="02040503050406030204" pitchFamily="18" charset="0"/>
                      </a:rPr>
                      <m:t> ∈</m:t>
                    </m:r>
                    <m:r>
                      <a:rPr lang="ru-RU" i="1" dirty="0">
                        <a:latin typeface="Cambria Math" panose="02040503050406030204" pitchFamily="18" charset="0"/>
                        <a:ea typeface="Cambria Math" panose="02040503050406030204" pitchFamily="18" charset="0"/>
                      </a:rPr>
                      <m:t>𝔽</m:t>
                    </m:r>
                  </m:oMath>
                </a14:m>
                <a:r>
                  <a:rPr lang="en-US" dirty="0"/>
                  <a:t> </a:t>
                </a:r>
                <a:r>
                  <a:rPr lang="ru-RU" dirty="0"/>
                  <a:t>называется </a:t>
                </a:r>
                <a:r>
                  <a:rPr lang="ru-RU" b="1" i="1" dirty="0"/>
                  <a:t>тривиальной</a:t>
                </a:r>
                <a:r>
                  <a:rPr lang="ru-RU" dirty="0"/>
                  <a:t>, если </a:t>
                </a:r>
                <a14:m>
                  <m:oMath xmlns:m="http://schemas.openxmlformats.org/officeDocument/2006/math">
                    <m:sSub>
                      <m:sSubPr>
                        <m:ctrlPr>
                          <a:rPr lang="en-US"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0</m:t>
                    </m:r>
                  </m:oMath>
                </a14:m>
                <a:r>
                  <a:rPr lang="ru-RU" dirty="0"/>
                  <a:t>, и </a:t>
                </a:r>
                <a:r>
                  <a:rPr lang="ru-RU" b="1" i="1" dirty="0"/>
                  <a:t>нетривиальной</a:t>
                </a:r>
                <a:r>
                  <a:rPr lang="ru-RU" dirty="0"/>
                  <a:t> в противном случае.</a:t>
                </a:r>
              </a:p>
              <a:p>
                <a:r>
                  <a:rPr lang="ru-RU" dirty="0"/>
                  <a:t>Опр. Векторы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t> называются </a:t>
                </a:r>
                <a:r>
                  <a:rPr lang="ru-RU" b="1" i="1" dirty="0"/>
                  <a:t>линейно зависимыми</a:t>
                </a:r>
                <a:r>
                  <a:rPr lang="ru-RU" dirty="0"/>
                  <a:t>, если существует их нетривиальная линейная комбинация, равная нулю, и </a:t>
                </a:r>
                <a:r>
                  <a:rPr lang="ru-RU" b="1" i="1" dirty="0"/>
                  <a:t>линейно независимыми </a:t>
                </a:r>
                <a:r>
                  <a:rPr lang="ru-RU" dirty="0"/>
                  <a:t>в противном случае.</a:t>
                </a:r>
                <a:endParaRPr lang="en-US" dirty="0"/>
              </a:p>
              <a:p>
                <a:r>
                  <a:rPr lang="ru-RU" dirty="0"/>
                  <a:t>В </a:t>
                </a:r>
                <a:r>
                  <a:rPr lang="ru-RU" b="1" i="1" dirty="0"/>
                  <a:t>системе векторов </a:t>
                </a:r>
                <a:r>
                  <a:rPr lang="ru-RU" dirty="0"/>
                  <a:t>в отличии от множества векторов: векторы системы занумерованы (порядок векторов важен), а также среди них могут быть равные.</a:t>
                </a:r>
              </a:p>
            </p:txBody>
          </p:sp>
        </mc:Choice>
        <mc:Fallback xmlns="">
          <p:sp>
            <p:nvSpPr>
              <p:cNvPr id="3" name="Текст 2">
                <a:extLst>
                  <a:ext uri="{FF2B5EF4-FFF2-40B4-BE49-F238E27FC236}">
                    <a16:creationId xmlns:a16="http://schemas.microsoft.com/office/drawing/2014/main" id="{8F936800-1ADC-974E-4EA4-740443BDC2D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174"/>
                </a:stretch>
              </a:blipFill>
            </p:spPr>
            <p:txBody>
              <a:bodyPr/>
              <a:lstStyle/>
              <a:p>
                <a:r>
                  <a:rPr lang="ru-RU">
                    <a:noFill/>
                  </a:rPr>
                  <a:t> </a:t>
                </a:r>
              </a:p>
            </p:txBody>
          </p:sp>
        </mc:Fallback>
      </mc:AlternateContent>
    </p:spTree>
    <p:extLst>
      <p:ext uri="{BB962C8B-B14F-4D97-AF65-F5344CB8AC3E}">
        <p14:creationId xmlns:p14="http://schemas.microsoft.com/office/powerpoint/2010/main" val="553948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8BFB2-AF9B-36C5-6693-A5D11DD5C9E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B29AB8-92A2-A8CA-965F-9ABB47B56F00}"/>
              </a:ext>
            </a:extLst>
          </p:cNvPr>
          <p:cNvSpPr>
            <a:spLocks noGrp="1"/>
          </p:cNvSpPr>
          <p:nvPr>
            <p:ph type="title"/>
          </p:nvPr>
        </p:nvSpPr>
        <p:spPr/>
        <p:txBody>
          <a:bodyPr>
            <a:normAutofit/>
          </a:bodyPr>
          <a:lstStyle/>
          <a:p>
            <a:r>
              <a:rPr lang="ru-RU" dirty="0">
                <a:solidFill>
                  <a:srgbClr val="0070C0"/>
                </a:solidFill>
              </a:rPr>
              <a:t>5. Общий подход к рассмотрению прямых и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31DB682F-5713-303A-7583-2EA6BDB883F2}"/>
                  </a:ext>
                </a:extLst>
              </p:cNvPr>
              <p:cNvSpPr>
                <a:spLocks noGrp="1"/>
              </p:cNvSpPr>
              <p:nvPr>
                <p:ph type="body" sz="quarter" idx="13"/>
              </p:nvPr>
            </p:nvSpPr>
            <p:spPr/>
            <p:txBody>
              <a:bodyPr>
                <a:normAutofit/>
              </a:bodyPr>
              <a:lstStyle/>
              <a:p>
                <a:r>
                  <a:rPr lang="ru-RU" b="1" i="1" dirty="0"/>
                  <a:t>Геометрическое</a:t>
                </a:r>
                <a:r>
                  <a:rPr lang="ru-RU" b="1" dirty="0"/>
                  <a:t> </a:t>
                </a:r>
                <a:r>
                  <a:rPr lang="ru-RU" b="1" i="1" dirty="0"/>
                  <a:t>место</a:t>
                </a:r>
                <a:r>
                  <a:rPr lang="ru-RU" b="1" dirty="0"/>
                  <a:t> </a:t>
                </a:r>
                <a:r>
                  <a:rPr lang="ru-RU" b="1" i="1" dirty="0"/>
                  <a:t>точек</a:t>
                </a:r>
                <a:r>
                  <a:rPr lang="ru-RU" dirty="0"/>
                  <a:t> – множество точек, объединённых некоторым свойством.</a:t>
                </a:r>
              </a:p>
              <a:p>
                <a:r>
                  <a:rPr lang="ru-RU" dirty="0"/>
                  <a:t>(а) Геометрическое место точек плоскости, равноудаленных от двух заданных точек, определяет </a:t>
                </a:r>
                <a:r>
                  <a:rPr lang="ru-RU" b="1" i="1" dirty="0"/>
                  <a:t>прямую</a:t>
                </a:r>
                <a:r>
                  <a:rPr lang="ru-RU" dirty="0"/>
                  <a:t> в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smtClean="0">
                            <a:latin typeface="Cambria Math" panose="02040503050406030204" pitchFamily="18" charset="0"/>
                          </a:rPr>
                          <m:t>ℝ</m:t>
                        </m:r>
                      </m:e>
                      <m:sup>
                        <m:r>
                          <a:rPr lang="ru-RU" i="1" dirty="0" smtClean="0">
                            <a:latin typeface="Cambria Math" panose="02040503050406030204" pitchFamily="18" charset="0"/>
                          </a:rPr>
                          <m:t>2</m:t>
                        </m:r>
                      </m:sup>
                    </m:sSup>
                  </m:oMath>
                </a14:m>
                <a:r>
                  <a:rPr lang="ru-RU" dirty="0"/>
                  <a:t>.</a:t>
                </a:r>
              </a:p>
              <a:p>
                <a:r>
                  <a:rPr lang="ru-RU" dirty="0"/>
                  <a:t>(б) Геометрическое место точек пространства, равноудаленных от двух заданных точек, определяет </a:t>
                </a:r>
                <a:r>
                  <a:rPr lang="ru-RU" b="1" i="1" dirty="0"/>
                  <a:t>плоскость</a:t>
                </a:r>
                <a:r>
                  <a:rPr lang="ru-RU" dirty="0"/>
                  <a:t> в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smtClean="0">
                            <a:latin typeface="Cambria Math" panose="02040503050406030204" pitchFamily="18" charset="0"/>
                          </a:rPr>
                          <m:t>ℝ</m:t>
                        </m:r>
                      </m:e>
                      <m:sup>
                        <m:r>
                          <a:rPr lang="ru-RU" b="0" i="1" dirty="0" smtClean="0">
                            <a:latin typeface="Cambria Math" panose="02040503050406030204" pitchFamily="18" charset="0"/>
                          </a:rPr>
                          <m:t>3</m:t>
                        </m:r>
                      </m:sup>
                    </m:sSup>
                  </m:oMath>
                </a14:m>
                <a:r>
                  <a:rPr lang="ru-RU" dirty="0"/>
                  <a:t>.</a:t>
                </a:r>
              </a:p>
              <a:p>
                <a:r>
                  <a:rPr lang="ru-RU" dirty="0"/>
                  <a:t>(в) Геометрическое место точек пространства, равноудаленных от трех заданных точек, не лежащих на одной прямой, определяет </a:t>
                </a:r>
                <a:r>
                  <a:rPr lang="ru-RU" b="1" i="1" dirty="0"/>
                  <a:t>прямую</a:t>
                </a:r>
                <a:r>
                  <a:rPr lang="ru-RU" dirty="0"/>
                  <a:t> в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smtClean="0">
                            <a:latin typeface="Cambria Math" panose="02040503050406030204" pitchFamily="18" charset="0"/>
                          </a:rPr>
                          <m:t>ℝ</m:t>
                        </m:r>
                      </m:e>
                      <m:sup>
                        <m:r>
                          <a:rPr lang="ru-RU" b="0" i="1" dirty="0" smtClean="0">
                            <a:latin typeface="Cambria Math" panose="02040503050406030204" pitchFamily="18" charset="0"/>
                          </a:rPr>
                          <m:t>3</m:t>
                        </m:r>
                      </m:sup>
                    </m:sSup>
                  </m:oMath>
                </a14:m>
                <a:r>
                  <a:rPr lang="ru-RU" dirty="0"/>
                  <a:t>.</a:t>
                </a:r>
              </a:p>
              <a:p>
                <a:r>
                  <a:rPr lang="ru-RU" dirty="0"/>
                  <a:t>Рассмотрим линейное пространство</a:t>
                </a:r>
                <a:r>
                  <a:rPr lang="ru-RU" dirty="0">
                    <a:solidFill>
                      <a:srgbClr val="836967"/>
                    </a:solidFill>
                  </a:rPr>
                  <a:t>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smtClean="0">
                            <a:latin typeface="Cambria Math" panose="02040503050406030204" pitchFamily="18" charset="0"/>
                          </a:rPr>
                          <m:t>ℝ</m:t>
                        </m:r>
                      </m:e>
                      <m:sup>
                        <m:r>
                          <a:rPr lang="en-US" b="0" i="1" dirty="0" smtClean="0">
                            <a:latin typeface="Cambria Math" panose="02040503050406030204" pitchFamily="18" charset="0"/>
                          </a:rPr>
                          <m:t>𝑛</m:t>
                        </m:r>
                      </m:sup>
                    </m:sSup>
                  </m:oMath>
                </a14:m>
                <a:r>
                  <a:rPr lang="ru-RU" dirty="0"/>
                  <a:t>, а также зафиксируем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ℝ</m:t>
                        </m:r>
                      </m:e>
                      <m:sup>
                        <m:r>
                          <a:rPr lang="en-US" b="0" i="1" dirty="0" smtClean="0">
                            <a:latin typeface="Cambria Math" panose="02040503050406030204" pitchFamily="18" charset="0"/>
                          </a:rPr>
                          <m:t>𝑛</m:t>
                        </m:r>
                      </m:sup>
                    </m:sSup>
                  </m:oMath>
                </a14:m>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   ⟺    ∀</m:t>
                      </m:r>
                      <m:r>
                        <a:rPr lang="ru-RU" i="1" dirty="0">
                          <a:latin typeface="Cambria Math" panose="02040503050406030204" pitchFamily="18" charset="0"/>
                        </a:rPr>
                        <m:t>𝑟</m:t>
                      </m:r>
                      <m:r>
                        <a:rPr lang="ru-RU" i="1" dirty="0">
                          <a:latin typeface="Cambria Math" panose="02040503050406030204" pitchFamily="18" charset="0"/>
                        </a:rPr>
                        <m:t>∈</m:t>
                      </m:r>
                      <m:r>
                        <a:rPr lang="en-US" b="0" i="1" dirty="0" smtClean="0">
                          <a:latin typeface="Cambria Math" panose="02040503050406030204" pitchFamily="18" charset="0"/>
                        </a:rPr>
                        <m:t>𝑀</m:t>
                      </m:r>
                      <m:r>
                        <a:rPr lang="en-US" b="0" i="1" dirty="0" smtClean="0">
                          <a:latin typeface="Cambria Math" panose="02040503050406030204" pitchFamily="18" charset="0"/>
                        </a:rPr>
                        <m:t>  ∃</m:t>
                      </m:r>
                      <m:r>
                        <a:rPr lang="ru-RU" i="1" dirty="0">
                          <a:latin typeface="Cambria Math" panose="02040503050406030204" pitchFamily="18" charset="0"/>
                        </a:rPr>
                        <m:t>𝑠</m:t>
                      </m:r>
                      <m:r>
                        <a:rPr lang="ru-RU" i="1" dirty="0">
                          <a:latin typeface="Cambria Math" panose="02040503050406030204" pitchFamily="18" charset="0"/>
                        </a:rPr>
                        <m:t>𝜖</m:t>
                      </m:r>
                      <m:r>
                        <a:rPr lang="ru-RU" i="1" dirty="0">
                          <a:latin typeface="Cambria Math" panose="02040503050406030204" pitchFamily="18" charset="0"/>
                        </a:rPr>
                        <m:t>𝐿</m:t>
                      </m:r>
                      <m:r>
                        <a:rPr lang="ru-RU" i="1" dirty="0">
                          <a:latin typeface="Cambria Math" panose="02040503050406030204" pitchFamily="18" charset="0"/>
                        </a:rPr>
                        <m:t>:</m:t>
                      </m:r>
                      <m:r>
                        <a:rPr lang="en-US" b="0" i="1" dirty="0" smtClean="0">
                          <a:latin typeface="Cambria Math" panose="02040503050406030204" pitchFamily="18" charset="0"/>
                        </a:rPr>
                        <m:t>𝑟</m:t>
                      </m:r>
                      <m:r>
                        <a:rPr lang="ru-RU" i="1"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𝑟</m:t>
                          </m:r>
                        </m:e>
                        <m:sub>
                          <m:r>
                            <a:rPr lang="ru-RU" i="1" dirty="0">
                              <a:latin typeface="Cambria Math" panose="02040503050406030204" pitchFamily="18" charset="0"/>
                            </a:rPr>
                            <m:t>0</m:t>
                          </m:r>
                        </m:sub>
                      </m:sSub>
                      <m:r>
                        <a:rPr lang="ru-RU" i="0" dirty="0">
                          <a:latin typeface="Cambria Math" panose="02040503050406030204" pitchFamily="18" charset="0"/>
                        </a:rPr>
                        <m:t>+</m:t>
                      </m:r>
                      <m:r>
                        <a:rPr lang="ru-RU" i="1" dirty="0">
                          <a:latin typeface="Cambria Math" panose="02040503050406030204" pitchFamily="18" charset="0"/>
                        </a:rPr>
                        <m:t>𝑠</m:t>
                      </m:r>
                    </m:oMath>
                  </m:oMathPara>
                </a14:m>
                <a:endParaRPr lang="en-US" dirty="0"/>
              </a:p>
              <a:p>
                <a:r>
                  <a:rPr lang="ru-RU" dirty="0"/>
                  <a:t>Линейное пространство </a:t>
                </a:r>
                <a14:m>
                  <m:oMath xmlns:m="http://schemas.openxmlformats.org/officeDocument/2006/math">
                    <m:r>
                      <a:rPr lang="en-US" b="0" i="1" smtClean="0">
                        <a:latin typeface="Cambria Math" panose="02040503050406030204" pitchFamily="18" charset="0"/>
                      </a:rPr>
                      <m:t>𝐿</m:t>
                    </m:r>
                  </m:oMath>
                </a14:m>
                <a:r>
                  <a:rPr lang="ru-RU" dirty="0"/>
                  <a:t>, по которому строится линейное многообразие </a:t>
                </a:r>
                <a14:m>
                  <m:oMath xmlns:m="http://schemas.openxmlformats.org/officeDocument/2006/math">
                    <m:r>
                      <a:rPr lang="en-US" b="0" i="1" smtClean="0">
                        <a:latin typeface="Cambria Math" panose="02040503050406030204" pitchFamily="18" charset="0"/>
                      </a:rPr>
                      <m:t>𝑀</m:t>
                    </m:r>
                  </m:oMath>
                </a14:m>
                <a:r>
                  <a:rPr lang="en-US" dirty="0"/>
                  <a:t>, </a:t>
                </a:r>
                <a:r>
                  <a:rPr lang="ru-RU" dirty="0"/>
                  <a:t>называют </a:t>
                </a:r>
                <a:r>
                  <a:rPr lang="ru-RU" b="1" i="1" dirty="0"/>
                  <a:t>направляющим</a:t>
                </a:r>
                <a:r>
                  <a:rPr lang="ru-RU" dirty="0"/>
                  <a:t> </a:t>
                </a:r>
                <a:r>
                  <a:rPr lang="ru-RU" b="1" i="1" dirty="0"/>
                  <a:t>подпространством</a:t>
                </a:r>
                <a:r>
                  <a:rPr lang="ru-RU" dirty="0"/>
                  <a:t>.</a:t>
                </a:r>
              </a:p>
              <a:p>
                <a:r>
                  <a:rPr lang="ru-RU" dirty="0"/>
                  <a:t>Уравнения описывающие прямые и плоскости при помощи радиус-векторов опорных точек и векторов направляющего подпространства, называются </a:t>
                </a:r>
                <a:r>
                  <a:rPr lang="ru-RU" b="1" i="1" dirty="0"/>
                  <a:t>векторными</a:t>
                </a:r>
                <a:r>
                  <a:rPr lang="ru-RU" b="1" dirty="0"/>
                  <a:t> </a:t>
                </a:r>
                <a:r>
                  <a:rPr lang="ru-RU" b="1" i="1" dirty="0"/>
                  <a:t>параметрическими</a:t>
                </a:r>
                <a:r>
                  <a:rPr lang="ru-RU" b="1" dirty="0"/>
                  <a:t> </a:t>
                </a:r>
                <a:r>
                  <a:rPr lang="ru-RU" b="1" i="1" dirty="0"/>
                  <a:t>уравнениями</a:t>
                </a:r>
                <a:r>
                  <a:rPr lang="ru-RU" b="1" dirty="0"/>
                  <a:t> </a:t>
                </a:r>
                <a:r>
                  <a:rPr lang="ru-RU" dirty="0"/>
                  <a:t>прямых и плоскостей.</a:t>
                </a:r>
              </a:p>
            </p:txBody>
          </p:sp>
        </mc:Choice>
        <mc:Fallback xmlns="">
          <p:sp>
            <p:nvSpPr>
              <p:cNvPr id="3" name="Текст 2">
                <a:extLst>
                  <a:ext uri="{FF2B5EF4-FFF2-40B4-BE49-F238E27FC236}">
                    <a16:creationId xmlns:a16="http://schemas.microsoft.com/office/drawing/2014/main" id="{31DB682F-5713-303A-7583-2EA6BDB883F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162729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F9A9F-61AA-62C7-C1DD-E5DF09FA5A6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A26632-D55A-679F-06C7-C38B0777F484}"/>
              </a:ext>
            </a:extLst>
          </p:cNvPr>
          <p:cNvSpPr>
            <a:spLocks noGrp="1"/>
          </p:cNvSpPr>
          <p:nvPr>
            <p:ph type="title"/>
          </p:nvPr>
        </p:nvSpPr>
        <p:spPr/>
        <p:txBody>
          <a:bodyPr>
            <a:normAutofit/>
          </a:bodyPr>
          <a:lstStyle/>
          <a:p>
            <a:r>
              <a:rPr lang="ru-RU" dirty="0">
                <a:solidFill>
                  <a:srgbClr val="0070C0"/>
                </a:solidFill>
              </a:rPr>
              <a:t>5. Общий подход к рассмотрению прямых и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59AC595A-EF2E-72A9-2573-8EA8ABD1E989}"/>
                  </a:ext>
                </a:extLst>
              </p:cNvPr>
              <p:cNvSpPr>
                <a:spLocks noGrp="1"/>
              </p:cNvSpPr>
              <p:nvPr>
                <p:ph type="body" sz="quarter" idx="13"/>
              </p:nvPr>
            </p:nvSpPr>
            <p:spPr>
              <a:xfrm>
                <a:off x="838200" y="830995"/>
                <a:ext cx="10515600" cy="5196010"/>
              </a:xfrm>
            </p:spPr>
            <p:txBody>
              <a:bodyPr>
                <a:normAutofit/>
              </a:bodyPr>
              <a:lstStyle/>
              <a:p>
                <a:r>
                  <a:rPr lang="ru-RU" dirty="0"/>
                  <a:t>Пусть </a:t>
                </a:r>
                <a14:m>
                  <m:oMath xmlns:m="http://schemas.openxmlformats.org/officeDocument/2006/math">
                    <m:r>
                      <a:rPr lang="ru-RU" i="1" smtClean="0">
                        <a:latin typeface="Cambria Math" panose="02040503050406030204" pitchFamily="18" charset="0"/>
                      </a:rPr>
                      <m:t>𝐿</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i="1" smtClean="0">
                            <a:latin typeface="Cambria Math" panose="02040503050406030204" pitchFamily="18" charset="0"/>
                          </a:rPr>
                          <m:t>𝑛</m:t>
                        </m:r>
                      </m:sup>
                    </m:sSup>
                  </m:oMath>
                </a14:m>
                <a:r>
                  <a:rPr lang="ru-RU" dirty="0"/>
                  <a:t>, </a:t>
                </a:r>
                <a14:m>
                  <m:oMath xmlns:m="http://schemas.openxmlformats.org/officeDocument/2006/math">
                    <m:r>
                      <m:rPr>
                        <m:sty m:val="p"/>
                      </m:rPr>
                      <a:rPr lang="en-US" b="0" i="0" smtClean="0">
                        <a:latin typeface="Cambria Math" panose="02040503050406030204" pitchFamily="18" charset="0"/>
                      </a:rPr>
                      <m:t>n</m:t>
                    </m:r>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i="1">
                            <a:latin typeface="Cambria Math" panose="02040503050406030204" pitchFamily="18" charset="0"/>
                          </a:rPr>
                          <m:t>dim</m:t>
                        </m:r>
                      </m:fName>
                      <m:e>
                        <m:sSup>
                          <m:sSupPr>
                            <m:ctrlPr>
                              <a:rPr lang="ru-RU" i="1" smtClean="0">
                                <a:solidFill>
                                  <a:srgbClr val="836967"/>
                                </a:solidFill>
                                <a:latin typeface="Cambria Math" panose="02040503050406030204" pitchFamily="18" charset="0"/>
                              </a:rPr>
                            </m:ctrlPr>
                          </m:sSupPr>
                          <m:e>
                            <m:r>
                              <a:rPr lang="ru-RU" i="1">
                                <a:latin typeface="Cambria Math" panose="02040503050406030204" pitchFamily="18" charset="0"/>
                              </a:rPr>
                              <m:t>ℝ</m:t>
                            </m:r>
                          </m:e>
                          <m:sup>
                            <m:r>
                              <a:rPr lang="ru-RU" i="1">
                                <a:latin typeface="Cambria Math" panose="02040503050406030204" pitchFamily="18" charset="0"/>
                              </a:rPr>
                              <m:t>𝑛</m:t>
                            </m:r>
                          </m:sup>
                        </m:sSup>
                      </m:e>
                    </m:func>
                  </m:oMath>
                </a14:m>
                <a:r>
                  <a:rPr lang="ru-RU" dirty="0"/>
                  <a:t> , </a:t>
                </a:r>
                <a14:m>
                  <m:oMath xmlns:m="http://schemas.openxmlformats.org/officeDocument/2006/math">
                    <m:r>
                      <a:rPr lang="ru-RU" i="1" smtClean="0">
                        <a:latin typeface="Cambria Math" panose="02040503050406030204" pitchFamily="18" charset="0"/>
                      </a:rPr>
                      <m:t>𝑘</m:t>
                    </m:r>
                    <m:r>
                      <a:rPr lang="ru-RU" i="1" smtClean="0">
                        <a:latin typeface="Cambria Math" panose="02040503050406030204" pitchFamily="18" charset="0"/>
                      </a:rPr>
                      <m:t>=</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dim</m:t>
                        </m:r>
                      </m:fName>
                      <m:e>
                        <m:r>
                          <a:rPr lang="ru-RU" i="1" smtClean="0">
                            <a:latin typeface="Cambria Math" panose="02040503050406030204" pitchFamily="18" charset="0"/>
                          </a:rPr>
                          <m:t>𝐿</m:t>
                        </m:r>
                      </m:e>
                    </m:func>
                  </m:oMath>
                </a14:m>
                <a:r>
                  <a:rPr lang="ru-RU" dirty="0"/>
                  <a:t> - размерность подпространства</a:t>
                </a:r>
              </a:p>
            </p:txBody>
          </p:sp>
        </mc:Choice>
        <mc:Fallback xmlns="">
          <p:sp>
            <p:nvSpPr>
              <p:cNvPr id="3" name="Текст 2">
                <a:extLst>
                  <a:ext uri="{FF2B5EF4-FFF2-40B4-BE49-F238E27FC236}">
                    <a16:creationId xmlns:a16="http://schemas.microsoft.com/office/drawing/2014/main" id="{59AC595A-EF2E-72A9-2573-8EA8ABD1E989}"/>
                  </a:ext>
                </a:extLst>
              </p:cNvPr>
              <p:cNvSpPr>
                <a:spLocks noGrp="1" noRot="1" noChangeAspect="1" noMove="1" noResize="1" noEditPoints="1" noAdjustHandles="1" noChangeArrowheads="1" noChangeShapeType="1" noTextEdit="1"/>
              </p:cNvSpPr>
              <p:nvPr>
                <p:ph type="body" sz="quarter" idx="13"/>
              </p:nvPr>
            </p:nvSpPr>
            <p:spPr>
              <a:xfrm>
                <a:off x="838200" y="830995"/>
                <a:ext cx="10515600" cy="5196010"/>
              </a:xfrm>
              <a:blipFill>
                <a:blip r:embed="rId2"/>
                <a:stretch>
                  <a:fillRect l="-522" t="-1055"/>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30CFC583-5B91-7994-3C5B-DF774A36EF2A}"/>
              </a:ext>
            </a:extLst>
          </p:cNvPr>
          <p:cNvPicPr>
            <a:picLocks noChangeAspect="1"/>
          </p:cNvPicPr>
          <p:nvPr/>
        </p:nvPicPr>
        <p:blipFill>
          <a:blip r:embed="rId3"/>
          <a:stretch>
            <a:fillRect/>
          </a:stretch>
        </p:blipFill>
        <p:spPr>
          <a:xfrm>
            <a:off x="838200" y="1286965"/>
            <a:ext cx="8682739" cy="5407165"/>
          </a:xfrm>
          <a:prstGeom prst="rect">
            <a:avLst/>
          </a:prstGeom>
        </p:spPr>
      </p:pic>
    </p:spTree>
    <p:extLst>
      <p:ext uri="{BB962C8B-B14F-4D97-AF65-F5344CB8AC3E}">
        <p14:creationId xmlns:p14="http://schemas.microsoft.com/office/powerpoint/2010/main" val="1329619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D5E12-F792-A64F-492A-048F8721CE2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CD702D-42C7-641D-DD98-188A1F29FBAC}"/>
              </a:ext>
            </a:extLst>
          </p:cNvPr>
          <p:cNvSpPr>
            <a:spLocks noGrp="1"/>
          </p:cNvSpPr>
          <p:nvPr>
            <p:ph type="title"/>
          </p:nvPr>
        </p:nvSpPr>
        <p:spPr/>
        <p:txBody>
          <a:bodyPr>
            <a:normAutofit/>
          </a:bodyPr>
          <a:lstStyle/>
          <a:p>
            <a:r>
              <a:rPr lang="ru-RU" dirty="0">
                <a:solidFill>
                  <a:srgbClr val="0070C0"/>
                </a:solidFill>
              </a:rPr>
              <a:t>6. Векторные уравнения прямых и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E32F44F-12E2-ED5E-DCF5-08927FAD677D}"/>
                  </a:ext>
                </a:extLst>
              </p:cNvPr>
              <p:cNvSpPr>
                <a:spLocks noGrp="1"/>
              </p:cNvSpPr>
              <p:nvPr>
                <p:ph type="body" sz="quarter" idx="13"/>
              </p:nvPr>
            </p:nvSpPr>
            <p:spPr/>
            <p:txBody>
              <a:bodyPr/>
              <a:lstStyle/>
              <a:p>
                <a:r>
                  <a:rPr lang="ru-RU" b="1" i="1" dirty="0"/>
                  <a:t>Нормалью</a:t>
                </a:r>
                <a:r>
                  <a:rPr lang="ru-RU" dirty="0"/>
                  <a:t> </a:t>
                </a:r>
                <a14:m>
                  <m:oMath xmlns:m="http://schemas.openxmlformats.org/officeDocument/2006/math">
                    <m:r>
                      <a:rPr lang="en-US" b="0" i="1" smtClean="0">
                        <a:latin typeface="Cambria Math" panose="02040503050406030204" pitchFamily="18" charset="0"/>
                      </a:rPr>
                      <m:t>𝑛</m:t>
                    </m:r>
                  </m:oMath>
                </a14:m>
                <a:r>
                  <a:rPr lang="ru-RU" dirty="0"/>
                  <a:t> </a:t>
                </a:r>
                <a:r>
                  <a:rPr lang="ru-RU" b="1" i="1" dirty="0"/>
                  <a:t>к прямой</a:t>
                </a:r>
                <a:r>
                  <a:rPr lang="en-US" b="1" i="1" dirty="0"/>
                  <a:t> </a:t>
                </a:r>
                <a:r>
                  <a:rPr lang="ru-RU" dirty="0"/>
                  <a:t>на плоскости (в пространстве) называется произвольный вектор, который ортогонален любому вектору, коллинеарному с данной прямой.</a:t>
                </a:r>
              </a:p>
              <a:p>
                <a:r>
                  <a:rPr lang="ru-RU" dirty="0"/>
                  <a:t>Пусть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r>
                      <a:rPr lang="ru-RU"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1</m:t>
                        </m:r>
                      </m:sub>
                    </m:sSub>
                  </m:oMath>
                </a14:m>
                <a:r>
                  <a:rPr lang="ru-RU" dirty="0"/>
                  <a:t> — радиус-векторы опорных точек этой прямой, </a:t>
                </a:r>
                <a14:m>
                  <m:oMath xmlns:m="http://schemas.openxmlformats.org/officeDocument/2006/math">
                    <m:r>
                      <a:rPr lang="ru-RU" i="1" dirty="0" smtClean="0">
                        <a:latin typeface="Cambria Math" panose="02040503050406030204" pitchFamily="18" charset="0"/>
                      </a:rPr>
                      <m:t>𝑠</m:t>
                    </m:r>
                  </m:oMath>
                </a14:m>
                <a:r>
                  <a:rPr lang="ru-RU" dirty="0"/>
                  <a:t> — ненулевой направляющий вектор</a:t>
                </a:r>
                <a:r>
                  <a:rPr lang="en-US" dirty="0"/>
                  <a:t> </a:t>
                </a:r>
                <a:r>
                  <a:rPr lang="ru-RU" dirty="0"/>
                  <a:t>(из направляющего подпространства)</a:t>
                </a:r>
                <a:r>
                  <a:rPr lang="en-US" dirty="0"/>
                  <a:t>, C — </a:t>
                </a:r>
                <a:r>
                  <a:rPr lang="ru-RU" dirty="0"/>
                  <a:t>некоторая константа</a:t>
                </a:r>
                <a:r>
                  <a:rPr lang="en-US" dirty="0"/>
                  <a:t>,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a:t>
                </a:r>
                <a:r>
                  <a:rPr lang="ru-RU" dirty="0"/>
                  <a:t>— произвольные скаляры.</a:t>
                </a:r>
              </a:p>
              <a:p>
                <a:endParaRPr lang="ru-RU" dirty="0"/>
              </a:p>
              <a:p>
                <a:r>
                  <a:rPr lang="ru-RU" dirty="0"/>
                  <a:t>Векторное параметрическое уравнение прямой</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𝑠</m:t>
                      </m:r>
                    </m:oMath>
                  </m:oMathPara>
                </a14:m>
                <a:endParaRPr lang="en-US" dirty="0"/>
              </a:p>
              <a:p>
                <a:r>
                  <a:rPr lang="ru-RU" dirty="0"/>
                  <a:t>Векторное уравнение прямой, проходящей через две точки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r>
                      <a:rPr lang="ru-RU" i="1" dirty="0" smtClean="0">
                        <a:latin typeface="Cambria Math" panose="02040503050406030204" pitchFamily="18" charset="0"/>
                      </a:rPr>
                      <m:t> = </m:t>
                    </m:r>
                    <m:r>
                      <a:rPr lang="ru-RU" i="1" dirty="0" smtClean="0">
                        <a:latin typeface="Cambria Math" panose="02040503050406030204" pitchFamily="18" charset="0"/>
                      </a:rPr>
                      <m:t>𝑠</m:t>
                    </m:r>
                  </m:oMath>
                </a14:m>
                <a:r>
                  <a:rPr lang="ru-RU"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ru-RU" dirty="0"/>
              </a:p>
              <a:p>
                <a:r>
                  <a:rPr lang="ru-RU" dirty="0"/>
                  <a:t>Нормальным векторным уравнением прямой на плоскости</a:t>
                </a:r>
              </a:p>
              <a:p>
                <a:pPr/>
                <a14:m>
                  <m:oMathPara xmlns:m="http://schemas.openxmlformats.org/officeDocument/2006/math">
                    <m:oMathParaPr>
                      <m:jc m:val="centerGroup"/>
                    </m:oMathParaPr>
                    <m:oMath xmlns:m="http://schemas.openxmlformats.org/officeDocument/2006/math">
                      <m:d>
                        <m:dPr>
                          <m:ctrlPr>
                            <a:rPr lang="ru-RU"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m:oMathPara>
                </a14:m>
                <a:endParaRPr lang="ru-RU" dirty="0"/>
              </a:p>
              <a:p>
                <a:r>
                  <a:rPr lang="ru-RU" dirty="0"/>
                  <a:t>Для прямой в пространстве нормальное уравнение не имеет смысла.</a:t>
                </a:r>
                <a:endParaRPr lang="en-US" dirty="0"/>
              </a:p>
            </p:txBody>
          </p:sp>
        </mc:Choice>
        <mc:Fallback xmlns="">
          <p:sp>
            <p:nvSpPr>
              <p:cNvPr id="3" name="Текст 2">
                <a:extLst>
                  <a:ext uri="{FF2B5EF4-FFF2-40B4-BE49-F238E27FC236}">
                    <a16:creationId xmlns:a16="http://schemas.microsoft.com/office/drawing/2014/main" id="{6E32F44F-12E2-ED5E-DCF5-08927FAD677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875635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EDC13-2ABB-7CC0-7B75-F39CE5B35E8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912575-0130-2DA7-FAB5-563DAA74B0C4}"/>
              </a:ext>
            </a:extLst>
          </p:cNvPr>
          <p:cNvSpPr>
            <a:spLocks noGrp="1"/>
          </p:cNvSpPr>
          <p:nvPr>
            <p:ph type="title"/>
          </p:nvPr>
        </p:nvSpPr>
        <p:spPr/>
        <p:txBody>
          <a:bodyPr>
            <a:normAutofit/>
          </a:bodyPr>
          <a:lstStyle/>
          <a:p>
            <a:r>
              <a:rPr lang="ru-RU" dirty="0">
                <a:solidFill>
                  <a:srgbClr val="0070C0"/>
                </a:solidFill>
              </a:rPr>
              <a:t>6. Векторные уравнения прямых и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8B60459-18DD-900C-758B-9C4BB993F959}"/>
                  </a:ext>
                </a:extLst>
              </p:cNvPr>
              <p:cNvSpPr>
                <a:spLocks noGrp="1"/>
              </p:cNvSpPr>
              <p:nvPr>
                <p:ph type="body" sz="quarter" idx="13"/>
              </p:nvPr>
            </p:nvSpPr>
            <p:spPr/>
            <p:txBody>
              <a:bodyPr>
                <a:normAutofit/>
              </a:bodyPr>
              <a:lstStyle/>
              <a:p>
                <a:r>
                  <a:rPr lang="ru-RU" b="1" i="1" dirty="0"/>
                  <a:t>Вектором</a:t>
                </a:r>
                <a:r>
                  <a:rPr lang="ru-RU" dirty="0"/>
                  <a:t> </a:t>
                </a:r>
                <a:r>
                  <a:rPr lang="ru-RU" b="1" i="1" dirty="0"/>
                  <a:t>нормали</a:t>
                </a:r>
                <a:r>
                  <a:rPr lang="ru-RU" dirty="0"/>
                  <a:t> </a:t>
                </a:r>
                <a14:m>
                  <m:oMath xmlns:m="http://schemas.openxmlformats.org/officeDocument/2006/math">
                    <m:r>
                      <a:rPr lang="ru-RU" i="1" dirty="0" smtClean="0">
                        <a:latin typeface="Cambria Math" panose="02040503050406030204" pitchFamily="18" charset="0"/>
                      </a:rPr>
                      <m:t>𝑛</m:t>
                    </m:r>
                  </m:oMath>
                </a14:m>
                <a:r>
                  <a:rPr lang="ru-RU" dirty="0"/>
                  <a:t> </a:t>
                </a:r>
                <a:r>
                  <a:rPr lang="ru-RU" b="1" i="1" dirty="0"/>
                  <a:t>к плоскости</a:t>
                </a:r>
                <a:r>
                  <a:rPr lang="ru-RU" dirty="0"/>
                  <a:t> называется любой вектор, ортогональный этой плоскости. Если известны два неколлинеарных вектора</a:t>
                </a:r>
                <a:r>
                  <a:rPr lang="en-US" dirty="0"/>
                  <a:t> </a:t>
                </a:r>
                <a14:m>
                  <m:oMath xmlns:m="http://schemas.openxmlformats.org/officeDocument/2006/math">
                    <m:r>
                      <a:rPr lang="en-US" i="1" dirty="0" smtClean="0">
                        <a:latin typeface="Cambria Math" panose="02040503050406030204" pitchFamily="18" charset="0"/>
                      </a:rPr>
                      <m:t>𝑎</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𝑏</m:t>
                    </m:r>
                  </m:oMath>
                </a14:m>
                <a:r>
                  <a:rPr lang="ru-RU" dirty="0"/>
                  <a:t> из плоскости:</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rPr>
                        <m:t>]</m:t>
                      </m:r>
                    </m:oMath>
                  </m:oMathPara>
                </a14:m>
                <a:endParaRPr lang="en-US" dirty="0"/>
              </a:p>
              <a:p>
                <a:r>
                  <a:rPr lang="ru-RU" dirty="0"/>
                  <a:t>Пусть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oMath>
                </a14:m>
                <a:r>
                  <a:rPr lang="ru-RU" dirty="0"/>
                  <a:t> — радиус-вектор опорной точки этой прямой,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ru-RU" dirty="0"/>
                  <a:t> — ненулевые направляющие векторы</a:t>
                </a:r>
                <a:r>
                  <a:rPr lang="en-US" dirty="0"/>
                  <a:t> </a:t>
                </a:r>
                <a:r>
                  <a:rPr lang="ru-RU" dirty="0"/>
                  <a:t>(из направляющего подпространства)</a:t>
                </a:r>
                <a:r>
                  <a:rPr lang="en-US" dirty="0"/>
                  <a:t>, D — </a:t>
                </a:r>
                <a:r>
                  <a:rPr lang="ru-RU" dirty="0"/>
                  <a:t>некоторая константа</a:t>
                </a:r>
                <a:r>
                  <a:rPr lang="en-US" dirty="0"/>
                  <a:t>,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 </a:t>
                </a:r>
                <a:r>
                  <a:rPr lang="ru-RU" dirty="0"/>
                  <a:t>— произвольные скаляры.</a:t>
                </a:r>
              </a:p>
              <a:p>
                <a:r>
                  <a:rPr lang="ru-RU" dirty="0"/>
                  <a:t>Действительно, для точки, принадлежащей плоскости, выражение </a:t>
                </a:r>
                <a14:m>
                  <m:oMath xmlns:m="http://schemas.openxmlformats.org/officeDocument/2006/math">
                    <m:r>
                      <a:rPr lang="ru-RU" i="1" dirty="0" smtClean="0">
                        <a:latin typeface="Cambria Math" panose="02040503050406030204" pitchFamily="18" charset="0"/>
                      </a:rPr>
                      <m:t>𝑟</m:t>
                    </m:r>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r>
                      <a:rPr lang="ru-RU" i="1" dirty="0" smtClean="0">
                        <a:latin typeface="Cambria Math" panose="02040503050406030204" pitchFamily="18" charset="0"/>
                      </a:rPr>
                      <m:t> </m:t>
                    </m:r>
                  </m:oMath>
                </a14:m>
                <a:r>
                  <a:rPr lang="ru-RU" dirty="0"/>
                  <a:t>также определяет вектор, лежащий в ней, а значит он будет компланарным в системе с парой векторов </a:t>
                </a:r>
                <a14:m>
                  <m:oMath xmlns:m="http://schemas.openxmlformats.org/officeDocument/2006/math">
                    <m:r>
                      <a:rPr lang="ru-RU" i="1" dirty="0" smtClean="0">
                        <a:latin typeface="Cambria Math" panose="02040503050406030204" pitchFamily="18" charset="0"/>
                      </a:rPr>
                      <m:t>𝑎</m:t>
                    </m:r>
                  </m:oMath>
                </a14:m>
                <a:r>
                  <a:rPr lang="ru-RU" dirty="0"/>
                  <a:t> и </a:t>
                </a:r>
                <a14:m>
                  <m:oMath xmlns:m="http://schemas.openxmlformats.org/officeDocument/2006/math">
                    <m:r>
                      <a:rPr lang="ru-RU" i="1" dirty="0" smtClean="0">
                        <a:latin typeface="Cambria Math" panose="02040503050406030204" pitchFamily="18" charset="0"/>
                      </a:rPr>
                      <m:t>𝑏</m:t>
                    </m:r>
                  </m:oMath>
                </a14:m>
                <a:r>
                  <a:rPr lang="ru-RU" dirty="0"/>
                  <a:t>.</a:t>
                </a:r>
              </a:p>
              <a:p>
                <a:endParaRPr lang="ru-RU" dirty="0"/>
              </a:p>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Векторное параметрическое уравнение плоскости</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r>
                        <a:rPr lang="en-US" sz="1800" b="0" i="1" kern="1200">
                          <a:solidFill>
                            <a:srgbClr val="000000"/>
                          </a:solidFill>
                          <a:effectLst/>
                          <a:latin typeface="Cambria Math" panose="02040503050406030204" pitchFamily="18" charset="0"/>
                          <a:ea typeface="+mn-ea"/>
                          <a:cs typeface="+mn-cs"/>
                        </a:rPr>
                        <m:t>𝑟</m:t>
                      </m:r>
                      <m:r>
                        <a:rPr lang="en-US" sz="1800" b="0" i="1" kern="1200">
                          <a:solidFill>
                            <a:srgbClr val="000000"/>
                          </a:solidFill>
                          <a:effectLst/>
                          <a:latin typeface="Cambria Math" panose="02040503050406030204" pitchFamily="18" charset="0"/>
                          <a:ea typeface="+mn-ea"/>
                          <a:cs typeface="+mn-cs"/>
                        </a:rPr>
                        <m:t>=</m:t>
                      </m:r>
                      <m:sSub>
                        <m:sSubPr>
                          <m:ctrlPr>
                            <a:rPr lang="en-US" sz="1800" b="0" i="1" kern="1200">
                              <a:solidFill>
                                <a:srgbClr val="000000"/>
                              </a:solidFill>
                              <a:effectLst/>
                              <a:latin typeface="Cambria Math" panose="02040503050406030204" pitchFamily="18" charset="0"/>
                              <a:ea typeface="+mn-ea"/>
                              <a:cs typeface="+mn-cs"/>
                            </a:rPr>
                          </m:ctrlPr>
                        </m:sSubPr>
                        <m:e>
                          <m:r>
                            <a:rPr lang="en-US" sz="1800" b="0" i="1" kern="1200">
                              <a:solidFill>
                                <a:srgbClr val="000000"/>
                              </a:solidFill>
                              <a:effectLst/>
                              <a:latin typeface="Cambria Math" panose="02040503050406030204" pitchFamily="18" charset="0"/>
                              <a:ea typeface="+mn-ea"/>
                              <a:cs typeface="+mn-cs"/>
                            </a:rPr>
                            <m:t>𝑟</m:t>
                          </m:r>
                        </m:e>
                        <m:sub>
                          <m:r>
                            <a:rPr lang="en-US" sz="1800" b="0" i="1" kern="1200">
                              <a:solidFill>
                                <a:srgbClr val="000000"/>
                              </a:solidFill>
                              <a:effectLst/>
                              <a:latin typeface="Cambria Math" panose="02040503050406030204" pitchFamily="18" charset="0"/>
                              <a:ea typeface="+mn-ea"/>
                              <a:cs typeface="+mn-cs"/>
                            </a:rPr>
                            <m:t>0</m:t>
                          </m:r>
                        </m:sub>
                      </m:sSub>
                      <m:r>
                        <a:rPr lang="en-US" sz="1800" b="0" i="1" kern="1200">
                          <a:solidFill>
                            <a:srgbClr val="000000"/>
                          </a:solidFill>
                          <a:effectLst/>
                          <a:latin typeface="Cambria Math" panose="02040503050406030204" pitchFamily="18" charset="0"/>
                          <a:ea typeface="+mn-ea"/>
                          <a:cs typeface="+mn-cs"/>
                        </a:rPr>
                        <m:t>+</m:t>
                      </m:r>
                      <m:r>
                        <a:rPr lang="en-US" sz="1800" b="0" i="1" kern="1200">
                          <a:solidFill>
                            <a:srgbClr val="000000"/>
                          </a:solidFill>
                          <a:effectLst/>
                          <a:latin typeface="Cambria Math" panose="02040503050406030204" pitchFamily="18" charset="0"/>
                          <a:ea typeface="+mn-ea"/>
                          <a:cs typeface="+mn-cs"/>
                        </a:rPr>
                        <m:t>𝛼</m:t>
                      </m:r>
                      <m:r>
                        <a:rPr lang="en-US" sz="1800" b="0" i="1" kern="1200" smtClean="0">
                          <a:solidFill>
                            <a:srgbClr val="000000"/>
                          </a:solidFill>
                          <a:effectLst/>
                          <a:latin typeface="Cambria Math" panose="02040503050406030204" pitchFamily="18" charset="0"/>
                          <a:ea typeface="+mn-ea"/>
                          <a:cs typeface="+mn-cs"/>
                        </a:rPr>
                        <m:t>𝑎</m:t>
                      </m:r>
                      <m:r>
                        <a:rPr lang="en-US" sz="1800" b="0" i="1" kern="1200" smtClean="0">
                          <a:solidFill>
                            <a:srgbClr val="000000"/>
                          </a:solidFill>
                          <a:effectLst/>
                          <a:latin typeface="Cambria Math" panose="02040503050406030204" pitchFamily="18" charset="0"/>
                          <a:ea typeface="+mn-ea"/>
                          <a:cs typeface="+mn-cs"/>
                        </a:rPr>
                        <m:t>+</m:t>
                      </m:r>
                      <m:r>
                        <a:rPr lang="en-US" sz="1800" b="0" i="1" kern="1200" smtClean="0">
                          <a:solidFill>
                            <a:srgbClr val="000000"/>
                          </a:solidFill>
                          <a:effectLst/>
                          <a:latin typeface="Cambria Math" panose="02040503050406030204" pitchFamily="18" charset="0"/>
                          <a:ea typeface="+mn-ea"/>
                          <a:cs typeface="+mn-cs"/>
                        </a:rPr>
                        <m:t>𝛽</m:t>
                      </m:r>
                      <m:r>
                        <a:rPr lang="en-US" sz="1800" b="0" i="1" kern="1200" smtClean="0">
                          <a:solidFill>
                            <a:srgbClr val="000000"/>
                          </a:solidFill>
                          <a:effectLst/>
                          <a:latin typeface="Cambria Math" panose="02040503050406030204" pitchFamily="18" charset="0"/>
                          <a:ea typeface="+mn-ea"/>
                          <a:cs typeface="+mn-cs"/>
                        </a:rPr>
                        <m:t>𝑏</m:t>
                      </m:r>
                    </m:oMath>
                  </m:oMathPara>
                </a14:m>
                <a:endParaRPr lang="ru-RU" dirty="0">
                  <a:effectLst/>
                </a:endParaRPr>
              </a:p>
              <a:p>
                <a:r>
                  <a:rPr lang="ru-RU" dirty="0"/>
                  <a:t>Нормальное уравнение плоскости в пространстве </a:t>
                </a:r>
              </a:p>
              <a:p>
                <a:pPr/>
                <a14:m>
                  <m:oMathPara xmlns:m="http://schemas.openxmlformats.org/officeDocument/2006/math">
                    <m:oMathParaPr>
                      <m:jc m:val="centerGroup"/>
                    </m:oMathParaPr>
                    <m:oMath xmlns:m="http://schemas.openxmlformats.org/officeDocument/2006/math">
                      <m:d>
                        <m:dPr>
                          <m:ctrlPr>
                            <a:rPr lang="ru-RU"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oMath>
                  </m:oMathPara>
                </a14:m>
                <a:endParaRPr lang="ru-RU" dirty="0"/>
              </a:p>
              <a:p>
                <a:r>
                  <a:rPr lang="ru-RU" dirty="0"/>
                  <a:t>Уравнение, полученное из условия компланарности</a:t>
                </a:r>
              </a:p>
              <a:p>
                <a:pP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m:t>
                      </m:r>
                      <m:r>
                        <a:rPr lang="pt-BR" i="1" dirty="0" smtClean="0">
                          <a:latin typeface="Cambria Math" panose="02040503050406030204" pitchFamily="18" charset="0"/>
                        </a:rPr>
                        <m:t>𝑟</m:t>
                      </m:r>
                      <m:r>
                        <a:rPr lang="pt-BR" i="1" dirty="0" smtClean="0">
                          <a:latin typeface="Cambria Math" panose="02040503050406030204" pitchFamily="18" charset="0"/>
                        </a:rPr>
                        <m:t>−</m:t>
                      </m:r>
                      <m:sSub>
                        <m:sSubPr>
                          <m:ctrlPr>
                            <a:rPr lang="ru-RU" b="0" i="1" dirty="0" smtClean="0">
                              <a:latin typeface="Cambria Math" panose="02040503050406030204" pitchFamily="18" charset="0"/>
                            </a:rPr>
                          </m:ctrlPr>
                        </m:sSubPr>
                        <m:e>
                          <m:r>
                            <a:rPr lang="pt-BR" i="1" dirty="0" smtClean="0">
                              <a:latin typeface="Cambria Math" panose="02040503050406030204" pitchFamily="18" charset="0"/>
                            </a:rPr>
                            <m:t>𝑟</m:t>
                          </m:r>
                        </m:e>
                        <m:sub>
                          <m:r>
                            <a:rPr lang="pt-BR" i="1" dirty="0" smtClean="0">
                              <a:latin typeface="Cambria Math" panose="02040503050406030204" pitchFamily="18" charset="0"/>
                            </a:rPr>
                            <m:t>0</m:t>
                          </m:r>
                        </m:sub>
                      </m:sSub>
                      <m:r>
                        <a:rPr lang="ru-RU" b="0" i="1" dirty="0" smtClean="0">
                          <a:latin typeface="Cambria Math" panose="02040503050406030204" pitchFamily="18" charset="0"/>
                        </a:rPr>
                        <m:t>,</m:t>
                      </m:r>
                      <m:r>
                        <a:rPr lang="pt-BR" i="1" dirty="0" smtClean="0">
                          <a:latin typeface="Cambria Math" panose="02040503050406030204" pitchFamily="18" charset="0"/>
                        </a:rPr>
                        <m:t>[</m:t>
                      </m:r>
                      <m:r>
                        <a:rPr lang="pt-BR" i="1" dirty="0" smtClean="0">
                          <a:latin typeface="Cambria Math" panose="02040503050406030204" pitchFamily="18" charset="0"/>
                        </a:rPr>
                        <m:t>𝑎</m:t>
                      </m:r>
                      <m:r>
                        <a:rPr lang="pt-BR" i="1" dirty="0" smtClean="0">
                          <a:latin typeface="Cambria Math" panose="02040503050406030204" pitchFamily="18" charset="0"/>
                        </a:rPr>
                        <m:t>×</m:t>
                      </m:r>
                      <m:r>
                        <a:rPr lang="pt-BR" i="1" dirty="0" smtClean="0">
                          <a:latin typeface="Cambria Math" panose="02040503050406030204" pitchFamily="18" charset="0"/>
                        </a:rPr>
                        <m:t>𝑏</m:t>
                      </m:r>
                      <m:r>
                        <a:rPr lang="pt-BR" i="1" dirty="0" smtClean="0">
                          <a:latin typeface="Cambria Math" panose="02040503050406030204" pitchFamily="18" charset="0"/>
                        </a:rPr>
                        <m:t>]) = (</m:t>
                      </m:r>
                      <m:r>
                        <a:rPr lang="pt-BR" i="1" dirty="0" smtClean="0">
                          <a:latin typeface="Cambria Math" panose="02040503050406030204" pitchFamily="18" charset="0"/>
                        </a:rPr>
                        <m:t>𝑟</m:t>
                      </m:r>
                      <m:r>
                        <a:rPr lang="pt-BR" i="1" dirty="0" smtClean="0">
                          <a:latin typeface="Cambria Math" panose="02040503050406030204" pitchFamily="18" charset="0"/>
                        </a:rPr>
                        <m:t>−</m:t>
                      </m:r>
                      <m:sSub>
                        <m:sSubPr>
                          <m:ctrlPr>
                            <a:rPr lang="ru-RU" b="0" i="1" dirty="0" smtClean="0">
                              <a:latin typeface="Cambria Math" panose="02040503050406030204" pitchFamily="18" charset="0"/>
                            </a:rPr>
                          </m:ctrlPr>
                        </m:sSubPr>
                        <m:e>
                          <m:r>
                            <a:rPr lang="pt-BR" i="1" dirty="0" smtClean="0">
                              <a:latin typeface="Cambria Math" panose="02040503050406030204" pitchFamily="18" charset="0"/>
                            </a:rPr>
                            <m:t>𝑟</m:t>
                          </m:r>
                        </m:e>
                        <m:sub>
                          <m:r>
                            <a:rPr lang="pt-BR" i="1" dirty="0" smtClean="0">
                              <a:latin typeface="Cambria Math" panose="02040503050406030204" pitchFamily="18" charset="0"/>
                            </a:rPr>
                            <m:t>0</m:t>
                          </m:r>
                        </m:sub>
                      </m:sSub>
                      <m:r>
                        <a:rPr lang="pt-BR" i="1" dirty="0" smtClean="0">
                          <a:latin typeface="Cambria Math" panose="02040503050406030204" pitchFamily="18" charset="0"/>
                        </a:rPr>
                        <m:t>, </m:t>
                      </m:r>
                      <m:r>
                        <a:rPr lang="pt-BR" i="1" dirty="0" smtClean="0">
                          <a:latin typeface="Cambria Math" panose="02040503050406030204" pitchFamily="18" charset="0"/>
                        </a:rPr>
                        <m:t>𝑎</m:t>
                      </m:r>
                      <m:r>
                        <a:rPr lang="pt-BR" i="1" dirty="0" smtClean="0">
                          <a:latin typeface="Cambria Math" panose="02040503050406030204" pitchFamily="18" charset="0"/>
                        </a:rPr>
                        <m:t>, </m:t>
                      </m:r>
                      <m:r>
                        <a:rPr lang="pt-BR" i="1" dirty="0" smtClean="0">
                          <a:latin typeface="Cambria Math" panose="02040503050406030204" pitchFamily="18" charset="0"/>
                        </a:rPr>
                        <m:t>𝑏</m:t>
                      </m:r>
                      <m:r>
                        <a:rPr lang="pt-BR" i="1" dirty="0" smtClean="0">
                          <a:latin typeface="Cambria Math" panose="02040503050406030204" pitchFamily="18" charset="0"/>
                        </a:rPr>
                        <m:t>) = 0</m:t>
                      </m:r>
                    </m:oMath>
                  </m:oMathPara>
                </a14:m>
                <a:endParaRPr lang="en-US" dirty="0"/>
              </a:p>
            </p:txBody>
          </p:sp>
        </mc:Choice>
        <mc:Fallback xmlns="">
          <p:sp>
            <p:nvSpPr>
              <p:cNvPr id="3" name="Текст 2">
                <a:extLst>
                  <a:ext uri="{FF2B5EF4-FFF2-40B4-BE49-F238E27FC236}">
                    <a16:creationId xmlns:a16="http://schemas.microsoft.com/office/drawing/2014/main" id="{E8B60459-18DD-900C-758B-9C4BB993F95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77862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93C05-E44B-AF3B-EEA9-08BF97F52FB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03021A-8373-7E16-E6B0-F5141D5FD837}"/>
              </a:ext>
            </a:extLst>
          </p:cNvPr>
          <p:cNvSpPr>
            <a:spLocks noGrp="1"/>
          </p:cNvSpPr>
          <p:nvPr>
            <p:ph type="title"/>
          </p:nvPr>
        </p:nvSpPr>
        <p:spPr/>
        <p:txBody>
          <a:bodyPr>
            <a:normAutofit fontScale="90000"/>
          </a:bodyPr>
          <a:lstStyle/>
          <a:p>
            <a:r>
              <a:rPr lang="ru-RU" dirty="0">
                <a:solidFill>
                  <a:srgbClr val="0070C0"/>
                </a:solidFill>
              </a:rPr>
              <a:t>7. Взаимное расположение прямых, плоскостей и прямых относительно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87F5156-488F-D8B6-A8FB-895A042719A3}"/>
                  </a:ext>
                </a:extLst>
              </p:cNvPr>
              <p:cNvSpPr>
                <a:spLocks noGrp="1"/>
              </p:cNvSpPr>
              <p:nvPr>
                <p:ph type="body" sz="quarter" idx="13"/>
              </p:nvPr>
            </p:nvSpPr>
            <p:spPr/>
            <p:txBody>
              <a:bodyPr/>
              <a:lstStyle/>
              <a:p>
                <a:r>
                  <a:rPr lang="ru-RU" b="1" dirty="0">
                    <a:solidFill>
                      <a:schemeClr val="tx1"/>
                    </a:solidFill>
                  </a:rPr>
                  <a:t>Взаимное расположение прямых на плоскости</a:t>
                </a:r>
              </a:p>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ru-RU" i="1" smtClean="0">
                              <a:solidFill>
                                <a:schemeClr val="tx1"/>
                              </a:solidFill>
                              <a:latin typeface="Cambria Math" panose="02040503050406030204" pitchFamily="18" charset="0"/>
                            </a:rPr>
                          </m:ctrlPr>
                        </m:mPr>
                        <m:mr>
                          <m:e/>
                        </m:mr>
                        <m:mr>
                          <m:e/>
                        </m:mr>
                      </m:m>
                      <m:m>
                        <m:mPr>
                          <m:mcs>
                            <m:mc>
                              <m:mcPr>
                                <m:count m:val="2"/>
                                <m:mcJc m:val="center"/>
                              </m:mcPr>
                            </m:mc>
                          </m:mcs>
                          <m:ctrlPr>
                            <a:rPr lang="ru-RU" i="1" smtClean="0">
                              <a:solidFill>
                                <a:schemeClr val="tx1"/>
                              </a:solidFill>
                              <a:latin typeface="Cambria Math" panose="02040503050406030204" pitchFamily="18" charset="0"/>
                            </a:rPr>
                          </m:ctrlPr>
                        </m:mPr>
                        <m:mr>
                          <m:e>
                            <m:r>
                              <a:rPr lang="ru-RU" i="1">
                                <a:solidFill>
                                  <a:schemeClr val="tx1"/>
                                </a:solidFill>
                                <a:latin typeface="Cambria Math" panose="02040503050406030204" pitchFamily="18" charset="0"/>
                              </a:rPr>
                              <m:t>𝑟</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𝑡</m:t>
                                </m:r>
                              </m:e>
                              <m:sub>
                                <m:r>
                                  <a:rPr lang="ru-RU" i="1">
                                    <a:solidFill>
                                      <a:schemeClr val="tx1"/>
                                    </a:solidFill>
                                    <a:latin typeface="Cambria Math" panose="02040503050406030204" pitchFamily="18" charset="0"/>
                                  </a:rPr>
                                  <m:t>1</m:t>
                                </m:r>
                              </m:sub>
                            </m:sSub>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𝑠</m:t>
                                </m:r>
                              </m:e>
                              <m:sub>
                                <m:r>
                                  <a:rPr lang="ru-RU" i="1">
                                    <a:solidFill>
                                      <a:schemeClr val="tx1"/>
                                    </a:solidFill>
                                    <a:latin typeface="Cambria Math" panose="02040503050406030204" pitchFamily="18" charset="0"/>
                                  </a:rPr>
                                  <m:t>1</m:t>
                                </m:r>
                              </m:sub>
                            </m:sSub>
                          </m:e>
                          <m:e>
                            <m:d>
                              <m:dPr>
                                <m:ctrlPr>
                                  <a:rPr lang="ru-RU" i="1">
                                    <a:solidFill>
                                      <a:schemeClr val="tx1"/>
                                    </a:solidFill>
                                    <a:latin typeface="Cambria Math" panose="02040503050406030204" pitchFamily="18" charset="0"/>
                                  </a:rPr>
                                </m:ctrlPr>
                              </m:dPr>
                              <m:e>
                                <m:r>
                                  <a:rPr lang="ru-RU" i="1">
                                    <a:solidFill>
                                      <a:schemeClr val="tx1"/>
                                    </a:solidFill>
                                    <a:latin typeface="Cambria Math" panose="02040503050406030204" pitchFamily="18" charset="0"/>
                                  </a:rPr>
                                  <m:t>𝑟</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𝑛</m:t>
                                    </m:r>
                                  </m:e>
                                  <m:sub>
                                    <m:r>
                                      <a:rPr lang="ru-RU" i="1">
                                        <a:solidFill>
                                          <a:schemeClr val="tx1"/>
                                        </a:solidFill>
                                        <a:latin typeface="Cambria Math" panose="02040503050406030204" pitchFamily="18" charset="0"/>
                                      </a:rPr>
                                      <m:t>1</m:t>
                                    </m:r>
                                  </m:sub>
                                </m:sSub>
                              </m:e>
                            </m:d>
                            <m:r>
                              <a:rPr lang="ru-RU" i="1">
                                <a:solidFill>
                                  <a:schemeClr val="tx1"/>
                                </a:solidFill>
                                <a:latin typeface="Cambria Math" panose="02040503050406030204" pitchFamily="18" charset="0"/>
                              </a:rPr>
                              <m:t>=</m:t>
                            </m:r>
                            <m:d>
                              <m:dPr>
                                <m:ctrlPr>
                                  <a:rPr lang="ru-RU" i="1">
                                    <a:solidFill>
                                      <a:schemeClr val="tx1"/>
                                    </a:solidFill>
                                    <a:latin typeface="Cambria Math" panose="02040503050406030204" pitchFamily="18" charset="0"/>
                                  </a:rPr>
                                </m:ctrlPr>
                              </m:dPr>
                              <m:e>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𝑛</m:t>
                                    </m:r>
                                  </m:e>
                                  <m:sub>
                                    <m:r>
                                      <a:rPr lang="ru-RU" i="1">
                                        <a:solidFill>
                                          <a:schemeClr val="tx1"/>
                                        </a:solidFill>
                                        <a:latin typeface="Cambria Math" panose="02040503050406030204" pitchFamily="18" charset="0"/>
                                      </a:rPr>
                                      <m:t>1</m:t>
                                    </m:r>
                                  </m:sub>
                                </m:sSub>
                              </m:e>
                            </m:d>
                          </m:e>
                        </m:mr>
                        <m:mr>
                          <m:e>
                            <m:r>
                              <a:rPr lang="ru-RU" i="1">
                                <a:solidFill>
                                  <a:schemeClr val="tx1"/>
                                </a:solidFill>
                                <a:latin typeface="Cambria Math" panose="02040503050406030204" pitchFamily="18" charset="0"/>
                              </a:rPr>
                              <m:t>𝑟</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2</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𝑡</m:t>
                                </m:r>
                              </m:e>
                              <m:sub>
                                <m:r>
                                  <a:rPr lang="ru-RU" i="1">
                                    <a:solidFill>
                                      <a:schemeClr val="tx1"/>
                                    </a:solidFill>
                                    <a:latin typeface="Cambria Math" panose="02040503050406030204" pitchFamily="18" charset="0"/>
                                  </a:rPr>
                                  <m:t>2</m:t>
                                </m:r>
                              </m:sub>
                            </m:sSub>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𝑠</m:t>
                                </m:r>
                              </m:e>
                              <m:sub>
                                <m:r>
                                  <a:rPr lang="ru-RU" i="1">
                                    <a:solidFill>
                                      <a:schemeClr val="tx1"/>
                                    </a:solidFill>
                                    <a:latin typeface="Cambria Math" panose="02040503050406030204" pitchFamily="18" charset="0"/>
                                  </a:rPr>
                                  <m:t>2</m:t>
                                </m:r>
                              </m:sub>
                            </m:sSub>
                          </m:e>
                          <m:e>
                            <m:d>
                              <m:dPr>
                                <m:ctrlPr>
                                  <a:rPr lang="ru-RU" i="1">
                                    <a:solidFill>
                                      <a:schemeClr val="tx1"/>
                                    </a:solidFill>
                                    <a:latin typeface="Cambria Math" panose="02040503050406030204" pitchFamily="18" charset="0"/>
                                  </a:rPr>
                                </m:ctrlPr>
                              </m:dPr>
                              <m:e>
                                <m:r>
                                  <a:rPr lang="ru-RU" i="1">
                                    <a:solidFill>
                                      <a:schemeClr val="tx1"/>
                                    </a:solidFill>
                                    <a:latin typeface="Cambria Math" panose="02040503050406030204" pitchFamily="18" charset="0"/>
                                  </a:rPr>
                                  <m:t>𝑟</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𝑛</m:t>
                                    </m:r>
                                  </m:e>
                                  <m:sub>
                                    <m:r>
                                      <a:rPr lang="ru-RU" i="1">
                                        <a:solidFill>
                                          <a:schemeClr val="tx1"/>
                                        </a:solidFill>
                                        <a:latin typeface="Cambria Math" panose="02040503050406030204" pitchFamily="18" charset="0"/>
                                      </a:rPr>
                                      <m:t>2</m:t>
                                    </m:r>
                                  </m:sub>
                                </m:sSub>
                              </m:e>
                            </m:d>
                            <m:r>
                              <a:rPr lang="ru-RU" i="1">
                                <a:solidFill>
                                  <a:schemeClr val="tx1"/>
                                </a:solidFill>
                                <a:latin typeface="Cambria Math" panose="02040503050406030204" pitchFamily="18" charset="0"/>
                              </a:rPr>
                              <m:t>=</m:t>
                            </m:r>
                            <m:d>
                              <m:dPr>
                                <m:ctrlPr>
                                  <a:rPr lang="ru-RU" i="1">
                                    <a:solidFill>
                                      <a:schemeClr val="tx1"/>
                                    </a:solidFill>
                                    <a:latin typeface="Cambria Math" panose="02040503050406030204" pitchFamily="18" charset="0"/>
                                  </a:rPr>
                                </m:ctrlPr>
                              </m:dPr>
                              <m:e>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2</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𝑛</m:t>
                                    </m:r>
                                  </m:e>
                                  <m:sub>
                                    <m:r>
                                      <a:rPr lang="ru-RU" i="1">
                                        <a:solidFill>
                                          <a:schemeClr val="tx1"/>
                                        </a:solidFill>
                                        <a:latin typeface="Cambria Math" panose="02040503050406030204" pitchFamily="18" charset="0"/>
                                      </a:rPr>
                                      <m:t>2</m:t>
                                    </m:r>
                                  </m:sub>
                                </m:sSub>
                              </m:e>
                            </m:d>
                          </m:e>
                        </m:mr>
                      </m:m>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Параллельные прямые </a:t>
                </a:r>
                <a:r>
                  <a:rPr lang="en-US" dirty="0">
                    <a:solidFill>
                      <a:schemeClr val="tx1"/>
                    </a:solidFill>
                  </a:rPr>
                  <a:t>(6</a:t>
                </a:r>
                <a:r>
                  <a:rPr lang="ru-RU" dirty="0">
                    <a:solidFill>
                      <a:schemeClr val="tx1"/>
                    </a:solidFill>
                  </a:rPr>
                  <a:t> равносильных условий)</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𝛼</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oMath>
                  </m:oMathPara>
                </a14:m>
                <a:endParaRPr lang="ru-RU"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𝛼</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oMath>
                  </m:oMathPara>
                </a14:m>
                <a:endParaRPr lang="en-US"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d>
                      <m:r>
                        <a:rPr lang="ru-RU" i="1" smtClean="0">
                          <a:solidFill>
                            <a:schemeClr val="tx1"/>
                          </a:solidFill>
                          <a:latin typeface="Cambria Math" panose="02040503050406030204" pitchFamily="18" charset="0"/>
                        </a:rPr>
                        <m:t>=0</m:t>
                      </m:r>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Совпадение прямы</a:t>
                </a:r>
                <a:r>
                  <a:rPr lang="en-US" dirty="0">
                    <a:solidFill>
                      <a:schemeClr val="tx1"/>
                    </a:solidFill>
                  </a:rPr>
                  <a:t>x</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d>
                        <m:dPr>
                          <m:begChr m:val="‖"/>
                          <m:endChr m:val="‖"/>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d>
                      <m:d>
                        <m:dPr>
                          <m:ctrlPr>
                            <a:rPr lang="ru-RU" i="1" smtClean="0">
                              <a:solidFill>
                                <a:schemeClr val="tx1"/>
                              </a:solidFill>
                              <a:latin typeface="Cambria Math" panose="02040503050406030204" pitchFamily="18" charset="0"/>
                            </a:rPr>
                          </m:ctrlPr>
                        </m:dPr>
                        <m:e>
                          <m:sSub>
                            <m:sSubPr>
                              <m:ctrlPr>
                                <a:rPr lang="ru-RU" b="0"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b="0"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2</m:t>
                              </m:r>
                            </m:sub>
                          </m:sSub>
                        </m:e>
                      </m:d>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Пересечение прямых</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solidFill>
                              <a:latin typeface="Cambria Math" panose="02040503050406030204" pitchFamily="18" charset="0"/>
                            </a:rPr>
                          </m:ctrlPr>
                        </m:dPr>
                        <m:e>
                          <m:m>
                            <m:mPr>
                              <m:plcHide m:val="on"/>
                              <m:mcs>
                                <m:mc>
                                  <m:mcPr>
                                    <m:count m:val="1"/>
                                    <m:mcJc m:val="center"/>
                                  </m:mcPr>
                                </m:mc>
                              </m:mcs>
                              <m:ctrlPr>
                                <a:rPr lang="ru-RU" i="1" smtClean="0">
                                  <a:solidFill>
                                    <a:schemeClr val="tx1"/>
                                  </a:solidFill>
                                  <a:latin typeface="Cambria Math" panose="02040503050406030204" pitchFamily="18" charset="0"/>
                                </a:rPr>
                              </m:ctrlPr>
                            </m:mPr>
                            <m:mr>
                              <m:e>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d>
                                <m:r>
                                  <a:rPr lang="ru-RU" i="1" smtClean="0">
                                    <a:solidFill>
                                      <a:schemeClr val="tx1"/>
                                    </a:solidFill>
                                    <a:latin typeface="Cambria Math" panose="02040503050406030204" pitchFamily="18" charset="0"/>
                                  </a:rPr>
                                  <m:t>≠0</m:t>
                                </m:r>
                              </m:e>
                            </m:mr>
                            <m:mr>
                              <m:e>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e>
                                </m:d>
                                <m:r>
                                  <a:rPr lang="ru-RU" i="1" smtClean="0">
                                    <a:solidFill>
                                      <a:schemeClr val="tx1"/>
                                    </a:solidFill>
                                    <a:latin typeface="Cambria Math" panose="02040503050406030204" pitchFamily="18" charset="0"/>
                                  </a:rPr>
                                  <m:t>≠0</m:t>
                                </m:r>
                              </m:e>
                            </m:mr>
                          </m:m>
                        </m:e>
                      </m:d>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Ортогональность прямых</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solidFill>
                              <a:latin typeface="Cambria Math" panose="02040503050406030204" pitchFamily="18" charset="0"/>
                            </a:rPr>
                          </m:ctrlPr>
                        </m:dPr>
                        <m:e>
                          <m:m>
                            <m:mPr>
                              <m:plcHide m:val="on"/>
                              <m:mcs>
                                <m:mc>
                                  <m:mcPr>
                                    <m:count m:val="1"/>
                                    <m:mcJc m:val="center"/>
                                  </m:mcPr>
                                </m:mc>
                              </m:mcs>
                              <m:ctrlPr>
                                <a:rPr lang="ru-RU" i="1" smtClean="0">
                                  <a:solidFill>
                                    <a:schemeClr val="tx1"/>
                                  </a:solidFill>
                                  <a:latin typeface="Cambria Math" panose="02040503050406030204" pitchFamily="18" charset="0"/>
                                </a:rPr>
                              </m:ctrlPr>
                            </m:mPr>
                            <m:m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b="0"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mr>
                            <m:m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b="0"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e>
                            </m:mr>
                          </m:m>
                        </m:e>
                      </m:d>
                    </m:oMath>
                  </m:oMathPara>
                </a14:m>
                <a:endParaRPr lang="ru-RU" dirty="0">
                  <a:solidFill>
                    <a:schemeClr val="tx1"/>
                  </a:solidFill>
                </a:endParaRPr>
              </a:p>
            </p:txBody>
          </p:sp>
        </mc:Choice>
        <mc:Fallback xmlns="">
          <p:sp>
            <p:nvSpPr>
              <p:cNvPr id="3" name="Текст 2">
                <a:extLst>
                  <a:ext uri="{FF2B5EF4-FFF2-40B4-BE49-F238E27FC236}">
                    <a16:creationId xmlns:a16="http://schemas.microsoft.com/office/drawing/2014/main" id="{487F5156-488F-D8B6-A8FB-895A042719A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1639471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9CAD8-2CE0-C26A-AA4A-12E86C20E05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5B9828-161E-8464-EB19-687CC9978D7C}"/>
              </a:ext>
            </a:extLst>
          </p:cNvPr>
          <p:cNvSpPr>
            <a:spLocks noGrp="1"/>
          </p:cNvSpPr>
          <p:nvPr>
            <p:ph type="title"/>
          </p:nvPr>
        </p:nvSpPr>
        <p:spPr/>
        <p:txBody>
          <a:bodyPr>
            <a:normAutofit fontScale="90000"/>
          </a:bodyPr>
          <a:lstStyle/>
          <a:p>
            <a:r>
              <a:rPr lang="ru-RU" dirty="0">
                <a:solidFill>
                  <a:srgbClr val="0070C0"/>
                </a:solidFill>
              </a:rPr>
              <a:t>7. Взаимное расположение прямых, плоскостей и прямых относительно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78438419-F25C-701B-8B99-22BC1609FB55}"/>
                  </a:ext>
                </a:extLst>
              </p:cNvPr>
              <p:cNvSpPr>
                <a:spLocks noGrp="1"/>
              </p:cNvSpPr>
              <p:nvPr>
                <p:ph type="body" sz="quarter" idx="13"/>
              </p:nvPr>
            </p:nvSpPr>
            <p:spPr/>
            <p:txBody>
              <a:bodyPr/>
              <a:lstStyle/>
              <a:p>
                <a:r>
                  <a:rPr lang="ru-RU" b="1" dirty="0"/>
                  <a:t>Взаимное расположение прямых в пространстве</a:t>
                </a:r>
              </a:p>
              <a:p>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𝑟</m:t>
                      </m:r>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𝑠</m:t>
                          </m:r>
                        </m:e>
                        <m:sub>
                          <m:r>
                            <a:rPr lang="ru-RU" i="1">
                              <a:latin typeface="Cambria Math" panose="02040503050406030204" pitchFamily="18" charset="0"/>
                            </a:rPr>
                            <m:t>1</m:t>
                          </m:r>
                        </m:sub>
                      </m:sSub>
                    </m:oMath>
                  </m:oMathPara>
                </a14:m>
                <a:endParaRPr lang="ru-RU" dirty="0"/>
              </a:p>
              <a:p>
                <a:pPr/>
                <a14:m>
                  <m:oMathPara xmlns:m="http://schemas.openxmlformats.org/officeDocument/2006/math">
                    <m:oMathParaPr>
                      <m:jc m:val="centerGroup"/>
                    </m:oMathParaPr>
                    <m:oMath xmlns:m="http://schemas.openxmlformats.org/officeDocument/2006/math">
                      <m:r>
                        <a:rPr lang="ru-RU" i="1" smtClean="0">
                          <a:solidFill>
                            <a:schemeClr val="tx1"/>
                          </a:solidFill>
                          <a:latin typeface="Cambria Math" panose="02040503050406030204" pitchFamily="18" charset="0"/>
                        </a:rPr>
                        <m:t>𝑟</m:t>
                      </m:r>
                      <m:r>
                        <a:rPr lang="ru-RU" i="1" smtClean="0">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2</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𝑡</m:t>
                          </m:r>
                        </m:e>
                        <m:sub>
                          <m:r>
                            <a:rPr lang="ru-RU" i="1">
                              <a:solidFill>
                                <a:schemeClr val="tx1"/>
                              </a:solidFill>
                              <a:latin typeface="Cambria Math" panose="02040503050406030204" pitchFamily="18" charset="0"/>
                            </a:rPr>
                            <m:t>2</m:t>
                          </m:r>
                        </m:sub>
                      </m:sSub>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𝑠</m:t>
                          </m:r>
                        </m:e>
                        <m:sub>
                          <m:r>
                            <a:rPr lang="ru-RU" i="1">
                              <a:solidFill>
                                <a:schemeClr val="tx1"/>
                              </a:solidFill>
                              <a:latin typeface="Cambria Math" panose="02040503050406030204" pitchFamily="18" charset="0"/>
                            </a:rPr>
                            <m:t>2</m:t>
                          </m:r>
                        </m:sub>
                      </m:sSub>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Параллельные прямые</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Совпадение прямы</a:t>
                </a:r>
                <a:r>
                  <a:rPr lang="en-US" dirty="0">
                    <a:solidFill>
                      <a:schemeClr val="tx1"/>
                    </a:solidFill>
                  </a:rPr>
                  <a:t>x</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d>
                        <m:dPr>
                          <m:begChr m:val="‖"/>
                          <m:endChr m:val="‖"/>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d>
                      <m:d>
                        <m:dPr>
                          <m:ctrlPr>
                            <a:rPr lang="ru-RU"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2</m:t>
                              </m:r>
                            </m:sub>
                          </m:sSub>
                        </m:e>
                      </m:d>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Пересечение прямых</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=0</m:t>
                              </m:r>
                            </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𝜆</m:t>
                              </m:r>
                              <m:sSub>
                                <m:sSubPr>
                                  <m:ctrlPr>
                                    <a:rPr lang="ru-RU"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ru-RU" i="1">
                                      <a:solidFill>
                                        <a:schemeClr val="tx1"/>
                                      </a:solidFill>
                                      <a:latin typeface="Cambria Math" panose="02040503050406030204" pitchFamily="18" charset="0"/>
                                    </a:rPr>
                                    <m:t>2</m:t>
                                  </m:r>
                                </m:sub>
                              </m:sSub>
                            </m:e>
                          </m:eqArr>
                        </m:e>
                      </m:d>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Ортогональность прямых</a:t>
                </a:r>
              </a:p>
              <a:p>
                <a:pPr/>
                <a14:m>
                  <m:oMathPara xmlns:m="http://schemas.openxmlformats.org/officeDocument/2006/math">
                    <m:oMathParaPr>
                      <m:jc m:val="centerGroup"/>
                    </m:oMathParaPr>
                    <m:oMath xmlns:m="http://schemas.openxmlformats.org/officeDocument/2006/math">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0</m:t>
                      </m:r>
                    </m:oMath>
                  </m:oMathPara>
                </a14:m>
                <a:endParaRPr lang="ru-RU" dirty="0">
                  <a:solidFill>
                    <a:schemeClr val="tx1"/>
                  </a:solidFill>
                </a:endParaRPr>
              </a:p>
            </p:txBody>
          </p:sp>
        </mc:Choice>
        <mc:Fallback xmlns="">
          <p:sp>
            <p:nvSpPr>
              <p:cNvPr id="3" name="Текст 2">
                <a:extLst>
                  <a:ext uri="{FF2B5EF4-FFF2-40B4-BE49-F238E27FC236}">
                    <a16:creationId xmlns:a16="http://schemas.microsoft.com/office/drawing/2014/main" id="{78438419-F25C-701B-8B99-22BC1609FB5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3408309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4B01C-0E10-2D1F-EEBD-CAF43911AD9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971FD8-E8F5-C5FE-7BAC-2C961F61DDF0}"/>
              </a:ext>
            </a:extLst>
          </p:cNvPr>
          <p:cNvSpPr>
            <a:spLocks noGrp="1"/>
          </p:cNvSpPr>
          <p:nvPr>
            <p:ph type="title"/>
          </p:nvPr>
        </p:nvSpPr>
        <p:spPr/>
        <p:txBody>
          <a:bodyPr>
            <a:normAutofit fontScale="90000"/>
          </a:bodyPr>
          <a:lstStyle/>
          <a:p>
            <a:r>
              <a:rPr lang="ru-RU" dirty="0">
                <a:solidFill>
                  <a:srgbClr val="0070C0"/>
                </a:solidFill>
              </a:rPr>
              <a:t>7. Взаимное расположение прямых, плоскостей и прямых относительно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89B0E1AA-31F3-4D90-4858-31D8BB4577FA}"/>
                  </a:ext>
                </a:extLst>
              </p:cNvPr>
              <p:cNvSpPr>
                <a:spLocks noGrp="1"/>
              </p:cNvSpPr>
              <p:nvPr>
                <p:ph type="body" sz="quarter" idx="13"/>
              </p:nvPr>
            </p:nvSpPr>
            <p:spPr/>
            <p:txBody>
              <a:bodyPr/>
              <a:lstStyle/>
              <a:p>
                <a:r>
                  <a:rPr lang="ru-RU" b="1" dirty="0"/>
                  <a:t>Взаимное расположение плоскостей в пространстве</a:t>
                </a:r>
              </a:p>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ru-RU" i="1">
                              <a:latin typeface="Cambria Math" panose="02040503050406030204" pitchFamily="18" charset="0"/>
                            </a:rPr>
                          </m:ctrlPr>
                        </m:mPr>
                        <m:mr>
                          <m:e/>
                        </m:mr>
                        <m:mr>
                          <m:e/>
                        </m:mr>
                      </m:m>
                      <m:m>
                        <m:mPr>
                          <m:mcs>
                            <m:mc>
                              <m:mcPr>
                                <m:count m:val="2"/>
                                <m:mcJc m:val="center"/>
                              </m:mcPr>
                            </m:mc>
                          </m:mcs>
                          <m:ctrlPr>
                            <a:rPr lang="ru-RU" i="1">
                              <a:latin typeface="Cambria Math" panose="02040503050406030204" pitchFamily="18" charset="0"/>
                            </a:rPr>
                          </m:ctrlPr>
                        </m:mPr>
                        <m:mr>
                          <m:e>
                            <m:r>
                              <a:rPr lang="ru-RU" i="1">
                                <a:latin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b="0" i="1" smtClean="0">
                                    <a:latin typeface="Cambria Math" panose="02040503050406030204" pitchFamily="18" charset="0"/>
                                  </a:rPr>
                                  <m:t>𝛼</m:t>
                                </m:r>
                              </m:e>
                              <m:sub>
                                <m:r>
                                  <a:rPr lang="ru-RU" i="1">
                                    <a:latin typeface="Cambria Math" panose="02040503050406030204" pitchFamily="18" charset="0"/>
                                  </a:rPr>
                                  <m:t>1</m:t>
                                </m:r>
                              </m:sub>
                            </m:sSub>
                            <m:sSub>
                              <m:sSubPr>
                                <m:ctrlPr>
                                  <a:rPr lang="ru-RU" i="1">
                                    <a:latin typeface="Cambria Math" panose="02040503050406030204" pitchFamily="18" charset="0"/>
                                  </a:rPr>
                                </m:ctrlPr>
                              </m:sSubPr>
                              <m:e>
                                <m:r>
                                  <a:rPr lang="en-US" b="0" i="1" smtClean="0">
                                    <a:latin typeface="Cambria Math" panose="02040503050406030204" pitchFamily="18" charset="0"/>
                                  </a:rPr>
                                  <m:t>𝑎</m:t>
                                </m:r>
                              </m:e>
                              <m:sub>
                                <m:r>
                                  <a:rPr lang="ru-RU"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e>
                            <m:d>
                              <m:dPr>
                                <m:ctrlPr>
                                  <a:rPr lang="ru-RU" i="1">
                                    <a:latin typeface="Cambria Math" panose="02040503050406030204" pitchFamily="18" charset="0"/>
                                  </a:rPr>
                                </m:ctrlPr>
                              </m:dPr>
                              <m:e>
                                <m:r>
                                  <a:rPr lang="ru-RU" i="1">
                                    <a:latin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𝑛</m:t>
                                    </m:r>
                                  </m:e>
                                  <m:sub>
                                    <m:r>
                                      <a:rPr lang="ru-RU" i="1">
                                        <a:latin typeface="Cambria Math" panose="02040503050406030204" pitchFamily="18" charset="0"/>
                                      </a:rPr>
                                      <m:t>1</m:t>
                                    </m:r>
                                  </m:sub>
                                </m:sSub>
                              </m:e>
                            </m:d>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𝑛</m:t>
                                    </m:r>
                                  </m:e>
                                  <m:sub>
                                    <m:r>
                                      <a:rPr lang="ru-RU" i="1">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e>
                        </m:mr>
                        <m:mr>
                          <m:e>
                            <m:r>
                              <a:rPr lang="ru-RU" i="1">
                                <a:latin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en-US" b="0" i="1" smtClean="0">
                                    <a:latin typeface="Cambria Math" panose="02040503050406030204" pitchFamily="18" charset="0"/>
                                  </a:rPr>
                                  <m:t>2</m:t>
                                </m:r>
                              </m:sub>
                            </m:sSub>
                            <m:sSub>
                              <m:sSubPr>
                                <m:ctrlPr>
                                  <a:rPr lang="ru-RU"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e>
                          <m:e>
                            <m:d>
                              <m:dPr>
                                <m:ctrlPr>
                                  <a:rPr lang="ru-RU" i="1">
                                    <a:latin typeface="Cambria Math" panose="02040503050406030204" pitchFamily="18" charset="0"/>
                                  </a:rPr>
                                </m:ctrlPr>
                              </m:dPr>
                              <m:e>
                                <m:r>
                                  <a:rPr lang="ru-RU" i="1">
                                    <a:latin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𝑛</m:t>
                                    </m:r>
                                  </m:e>
                                  <m:sub>
                                    <m:r>
                                      <a:rPr lang="ru-RU" i="1">
                                        <a:latin typeface="Cambria Math" panose="02040503050406030204" pitchFamily="18" charset="0"/>
                                      </a:rPr>
                                      <m:t>2</m:t>
                                    </m:r>
                                  </m:sub>
                                </m:sSub>
                              </m:e>
                            </m:d>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𝑛</m:t>
                                    </m:r>
                                  </m:e>
                                  <m:sub>
                                    <m:r>
                                      <a:rPr lang="ru-RU" i="1">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e>
                        </m:mr>
                      </m:m>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Параллельные плоскости</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Совпадение </a:t>
                </a:r>
                <a:r>
                  <a:rPr lang="ru-RU" dirty="0"/>
                  <a:t>плоскостей</a:t>
                </a:r>
                <a:endParaRPr lang="en-US" dirty="0">
                  <a:solidFill>
                    <a:schemeClr val="tx1"/>
                  </a:solidFill>
                </a:endParaRPr>
              </a:p>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m>
                            <m:mPr>
                              <m:plcHide m:val="on"/>
                              <m:mcs>
                                <m:mc>
                                  <m:mcPr>
                                    <m:count m:val="1"/>
                                    <m:mcJc m:val="center"/>
                                  </m:mcPr>
                                </m:mc>
                              </m:mcs>
                              <m:ctrlPr>
                                <a:rPr lang="en-US" i="1" smtClean="0">
                                  <a:solidFill>
                                    <a:schemeClr val="tx1"/>
                                  </a:solidFill>
                                  <a:latin typeface="Cambria Math" panose="02040503050406030204" pitchFamily="18" charset="0"/>
                                </a:rPr>
                              </m:ctrlPr>
                            </m:mPr>
                            <m:m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𝑛</m:t>
                                    </m:r>
                                  </m:e>
                                  <m:sub>
                                    <m:r>
                                      <a:rPr lang="en-US" i="1" smtClean="0">
                                        <a:solidFill>
                                          <a:schemeClr val="tx1"/>
                                        </a:solidFill>
                                        <a:latin typeface="Cambria Math" panose="02040503050406030204" pitchFamily="18" charset="0"/>
                                      </a:rPr>
                                      <m:t>1</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𝜆</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𝑛</m:t>
                                    </m:r>
                                  </m:e>
                                  <m:sub>
                                    <m:r>
                                      <a:rPr lang="en-US" i="1" smtClean="0">
                                        <a:solidFill>
                                          <a:schemeClr val="tx1"/>
                                        </a:solidFill>
                                        <a:latin typeface="Cambria Math" panose="02040503050406030204" pitchFamily="18" charset="0"/>
                                      </a:rPr>
                                      <m:t>2</m:t>
                                    </m:r>
                                  </m:sub>
                                </m:sSub>
                              </m:e>
                            </m:mr>
                            <m:m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𝐷</m:t>
                                    </m:r>
                                  </m:e>
                                  <m:sub>
                                    <m:r>
                                      <a:rPr lang="en-US" i="1" smtClean="0">
                                        <a:solidFill>
                                          <a:schemeClr val="tx1"/>
                                        </a:solidFill>
                                        <a:latin typeface="Cambria Math" panose="02040503050406030204" pitchFamily="18" charset="0"/>
                                      </a:rPr>
                                      <m:t>1</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𝜆</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𝐷</m:t>
                                    </m:r>
                                  </m:e>
                                  <m:sub>
                                    <m:r>
                                      <a:rPr lang="en-US" i="1" smtClean="0">
                                        <a:solidFill>
                                          <a:schemeClr val="tx1"/>
                                        </a:solidFill>
                                        <a:latin typeface="Cambria Math" panose="02040503050406030204" pitchFamily="18" charset="0"/>
                                      </a:rPr>
                                      <m:t>2</m:t>
                                    </m:r>
                                  </m:sub>
                                </m:sSub>
                              </m:e>
                            </m:mr>
                          </m:m>
                        </m:e>
                      </m:d>
                      <m:r>
                        <a:rPr lang="ru-RU" b="0" i="1" smtClean="0">
                          <a:solidFill>
                            <a:schemeClr val="tx1"/>
                          </a:solidFill>
                          <a:latin typeface="Cambria Math" panose="02040503050406030204" pitchFamily="18" charset="0"/>
                        </a:rPr>
                        <m:t> или </m:t>
                      </m:r>
                      <m:d>
                        <m:dPr>
                          <m:ctrlPr>
                            <a:rPr lang="en-US" i="1" dirty="0" smtClean="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𝑟</m:t>
                              </m:r>
                            </m:e>
                            <m:sub>
                              <m:r>
                                <a:rPr lang="en-US" i="0" dirty="0">
                                  <a:solidFill>
                                    <a:schemeClr val="tx1"/>
                                  </a:solidFill>
                                  <a:latin typeface="Cambria Math" panose="02040503050406030204" pitchFamily="18" charset="0"/>
                                </a:rPr>
                                <m:t>1</m:t>
                              </m:r>
                            </m:sub>
                          </m:sSub>
                          <m:r>
                            <a:rPr lang="en-US" i="0"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𝑟</m:t>
                              </m:r>
                            </m:e>
                            <m:sub>
                              <m:r>
                                <a:rPr lang="en-US" i="0" dirty="0">
                                  <a:solidFill>
                                    <a:schemeClr val="tx1"/>
                                  </a:solidFill>
                                  <a:latin typeface="Cambria Math" panose="02040503050406030204" pitchFamily="18" charset="0"/>
                                </a:rPr>
                                <m:t>2</m:t>
                              </m:r>
                            </m:sub>
                          </m:sSub>
                          <m:r>
                            <a:rPr lang="en-US" i="0"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𝑎</m:t>
                              </m:r>
                            </m:e>
                            <m:sub>
                              <m:r>
                                <a:rPr lang="en-US" i="0" dirty="0">
                                  <a:solidFill>
                                    <a:schemeClr val="tx1"/>
                                  </a:solidFill>
                                  <a:latin typeface="Cambria Math" panose="02040503050406030204" pitchFamily="18" charset="0"/>
                                </a:rPr>
                                <m:t>1</m:t>
                              </m:r>
                            </m:sub>
                          </m:sSub>
                          <m:r>
                            <a:rPr lang="en-US" i="0"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𝑏</m:t>
                              </m:r>
                            </m:e>
                            <m:sub>
                              <m:r>
                                <a:rPr lang="en-US" i="0" dirty="0">
                                  <a:solidFill>
                                    <a:schemeClr val="tx1"/>
                                  </a:solidFill>
                                  <a:latin typeface="Cambria Math" panose="02040503050406030204" pitchFamily="18" charset="0"/>
                                </a:rPr>
                                <m:t>1</m:t>
                              </m:r>
                            </m:sub>
                          </m:sSub>
                        </m:e>
                      </m:d>
                      <m:r>
                        <a:rPr lang="ru-RU" b="0" i="1" dirty="0" smtClean="0">
                          <a:solidFill>
                            <a:schemeClr val="tx1"/>
                          </a:solidFill>
                          <a:latin typeface="Cambria Math" panose="02040503050406030204" pitchFamily="18" charset="0"/>
                        </a:rPr>
                        <m:t>=</m:t>
                      </m:r>
                      <m:d>
                        <m:dPr>
                          <m:ctrlPr>
                            <a:rPr lang="ru-RU" b="0" i="1" dirty="0" smtClean="0">
                              <a:solidFill>
                                <a:schemeClr val="tx1"/>
                              </a:solidFill>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dirty="0">
                                  <a:latin typeface="Cambria Math" panose="02040503050406030204" pitchFamily="18" charset="0"/>
                                </a:rPr>
                                <m:t>2</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ru-RU" b="0" i="0" dirty="0" smtClean="0">
                                  <a:latin typeface="Cambria Math" panose="02040503050406030204" pitchFamily="18" charset="0"/>
                                </a:rPr>
                                <m:t>2</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ru-RU" b="0" i="0" dirty="0" smtClean="0">
                                  <a:latin typeface="Cambria Math" panose="02040503050406030204" pitchFamily="18" charset="0"/>
                                </a:rPr>
                                <m:t>2</m:t>
                              </m:r>
                            </m:sub>
                          </m:sSub>
                        </m:e>
                      </m:d>
                      <m:r>
                        <a:rPr lang="ru-RU" b="0" i="1" dirty="0" smtClean="0">
                          <a:latin typeface="Cambria Math" panose="02040503050406030204" pitchFamily="18" charset="0"/>
                        </a:rPr>
                        <m:t>=0</m:t>
                      </m:r>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Пересечение </a:t>
                </a:r>
                <a:r>
                  <a:rPr lang="ru-RU" dirty="0"/>
                  <a:t>плоскостей</a:t>
                </a:r>
                <a:endParaRPr lang="ru-RU"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ru-RU" i="1" dirty="0" smtClean="0">
                          <a:solidFill>
                            <a:schemeClr val="tx1"/>
                          </a:solidFill>
                          <a:latin typeface="Cambria Math" panose="02040503050406030204" pitchFamily="18" charset="0"/>
                        </a:rPr>
                        <m:t>𝜆</m:t>
                      </m:r>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𝑛</m:t>
                          </m:r>
                        </m:e>
                        <m:sub>
                          <m:r>
                            <a:rPr lang="ru-RU" i="0"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 </m:t>
                      </m:r>
                      <m:r>
                        <a:rPr lang="ru-RU" b="0" i="1" dirty="0" smtClean="0">
                          <a:solidFill>
                            <a:schemeClr val="tx1"/>
                          </a:solidFill>
                          <a:latin typeface="Cambria Math" panose="02040503050406030204" pitchFamily="18" charset="0"/>
                        </a:rPr>
                        <m:t>или </m:t>
                      </m:r>
                      <m:d>
                        <m:dPr>
                          <m:begChr m:val="["/>
                          <m:endChr m:val="]"/>
                          <m:ctrlPr>
                            <a:rPr lang="ru-RU" i="1" dirty="0" smtClean="0">
                              <a:solidFill>
                                <a:schemeClr val="tx1"/>
                              </a:solidFill>
                              <a:latin typeface="Cambria Math" panose="02040503050406030204" pitchFamily="18" charset="0"/>
                            </a:rPr>
                          </m:ctrlPr>
                        </m:dPr>
                        <m:e>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𝑛</m:t>
                              </m:r>
                            </m:e>
                            <m:sub>
                              <m:r>
                                <a:rPr lang="ru-RU" i="0" dirty="0">
                                  <a:solidFill>
                                    <a:schemeClr val="tx1"/>
                                  </a:solidFill>
                                  <a:latin typeface="Cambria Math" panose="02040503050406030204" pitchFamily="18" charset="0"/>
                                </a:rPr>
                                <m:t>1</m:t>
                              </m:r>
                            </m:sub>
                          </m:sSub>
                          <m:r>
                            <a:rPr lang="ru-RU" i="0" dirty="0">
                              <a:solidFill>
                                <a:schemeClr val="tx1"/>
                              </a:solidFill>
                              <a:latin typeface="Cambria Math" panose="02040503050406030204" pitchFamily="18" charset="0"/>
                            </a:rPr>
                            <m:t>×</m:t>
                          </m:r>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𝑛</m:t>
                              </m:r>
                            </m:e>
                            <m:sub>
                              <m:r>
                                <a:rPr lang="ru-RU" i="0" dirty="0">
                                  <a:solidFill>
                                    <a:schemeClr val="tx1"/>
                                  </a:solidFill>
                                  <a:latin typeface="Cambria Math" panose="02040503050406030204" pitchFamily="18" charset="0"/>
                                </a:rPr>
                                <m:t>2</m:t>
                              </m:r>
                            </m:sub>
                          </m:sSub>
                        </m:e>
                      </m:d>
                      <m:r>
                        <a:rPr lang="ru-RU" i="0" dirty="0">
                          <a:solidFill>
                            <a:schemeClr val="tx1"/>
                          </a:solidFill>
                          <a:latin typeface="Cambria Math" panose="02040503050406030204" pitchFamily="18" charset="0"/>
                        </a:rPr>
                        <m:t>=</m:t>
                      </m:r>
                      <m:r>
                        <a:rPr lang="ru-RU" i="1" dirty="0">
                          <a:solidFill>
                            <a:schemeClr val="tx1"/>
                          </a:solidFill>
                          <a:latin typeface="Cambria Math" panose="02040503050406030204" pitchFamily="18" charset="0"/>
                        </a:rPr>
                        <m:t>𝑠</m:t>
                      </m:r>
                      <m:r>
                        <a:rPr lang="ru-RU" i="0" dirty="0">
                          <a:solidFill>
                            <a:schemeClr val="tx1"/>
                          </a:solidFill>
                          <a:latin typeface="Cambria Math" panose="02040503050406030204" pitchFamily="18" charset="0"/>
                        </a:rPr>
                        <m:t>≠0</m:t>
                      </m:r>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Ортогональность </a:t>
                </a:r>
                <a:r>
                  <a:rPr lang="ru-RU" dirty="0"/>
                  <a:t>плоскостей</a:t>
                </a:r>
                <a:endParaRPr lang="ru-RU" dirty="0">
                  <a:solidFill>
                    <a:schemeClr val="tx1"/>
                  </a:solidFill>
                </a:endParaRPr>
              </a:p>
              <a:p>
                <a:pPr/>
                <a14:m>
                  <m:oMathPara xmlns:m="http://schemas.openxmlformats.org/officeDocument/2006/math">
                    <m:oMathParaPr>
                      <m:jc m:val="centerGroup"/>
                    </m:oMathParaPr>
                    <m:oMath xmlns:m="http://schemas.openxmlformats.org/officeDocument/2006/math">
                      <m:d>
                        <m:dPr>
                          <m:ctrlPr>
                            <a:rPr lang="ru-RU"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e>
                      </m:d>
                      <m:r>
                        <a:rPr lang="en-US" b="0" i="1" smtClean="0">
                          <a:solidFill>
                            <a:schemeClr val="tx1"/>
                          </a:solidFill>
                          <a:latin typeface="Cambria Math" panose="02040503050406030204" pitchFamily="18" charset="0"/>
                        </a:rPr>
                        <m:t>=0</m:t>
                      </m:r>
                    </m:oMath>
                  </m:oMathPara>
                </a14:m>
                <a:endParaRPr lang="ru-RU" dirty="0">
                  <a:solidFill>
                    <a:schemeClr val="tx1"/>
                  </a:solidFill>
                </a:endParaRPr>
              </a:p>
            </p:txBody>
          </p:sp>
        </mc:Choice>
        <mc:Fallback xmlns="">
          <p:sp>
            <p:nvSpPr>
              <p:cNvPr id="3" name="Текст 2">
                <a:extLst>
                  <a:ext uri="{FF2B5EF4-FFF2-40B4-BE49-F238E27FC236}">
                    <a16:creationId xmlns:a16="http://schemas.microsoft.com/office/drawing/2014/main" id="{89B0E1AA-31F3-4D90-4858-31D8BB4577F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9303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6DE9A-BE89-B350-3A9D-3087E064EEE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C72EEE-C394-5C5B-6C65-11D2A9039352}"/>
              </a:ext>
            </a:extLst>
          </p:cNvPr>
          <p:cNvSpPr>
            <a:spLocks noGrp="1"/>
          </p:cNvSpPr>
          <p:nvPr>
            <p:ph type="title"/>
          </p:nvPr>
        </p:nvSpPr>
        <p:spPr/>
        <p:txBody>
          <a:bodyPr>
            <a:normAutofit fontScale="90000"/>
          </a:bodyPr>
          <a:lstStyle/>
          <a:p>
            <a:r>
              <a:rPr lang="ru-RU" dirty="0">
                <a:solidFill>
                  <a:srgbClr val="0070C0"/>
                </a:solidFill>
              </a:rPr>
              <a:t>7. Взаимное расположение прямых, плоскостей и прямых относительно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A8B1442-0A9D-B900-C848-76E2A8983375}"/>
                  </a:ext>
                </a:extLst>
              </p:cNvPr>
              <p:cNvSpPr>
                <a:spLocks noGrp="1"/>
              </p:cNvSpPr>
              <p:nvPr>
                <p:ph type="body" sz="quarter" idx="13"/>
              </p:nvPr>
            </p:nvSpPr>
            <p:spPr/>
            <p:txBody>
              <a:bodyPr/>
              <a:lstStyle/>
              <a:p>
                <a:r>
                  <a:rPr lang="ru-RU" b="1" dirty="0"/>
                  <a:t>Взаимное расположение прямой и плоскости в</a:t>
                </a:r>
                <a:r>
                  <a:rPr lang="en-US" b="1" dirty="0"/>
                  <a:t> </a:t>
                </a:r>
                <a:r>
                  <a:rPr lang="ru-RU" b="1" dirty="0"/>
                  <a:t>пространстве </a:t>
                </a:r>
                <a:endParaRPr lang="en-US" i="1" dirty="0">
                  <a:latin typeface="Cambria Math" panose="02040503050406030204" pitchFamily="18" charset="0"/>
                </a:endParaRPr>
              </a:p>
              <a:p>
                <a:r>
                  <a:rPr lang="ru-RU" dirty="0">
                    <a:solidFill>
                      <a:schemeClr val="tx1"/>
                    </a:solidFill>
                  </a:rPr>
                  <a:t>Пусть плоскость задана векторным нормальным уравнением, а прямая в пространстве — векторным параметрическим уравнением:</a:t>
                </a:r>
                <a:endParaRPr lang="en-US" dirty="0">
                  <a:solidFill>
                    <a:schemeClr val="tx1"/>
                  </a:solidFill>
                </a:endParaRPr>
              </a:p>
              <a:p>
                <a:pPr/>
                <a14:m>
                  <m:oMathPara xmlns:m="http://schemas.openxmlformats.org/officeDocument/2006/math">
                    <m:oMathParaPr>
                      <m:jc m:val="centerGroup"/>
                    </m:oMathParaPr>
                    <m:oMath xmlns:m="http://schemas.openxmlformats.org/officeDocument/2006/math">
                      <m:d>
                        <m:dPr>
                          <m:ctrlPr>
                            <a:rPr lang="ru-RU" i="1" smtClean="0">
                              <a:solidFill>
                                <a:schemeClr val="tx1"/>
                              </a:solidFill>
                              <a:latin typeface="Cambria Math" panose="02040503050406030204" pitchFamily="18" charset="0"/>
                            </a:rPr>
                          </m:ctrlPr>
                        </m:dPr>
                        <m:e>
                          <m:r>
                            <a:rPr lang="ru-RU" i="1" smtClean="0">
                              <a:solidFill>
                                <a:schemeClr val="tx1"/>
                              </a:solidFill>
                              <a:latin typeface="Cambria Math" panose="02040503050406030204" pitchFamily="18" charset="0"/>
                            </a:rPr>
                            <m:t>𝑟</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𝑛</m:t>
                          </m:r>
                        </m:e>
                      </m:d>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𝑛</m:t>
                          </m:r>
                        </m:e>
                      </m:d>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𝐷</m:t>
                      </m:r>
                    </m:oMath>
                  </m:oMathPara>
                </a14:m>
                <a:endParaRPr lang="en-US" dirty="0">
                  <a:solidFill>
                    <a:schemeClr val="tx1"/>
                  </a:solidFill>
                </a:endParaRPr>
              </a:p>
              <a:p>
                <a:pPr/>
                <a14:m>
                  <m:oMathPara xmlns:m="http://schemas.openxmlformats.org/officeDocument/2006/math">
                    <m:oMathParaPr>
                      <m:jc m:val="centerGroup"/>
                    </m:oMathParaPr>
                    <m:oMath xmlns:m="http://schemas.openxmlformats.org/officeDocument/2006/math">
                      <m:r>
                        <a:rPr lang="ru-RU" i="1" smtClean="0">
                          <a:solidFill>
                            <a:schemeClr val="tx1"/>
                          </a:solidFill>
                          <a:latin typeface="Cambria Math" panose="02040503050406030204" pitchFamily="18" charset="0"/>
                        </a:rPr>
                        <m:t>𝑟</m:t>
                      </m:r>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𝑡</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𝑠</m:t>
                      </m:r>
                    </m:oMath>
                  </m:oMathPara>
                </a14:m>
                <a:endParaRPr lang="en-US" dirty="0">
                  <a:solidFill>
                    <a:schemeClr val="tx1"/>
                  </a:solidFill>
                </a:endParaRPr>
              </a:p>
              <a:p>
                <a:pPr marL="285750" indent="-285750">
                  <a:buFont typeface="Arial" panose="020B0604020202020204" pitchFamily="34" charset="0"/>
                  <a:buChar char="•"/>
                </a:pPr>
                <a:r>
                  <a:rPr lang="ru-RU" dirty="0"/>
                  <a:t>Прямая и плоскость параллельны</a:t>
                </a:r>
              </a:p>
              <a:p>
                <a:pPr/>
                <a14:m>
                  <m:oMathPara xmlns:m="http://schemas.openxmlformats.org/officeDocument/2006/math">
                    <m:oMathParaPr>
                      <m:jc m:val="centerGroup"/>
                    </m:oMathParaPr>
                    <m:oMath xmlns:m="http://schemas.openxmlformats.org/officeDocument/2006/math">
                      <m:d>
                        <m:dPr>
                          <m:ctrlPr>
                            <a:rPr lang="ru-RU" i="1" smtClean="0">
                              <a:solidFill>
                                <a:schemeClr val="tx1"/>
                              </a:solidFill>
                              <a:latin typeface="Cambria Math" panose="02040503050406030204" pitchFamily="18" charset="0"/>
                            </a:rPr>
                          </m:ctrlPr>
                        </m:dPr>
                        <m:e>
                          <m:r>
                            <a:rPr lang="ru-RU" i="1" smtClean="0">
                              <a:solidFill>
                                <a:schemeClr val="tx1"/>
                              </a:solidFill>
                              <a:latin typeface="Cambria Math" panose="02040503050406030204" pitchFamily="18" charset="0"/>
                            </a:rPr>
                            <m:t>𝑠</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𝑛</m:t>
                          </m:r>
                        </m:e>
                      </m:d>
                      <m:r>
                        <a:rPr lang="ru-RU" i="1" smtClean="0">
                          <a:solidFill>
                            <a:schemeClr val="tx1"/>
                          </a:solidFill>
                          <a:latin typeface="Cambria Math" panose="02040503050406030204" pitchFamily="18" charset="0"/>
                        </a:rPr>
                        <m:t>=0</m:t>
                      </m:r>
                    </m:oMath>
                  </m:oMathPara>
                </a14:m>
                <a:endParaRPr lang="ru-RU" dirty="0">
                  <a:solidFill>
                    <a:schemeClr val="tx1"/>
                  </a:solidFill>
                </a:endParaRPr>
              </a:p>
              <a:p>
                <a:pPr marL="285750" indent="-285750">
                  <a:buFont typeface="Arial" panose="020B0604020202020204" pitchFamily="34" charset="0"/>
                  <a:buChar char="•"/>
                </a:pPr>
                <a:r>
                  <a:rPr lang="ru-RU" dirty="0"/>
                  <a:t>Прямая принадлежит плоскости (частный случай параллельности)</a:t>
                </a:r>
              </a:p>
              <a:p>
                <a:pPr/>
                <a14:m>
                  <m:oMathPara xmlns:m="http://schemas.openxmlformats.org/officeDocument/2006/math">
                    <m:oMathParaPr>
                      <m:jc m:val="centerGroup"/>
                    </m:oMathParaPr>
                    <m:oMath xmlns:m="http://schemas.openxmlformats.org/officeDocument/2006/math">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𝑛</m:t>
                          </m:r>
                        </m:e>
                      </m:d>
                      <m:r>
                        <a:rPr lang="ru-RU" i="1" smtClean="0">
                          <a:solidFill>
                            <a:schemeClr val="tx1"/>
                          </a:solidFill>
                          <a:latin typeface="Cambria Math" panose="02040503050406030204" pitchFamily="18" charset="0"/>
                        </a:rPr>
                        <m:t>=0</m:t>
                      </m:r>
                    </m:oMath>
                  </m:oMathPara>
                </a14:m>
                <a:endParaRPr lang="ru-RU" dirty="0">
                  <a:solidFill>
                    <a:schemeClr val="tx1"/>
                  </a:solidFill>
                </a:endParaRPr>
              </a:p>
              <a:p>
                <a:pPr marL="285750" indent="-285750">
                  <a:buFont typeface="Arial" panose="020B0604020202020204" pitchFamily="34" charset="0"/>
                  <a:buChar char="•"/>
                </a:pPr>
                <a:r>
                  <a:rPr lang="ru-RU" dirty="0"/>
                  <a:t>Прямая пересекает плоскость</a:t>
                </a:r>
              </a:p>
              <a:p>
                <a:pPr/>
                <a14:m>
                  <m:oMathPara xmlns:m="http://schemas.openxmlformats.org/officeDocument/2006/math">
                    <m:oMathParaPr>
                      <m:jc m:val="centerGroup"/>
                    </m:oMathParaPr>
                    <m:oMath xmlns:m="http://schemas.openxmlformats.org/officeDocument/2006/math">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𝑠</m:t>
                          </m:r>
                          <m:r>
                            <a:rPr lang="ru-RU" i="1" smtClean="0">
                              <a:latin typeface="Cambria Math" panose="02040503050406030204" pitchFamily="18" charset="0"/>
                            </a:rPr>
                            <m:t>⋅</m:t>
                          </m:r>
                          <m:r>
                            <a:rPr lang="ru-RU" i="1" smtClean="0">
                              <a:latin typeface="Cambria Math" panose="02040503050406030204" pitchFamily="18" charset="0"/>
                            </a:rPr>
                            <m:t>𝑛</m:t>
                          </m:r>
                        </m:e>
                      </m:d>
                      <m:r>
                        <a:rPr lang="ru-RU" i="1" smtClean="0">
                          <a:latin typeface="Cambria Math" panose="02040503050406030204" pitchFamily="18" charset="0"/>
                        </a:rPr>
                        <m:t>≠0</m:t>
                      </m:r>
                    </m:oMath>
                  </m:oMathPara>
                </a14:m>
                <a:endParaRPr lang="ru-RU" dirty="0"/>
              </a:p>
              <a:p>
                <a:r>
                  <a:rPr lang="ru-RU" dirty="0"/>
                  <a:t>Точка пересечения может быть определена через параметр </a:t>
                </a:r>
                <a14:m>
                  <m:oMath xmlns:m="http://schemas.openxmlformats.org/officeDocument/2006/math">
                    <m:r>
                      <a:rPr lang="en-US" b="0" i="1" smtClean="0">
                        <a:latin typeface="Cambria Math" panose="02040503050406030204" pitchFamily="18" charset="0"/>
                      </a:rPr>
                      <m:t>𝑡</m:t>
                    </m:r>
                  </m:oMath>
                </a14:m>
                <a:endParaRPr lang="en-US" dirty="0"/>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𝑡</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r>
                                <a:rPr lang="ru-RU" i="1" smtClean="0">
                                  <a:latin typeface="Cambria Math" panose="02040503050406030204" pitchFamily="18" charset="0"/>
                                </a:rPr>
                                <m:t>,</m:t>
                              </m:r>
                              <m:r>
                                <a:rPr lang="ru-RU" i="1" smtClean="0">
                                  <a:latin typeface="Cambria Math" panose="02040503050406030204" pitchFamily="18" charset="0"/>
                                </a:rPr>
                                <m:t>𝑛</m:t>
                              </m:r>
                            </m:e>
                          </m:d>
                        </m:num>
                        <m:den>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𝑠</m:t>
                              </m:r>
                              <m:r>
                                <a:rPr lang="ru-RU" i="1" smtClean="0">
                                  <a:latin typeface="Cambria Math" panose="02040503050406030204" pitchFamily="18" charset="0"/>
                                  <a:ea typeface="Cambria Math" panose="02040503050406030204" pitchFamily="18" charset="0"/>
                                </a:rPr>
                                <m:t>∙</m:t>
                              </m:r>
                              <m:r>
                                <a:rPr lang="ru-RU" i="1" smtClean="0">
                                  <a:latin typeface="Cambria Math" panose="02040503050406030204" pitchFamily="18" charset="0"/>
                                </a:rPr>
                                <m:t>𝑛</m:t>
                              </m:r>
                            </m:e>
                          </m:d>
                        </m:den>
                      </m:f>
                    </m:oMath>
                  </m:oMathPara>
                </a14:m>
                <a:endParaRPr lang="ru-RU" dirty="0"/>
              </a:p>
              <a:p>
                <a:pPr marL="285750" indent="-285750">
                  <a:buFont typeface="Arial" panose="020B0604020202020204" pitchFamily="34" charset="0"/>
                  <a:buChar char="•"/>
                </a:pPr>
                <a:r>
                  <a:rPr lang="ru-RU" dirty="0">
                    <a:solidFill>
                      <a:schemeClr val="tx1"/>
                    </a:solidFill>
                  </a:rPr>
                  <a:t>Прямая ортогональная плоскости (частный случай пересечения)</a:t>
                </a:r>
              </a:p>
              <a:p>
                <a:pPr/>
                <a14:m>
                  <m:oMathPara xmlns:m="http://schemas.openxmlformats.org/officeDocument/2006/math">
                    <m:oMathParaPr>
                      <m:jc m:val="centerGroup"/>
                    </m:oMathParaPr>
                    <m:oMath xmlns:m="http://schemas.openxmlformats.org/officeDocument/2006/math">
                      <m:r>
                        <a:rPr lang="ru-RU" i="1" smtClean="0">
                          <a:solidFill>
                            <a:schemeClr val="tx1"/>
                          </a:solidFill>
                          <a:latin typeface="Cambria Math" panose="02040503050406030204" pitchFamily="18" charset="0"/>
                        </a:rPr>
                        <m:t>𝑠</m:t>
                      </m:r>
                      <m:r>
                        <a:rPr lang="ru-RU" i="1" smtClean="0">
                          <a:solidFill>
                            <a:schemeClr val="tx1"/>
                          </a:solidFill>
                          <a:latin typeface="Cambria Math" panose="02040503050406030204" pitchFamily="18" charset="0"/>
                          <a:ea typeface="Cambria Math" panose="02040503050406030204" pitchFamily="18" charset="0"/>
                        </a:rPr>
                        <m:t>∥</m:t>
                      </m:r>
                      <m:r>
                        <a:rPr lang="ru-RU" i="1" smtClean="0">
                          <a:solidFill>
                            <a:schemeClr val="tx1"/>
                          </a:solidFill>
                          <a:latin typeface="Cambria Math" panose="02040503050406030204" pitchFamily="18" charset="0"/>
                        </a:rPr>
                        <m:t>𝑛</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𝑠</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𝜆</m:t>
                      </m:r>
                      <m:r>
                        <a:rPr lang="ru-RU" i="1" smtClean="0">
                          <a:solidFill>
                            <a:schemeClr val="tx1"/>
                          </a:solidFill>
                          <a:latin typeface="Cambria Math" panose="02040503050406030204" pitchFamily="18" charset="0"/>
                        </a:rPr>
                        <m:t>𝑛</m:t>
                      </m:r>
                    </m:oMath>
                  </m:oMathPara>
                </a14:m>
                <a:endParaRPr lang="ru-RU" dirty="0">
                  <a:solidFill>
                    <a:schemeClr val="tx1"/>
                  </a:solidFill>
                </a:endParaRPr>
              </a:p>
            </p:txBody>
          </p:sp>
        </mc:Choice>
        <mc:Fallback xmlns="">
          <p:sp>
            <p:nvSpPr>
              <p:cNvPr id="3" name="Текст 2">
                <a:extLst>
                  <a:ext uri="{FF2B5EF4-FFF2-40B4-BE49-F238E27FC236}">
                    <a16:creationId xmlns:a16="http://schemas.microsoft.com/office/drawing/2014/main" id="{EA8B1442-0A9D-B900-C848-76E2A898337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2428069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F3265-0B45-06EC-2167-65911D3E8B2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9D49B1-BE09-7F62-26B1-9EA131C72393}"/>
              </a:ext>
            </a:extLst>
          </p:cNvPr>
          <p:cNvSpPr>
            <a:spLocks noGrp="1"/>
          </p:cNvSpPr>
          <p:nvPr>
            <p:ph type="title"/>
          </p:nvPr>
        </p:nvSpPr>
        <p:spPr/>
        <p:txBody>
          <a:bodyPr/>
          <a:lstStyle/>
          <a:p>
            <a:r>
              <a:rPr lang="ru-RU" dirty="0">
                <a:solidFill>
                  <a:srgbClr val="0070C0"/>
                </a:solidFill>
              </a:rPr>
              <a:t>8. Прямая на плоскости: координатные уравнения.</a:t>
            </a:r>
            <a:endParaRPr lang="ru-RU" dirty="0"/>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1733613E-0B50-2DA1-798A-9B4509B74B61}"/>
                  </a:ext>
                </a:extLst>
              </p:cNvPr>
              <p:cNvSpPr>
                <a:spLocks noGrp="1"/>
              </p:cNvSpPr>
              <p:nvPr>
                <p:ph type="body" sz="quarter" idx="13"/>
              </p:nvPr>
            </p:nvSpPr>
            <p:spPr>
              <a:xfrm>
                <a:off x="838200" y="993774"/>
                <a:ext cx="10515600" cy="5599531"/>
              </a:xfrm>
            </p:spPr>
            <p:txBody>
              <a:bodyPr>
                <a:normAutofit/>
              </a:bodyPr>
              <a:lstStyle/>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Зафиксируем декартову прямоугольную систему координат, в которой обозначим</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r>
                        <a:rPr lang="ru-RU" sz="1800" b="0" i="1" kern="1200">
                          <a:solidFill>
                            <a:srgbClr val="000000"/>
                          </a:solidFill>
                          <a:effectLst/>
                          <a:latin typeface="Cambria Math" panose="02040503050406030204" pitchFamily="18" charset="0"/>
                          <a:ea typeface="+mn-ea"/>
                          <a:cs typeface="+mn-cs"/>
                        </a:rPr>
                        <m:t>𝑟</m:t>
                      </m:r>
                      <m:r>
                        <a:rPr lang="ru-RU" sz="1800" b="0" i="1" kern="1200">
                          <a:solidFill>
                            <a:srgbClr val="000000"/>
                          </a:solidFill>
                          <a:effectLst/>
                          <a:latin typeface="Cambria Math" panose="02040503050406030204" pitchFamily="18" charset="0"/>
                          <a:ea typeface="+mn-ea"/>
                          <a:cs typeface="+mn-cs"/>
                        </a:rPr>
                        <m:t>=</m:t>
                      </m:r>
                      <m:d>
                        <m:dPr>
                          <m:ctrlPr>
                            <a:rPr lang="ru-RU" sz="1800" b="0" i="1" kern="1200">
                              <a:solidFill>
                                <a:srgbClr val="836967"/>
                              </a:solidFill>
                              <a:effectLst/>
                              <a:latin typeface="Cambria Math" panose="02040503050406030204" pitchFamily="18" charset="0"/>
                              <a:ea typeface="+mn-ea"/>
                              <a:cs typeface="+mn-cs"/>
                            </a:rPr>
                          </m:ctrlPr>
                        </m:dPr>
                        <m:e>
                          <m:r>
                            <a:rPr lang="ru-RU" sz="1800" b="0" i="1" kern="1200">
                              <a:solidFill>
                                <a:srgbClr val="000000"/>
                              </a:solidFill>
                              <a:effectLst/>
                              <a:latin typeface="Cambria Math" panose="02040503050406030204" pitchFamily="18" charset="0"/>
                              <a:ea typeface="+mn-ea"/>
                              <a:cs typeface="+mn-cs"/>
                            </a:rPr>
                            <m:t>𝑥</m:t>
                          </m:r>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𝑦</m:t>
                          </m:r>
                        </m:e>
                      </m:d>
                      <m:r>
                        <a:rPr lang="ru-RU" sz="1800" b="0" i="1" kern="1200">
                          <a:solidFill>
                            <a:srgbClr val="000000"/>
                          </a:solidFill>
                          <a:effectLst/>
                          <a:latin typeface="Cambria Math" panose="02040503050406030204" pitchFamily="18" charset="0"/>
                          <a:ea typeface="+mn-ea"/>
                          <a:cs typeface="+mn-cs"/>
                        </a:rPr>
                        <m:t>,  </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𝑟</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d>
                        <m:dPr>
                          <m:ctrlPr>
                            <a:rPr lang="ru-RU" sz="1800" b="0" i="1" kern="1200">
                              <a:solidFill>
                                <a:srgbClr val="836967"/>
                              </a:solidFill>
                              <a:effectLst/>
                              <a:latin typeface="Cambria Math" panose="02040503050406030204" pitchFamily="18" charset="0"/>
                              <a:ea typeface="+mn-ea"/>
                              <a:cs typeface="+mn-cs"/>
                            </a:rPr>
                          </m:ctrlPr>
                        </m:dPr>
                        <m:e>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e>
                      </m:d>
                      <m:r>
                        <a:rPr lang="ru-RU" sz="1800" b="0" i="1" kern="1200">
                          <a:solidFill>
                            <a:srgbClr val="000000"/>
                          </a:solidFill>
                          <a:effectLst/>
                          <a:latin typeface="Cambria Math" panose="02040503050406030204" pitchFamily="18" charset="0"/>
                          <a:ea typeface="+mn-ea"/>
                          <a:cs typeface="+mn-cs"/>
                        </a:rPr>
                        <m:t>,  </m:t>
                      </m:r>
                      <m:r>
                        <a:rPr lang="ru-RU" sz="1800" b="0" i="1" kern="1200">
                          <a:solidFill>
                            <a:srgbClr val="000000"/>
                          </a:solidFill>
                          <a:effectLst/>
                          <a:latin typeface="Cambria Math" panose="02040503050406030204" pitchFamily="18" charset="0"/>
                          <a:ea typeface="+mn-ea"/>
                          <a:cs typeface="+mn-cs"/>
                        </a:rPr>
                        <m:t>𝑠</m:t>
                      </m:r>
                      <m:r>
                        <a:rPr lang="ru-RU" sz="1800" b="0" i="1" kern="1200">
                          <a:solidFill>
                            <a:srgbClr val="000000"/>
                          </a:solidFill>
                          <a:effectLst/>
                          <a:latin typeface="Cambria Math" panose="02040503050406030204" pitchFamily="18" charset="0"/>
                          <a:ea typeface="+mn-ea"/>
                          <a:cs typeface="+mn-cs"/>
                        </a:rPr>
                        <m:t>=</m:t>
                      </m:r>
                      <m:d>
                        <m:dPr>
                          <m:ctrlPr>
                            <a:rPr lang="ru-RU" sz="1800" b="0" i="1" kern="1200">
                              <a:solidFill>
                                <a:srgbClr val="836967"/>
                              </a:solidFill>
                              <a:effectLst/>
                              <a:latin typeface="Cambria Math" panose="02040503050406030204" pitchFamily="18" charset="0"/>
                              <a:ea typeface="+mn-ea"/>
                              <a:cs typeface="+mn-cs"/>
                            </a:rPr>
                          </m:ctrlPr>
                        </m:dPr>
                        <m:e>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𝑥</m:t>
                              </m:r>
                            </m:sub>
                          </m:sSub>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𝑦</m:t>
                              </m:r>
                            </m:sub>
                          </m:sSub>
                        </m:e>
                      </m:d>
                      <m:r>
                        <a:rPr lang="ru-RU" sz="1800" b="0" i="1" kern="1200">
                          <a:solidFill>
                            <a:srgbClr val="000000"/>
                          </a:solidFill>
                          <a:effectLst/>
                          <a:latin typeface="Cambria Math" panose="02040503050406030204" pitchFamily="18" charset="0"/>
                          <a:ea typeface="+mn-ea"/>
                          <a:cs typeface="+mn-cs"/>
                        </a:rPr>
                        <m:t>,  </m:t>
                      </m:r>
                      <m:r>
                        <a:rPr lang="ru-RU" sz="1800" b="0" i="1" kern="1200">
                          <a:solidFill>
                            <a:srgbClr val="000000"/>
                          </a:solidFill>
                          <a:effectLst/>
                          <a:latin typeface="Cambria Math" panose="02040503050406030204" pitchFamily="18" charset="0"/>
                          <a:ea typeface="+mn-ea"/>
                          <a:cs typeface="+mn-cs"/>
                        </a:rPr>
                        <m:t>𝑛</m:t>
                      </m:r>
                      <m:r>
                        <a:rPr lang="ru-RU" sz="1800" b="0" i="1" kern="1200">
                          <a:solidFill>
                            <a:srgbClr val="000000"/>
                          </a:solidFill>
                          <a:effectLst/>
                          <a:latin typeface="Cambria Math" panose="02040503050406030204" pitchFamily="18" charset="0"/>
                          <a:ea typeface="+mn-ea"/>
                          <a:cs typeface="+mn-cs"/>
                        </a:rPr>
                        <m:t>=</m:t>
                      </m:r>
                      <m:d>
                        <m:dPr>
                          <m:ctrlPr>
                            <a:rPr lang="ru-RU" sz="1800" b="0" i="1" kern="1200">
                              <a:solidFill>
                                <a:srgbClr val="836967"/>
                              </a:solidFill>
                              <a:effectLst/>
                              <a:latin typeface="Cambria Math" panose="02040503050406030204" pitchFamily="18" charset="0"/>
                              <a:ea typeface="+mn-ea"/>
                              <a:cs typeface="+mn-cs"/>
                            </a:rPr>
                          </m:ctrlPr>
                        </m:dPr>
                        <m:e>
                          <m:r>
                            <a:rPr lang="ru-RU" sz="1800" b="0" i="1" kern="1200">
                              <a:solidFill>
                                <a:srgbClr val="000000"/>
                              </a:solidFill>
                              <a:effectLst/>
                              <a:latin typeface="Cambria Math" panose="02040503050406030204" pitchFamily="18" charset="0"/>
                              <a:ea typeface="+mn-ea"/>
                              <a:cs typeface="+mn-cs"/>
                            </a:rPr>
                            <m:t>𝐴</m:t>
                          </m:r>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𝐵</m:t>
                          </m:r>
                        </m:e>
                      </m:d>
                    </m:oMath>
                  </m:oMathPara>
                </a14:m>
                <a:endParaRPr lang="ru-RU" dirty="0">
                  <a:effectLst/>
                </a:endParaRPr>
              </a:p>
              <a:p>
                <a:pPr marL="0" indent="0" algn="just" rtl="0" eaLnBrk="1" latinLnBrk="0" hangingPunct="1">
                  <a:lnSpc>
                    <a:spcPct val="90000"/>
                  </a:lnSpc>
                  <a:spcBef>
                    <a:spcPts val="1000"/>
                  </a:spcBef>
                </a:pPr>
                <a:endParaRPr lang="ru-RU" dirty="0">
                  <a:effectLst/>
                </a:endParaRPr>
              </a:p>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(а) </a:t>
                </a:r>
                <a:r>
                  <a:rPr lang="ru-RU" sz="1800" b="1" kern="1200" dirty="0">
                    <a:solidFill>
                      <a:srgbClr val="000000"/>
                    </a:solidFill>
                    <a:effectLst/>
                    <a:latin typeface="Montserrat" panose="00000500000000000000" pitchFamily="2" charset="-52"/>
                    <a:ea typeface="+mn-ea"/>
                    <a:cs typeface="+mn-cs"/>
                  </a:rPr>
                  <a:t>Координатные параметрические уравнения прямой на плоскости </a:t>
                </a:r>
                <a:r>
                  <a:rPr lang="ru-RU" sz="1800" b="0" kern="1200" dirty="0">
                    <a:solidFill>
                      <a:srgbClr val="000000"/>
                    </a:solidFill>
                    <a:effectLst/>
                    <a:latin typeface="Montserrat" panose="00000500000000000000" pitchFamily="2" charset="-52"/>
                    <a:ea typeface="+mn-ea"/>
                    <a:cs typeface="+mn-cs"/>
                  </a:rPr>
                  <a:t>(получено из векторного параметрического уравнения прямой)</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d>
                        <m:dPr>
                          <m:begChr m:val="{"/>
                          <m:endChr m:val=""/>
                          <m:ctrlPr>
                            <a:rPr lang="ru-RU" sz="1800" b="0" i="1" kern="1200">
                              <a:solidFill>
                                <a:srgbClr val="836967"/>
                              </a:solidFill>
                              <a:effectLst/>
                              <a:latin typeface="Cambria Math" panose="02040503050406030204" pitchFamily="18" charset="0"/>
                              <a:ea typeface="+mn-ea"/>
                              <a:cs typeface="+mn-cs"/>
                            </a:rPr>
                          </m:ctrlPr>
                        </m:dPr>
                        <m:e>
                          <m:m>
                            <m:mPr>
                              <m:plcHide m:val="on"/>
                              <m:mcs>
                                <m:mc>
                                  <m:mcPr>
                                    <m:count m:val="1"/>
                                    <m:mcJc m:val="center"/>
                                  </m:mcPr>
                                </m:mc>
                              </m:mcs>
                              <m:ctrlPr>
                                <a:rPr lang="ru-RU" sz="1800" b="0" i="1" kern="1200">
                                  <a:solidFill>
                                    <a:srgbClr val="836967"/>
                                  </a:solidFill>
                                  <a:effectLst/>
                                  <a:latin typeface="Cambria Math" panose="02040503050406030204" pitchFamily="18" charset="0"/>
                                  <a:ea typeface="+mn-ea"/>
                                  <a:cs typeface="+mn-cs"/>
                                </a:rPr>
                              </m:ctrlPr>
                            </m:mPr>
                            <m:mr>
                              <m:e>
                                <m:r>
                                  <a:rPr lang="ru-RU" sz="1800" b="0" i="1" kern="1200">
                                    <a:solidFill>
                                      <a:srgbClr val="000000"/>
                                    </a:solidFill>
                                    <a:effectLst/>
                                    <a:latin typeface="Cambria Math" panose="02040503050406030204" pitchFamily="18" charset="0"/>
                                    <a:ea typeface="+mn-ea"/>
                                    <a:cs typeface="+mn-cs"/>
                                  </a:rPr>
                                  <m:t>𝑥</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𝑡</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𝑥</m:t>
                                    </m:r>
                                  </m:sub>
                                </m:sSub>
                              </m:e>
                            </m:mr>
                            <m:mr>
                              <m:e>
                                <m:r>
                                  <a:rPr lang="ru-RU" sz="1800" b="0" i="1" kern="1200">
                                    <a:solidFill>
                                      <a:srgbClr val="000000"/>
                                    </a:solidFill>
                                    <a:effectLst/>
                                    <a:latin typeface="Cambria Math" panose="02040503050406030204" pitchFamily="18" charset="0"/>
                                    <a:ea typeface="+mn-ea"/>
                                    <a:cs typeface="+mn-cs"/>
                                  </a:rPr>
                                  <m:t>𝑦</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𝑡</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𝑦</m:t>
                                    </m:r>
                                  </m:sub>
                                </m:sSub>
                              </m:e>
                            </m:mr>
                          </m:m>
                        </m:e>
                      </m:d>
                    </m:oMath>
                  </m:oMathPara>
                </a14:m>
                <a:endParaRPr lang="ru-RU" dirty="0">
                  <a:effectLst/>
                </a:endParaRPr>
              </a:p>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(б) </a:t>
                </a:r>
                <a:r>
                  <a:rPr lang="ru-RU" sz="1800" b="1" kern="1200" dirty="0">
                    <a:solidFill>
                      <a:srgbClr val="000000"/>
                    </a:solidFill>
                    <a:effectLst/>
                    <a:latin typeface="Montserrat" panose="00000500000000000000" pitchFamily="2" charset="-52"/>
                    <a:ea typeface="+mn-ea"/>
                    <a:cs typeface="+mn-cs"/>
                  </a:rPr>
                  <a:t>Каноническое уравнение прямой на плоскости </a:t>
                </a:r>
                <a:r>
                  <a:rPr lang="ru-RU" sz="1800" b="0" kern="1200" dirty="0">
                    <a:solidFill>
                      <a:srgbClr val="000000"/>
                    </a:solidFill>
                    <a:effectLst/>
                    <a:latin typeface="Montserrat" panose="00000500000000000000" pitchFamily="2" charset="-52"/>
                    <a:ea typeface="+mn-ea"/>
                    <a:cs typeface="+mn-cs"/>
                  </a:rPr>
                  <a:t>(получено из предыдущего)</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f>
                        <m:fPr>
                          <m:ctrlPr>
                            <a:rPr lang="ru-RU" sz="1800" b="0" i="1" kern="1200">
                              <a:solidFill>
                                <a:srgbClr val="836967"/>
                              </a:solidFill>
                              <a:effectLst/>
                              <a:latin typeface="Cambria Math" panose="02040503050406030204" pitchFamily="18" charset="0"/>
                              <a:ea typeface="+mn-ea"/>
                              <a:cs typeface="+mn-cs"/>
                            </a:rPr>
                          </m:ctrlPr>
                        </m:fPr>
                        <m:num>
                          <m:r>
                            <a:rPr lang="ru-RU" sz="1800" b="0" i="1" kern="1200">
                              <a:solidFill>
                                <a:srgbClr val="000000"/>
                              </a:solidFill>
                              <a:effectLst/>
                              <a:latin typeface="Cambria Math" panose="02040503050406030204" pitchFamily="18" charset="0"/>
                              <a:ea typeface="+mn-ea"/>
                              <a:cs typeface="+mn-cs"/>
                            </a:rPr>
                            <m:t>𝑥</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num>
                        <m:den>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𝑥</m:t>
                              </m:r>
                            </m:sub>
                          </m:sSub>
                        </m:den>
                      </m:f>
                      <m:r>
                        <a:rPr lang="ru-RU" sz="1800" b="0" i="1" kern="1200">
                          <a:solidFill>
                            <a:srgbClr val="000000"/>
                          </a:solidFill>
                          <a:effectLst/>
                          <a:latin typeface="Cambria Math" panose="02040503050406030204" pitchFamily="18" charset="0"/>
                          <a:ea typeface="+mn-ea"/>
                          <a:cs typeface="+mn-cs"/>
                        </a:rPr>
                        <m:t>=</m:t>
                      </m:r>
                      <m:f>
                        <m:fPr>
                          <m:ctrlPr>
                            <a:rPr lang="ru-RU" sz="1800" b="0" i="1" kern="1200">
                              <a:solidFill>
                                <a:srgbClr val="836967"/>
                              </a:solidFill>
                              <a:effectLst/>
                              <a:latin typeface="Cambria Math" panose="02040503050406030204" pitchFamily="18" charset="0"/>
                              <a:ea typeface="+mn-ea"/>
                              <a:cs typeface="+mn-cs"/>
                            </a:rPr>
                          </m:ctrlPr>
                        </m:fPr>
                        <m:num>
                          <m:r>
                            <a:rPr lang="ru-RU" sz="1800" b="0" i="1" kern="1200">
                              <a:solidFill>
                                <a:srgbClr val="000000"/>
                              </a:solidFill>
                              <a:effectLst/>
                              <a:latin typeface="Cambria Math" panose="02040503050406030204" pitchFamily="18" charset="0"/>
                              <a:ea typeface="+mn-ea"/>
                              <a:cs typeface="+mn-cs"/>
                            </a:rPr>
                            <m:t>𝑦</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num>
                        <m:den>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𝑦</m:t>
                              </m:r>
                            </m:sub>
                          </m:sSub>
                        </m:den>
                      </m:f>
                    </m:oMath>
                  </m:oMathPara>
                </a14:m>
                <a:endParaRPr lang="ru-RU" dirty="0">
                  <a:effectLst/>
                </a:endParaRPr>
              </a:p>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(в) </a:t>
                </a:r>
                <a:r>
                  <a:rPr lang="ru-RU" sz="1800" b="1" kern="1200" dirty="0">
                    <a:solidFill>
                      <a:srgbClr val="000000"/>
                    </a:solidFill>
                    <a:effectLst/>
                    <a:latin typeface="Montserrat" panose="00000500000000000000" pitchFamily="2" charset="-52"/>
                    <a:ea typeface="+mn-ea"/>
                    <a:cs typeface="+mn-cs"/>
                  </a:rPr>
                  <a:t>Уравнения прямой, проходящей через две точки </a:t>
                </a:r>
                <a:r>
                  <a:rPr lang="ru-RU" sz="1800" b="0" kern="1200" dirty="0">
                    <a:solidFill>
                      <a:srgbClr val="000000"/>
                    </a:solidFill>
                    <a:effectLst/>
                    <a:latin typeface="Montserrat" panose="00000500000000000000" pitchFamily="2" charset="-52"/>
                    <a:ea typeface="+mn-ea"/>
                    <a:cs typeface="+mn-cs"/>
                  </a:rPr>
                  <a:t>(получены из векторного уравнения прямой, канонического уравнения прямой на плоскости, при </a:t>
                </a:r>
                <a14:m>
                  <m:oMath xmlns:m="http://schemas.openxmlformats.org/officeDocument/2006/math">
                    <m:r>
                      <a:rPr lang="ru-RU" sz="1800" b="0" i="1" kern="1200">
                        <a:solidFill>
                          <a:srgbClr val="000000"/>
                        </a:solidFill>
                        <a:effectLst/>
                        <a:latin typeface="Cambria Math" panose="02040503050406030204" pitchFamily="18" charset="0"/>
                        <a:ea typeface="+mn-ea"/>
                        <a:cs typeface="+mn-cs"/>
                      </a:rPr>
                      <m:t>𝑠</m:t>
                    </m:r>
                    <m:r>
                      <a:rPr lang="ru-RU" sz="1800" b="0" i="1" kern="1200">
                        <a:solidFill>
                          <a:srgbClr val="000000"/>
                        </a:solidFill>
                        <a:effectLst/>
                        <a:latin typeface="Cambria Math" panose="02040503050406030204" pitchFamily="18" charset="0"/>
                        <a:ea typeface="+mn-ea"/>
                        <a:cs typeface="+mn-cs"/>
                      </a:rPr>
                      <m:t> = (</m:t>
                    </m:r>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1</m:t>
                        </m:r>
                      </m:sub>
                    </m:sSub>
                    <m:r>
                      <a:rPr lang="ru-RU" sz="1800" b="0" i="1" kern="1200">
                        <a:solidFill>
                          <a:srgbClr val="000000"/>
                        </a:solidFill>
                        <a:effectLst/>
                        <a:latin typeface="Cambria Math" panose="02040503050406030204" pitchFamily="18" charset="0"/>
                        <a:ea typeface="+mn-ea"/>
                        <a:cs typeface="+mn-cs"/>
                      </a:rPr>
                      <m:t> − </m:t>
                    </m:r>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 </m:t>
                    </m:r>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1</m:t>
                        </m:r>
                      </m:sub>
                    </m:sSub>
                    <m:r>
                      <a:rPr lang="ru-RU" sz="1800" b="0" i="1" kern="1200">
                        <a:solidFill>
                          <a:srgbClr val="000000"/>
                        </a:solidFill>
                        <a:effectLst/>
                        <a:latin typeface="Cambria Math" panose="02040503050406030204" pitchFamily="18" charset="0"/>
                        <a:ea typeface="+mn-ea"/>
                        <a:cs typeface="+mn-cs"/>
                      </a:rPr>
                      <m:t> − </m:t>
                    </m:r>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 </m:t>
                    </m:r>
                  </m:oMath>
                </a14:m>
                <a:r>
                  <a:rPr lang="ru-RU" sz="1800" b="0" kern="1200" dirty="0">
                    <a:solidFill>
                      <a:srgbClr val="000000"/>
                    </a:solidFill>
                    <a:effectLst/>
                    <a:latin typeface="Montserrat" panose="00000500000000000000" pitchFamily="2" charset="-52"/>
                    <a:ea typeface="+mn-ea"/>
                    <a:cs typeface="+mn-cs"/>
                  </a:rPr>
                  <a:t>)</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d>
                        <m:dPr>
                          <m:begChr m:val="{"/>
                          <m:endChr m:val=""/>
                          <m:ctrlPr>
                            <a:rPr lang="ru-RU" sz="1800" b="0" i="1" kern="1200">
                              <a:solidFill>
                                <a:srgbClr val="836967"/>
                              </a:solidFill>
                              <a:effectLst/>
                              <a:latin typeface="Cambria Math" panose="02040503050406030204" pitchFamily="18" charset="0"/>
                              <a:ea typeface="+mn-ea"/>
                              <a:cs typeface="+mn-cs"/>
                            </a:rPr>
                          </m:ctrlPr>
                        </m:dPr>
                        <m:e>
                          <m:m>
                            <m:mPr>
                              <m:plcHide m:val="on"/>
                              <m:mcs>
                                <m:mc>
                                  <m:mcPr>
                                    <m:count m:val="1"/>
                                    <m:mcJc m:val="center"/>
                                  </m:mcPr>
                                </m:mc>
                              </m:mcs>
                              <m:ctrlPr>
                                <a:rPr lang="ru-RU" sz="1800" b="0" i="1" kern="1200">
                                  <a:solidFill>
                                    <a:srgbClr val="836967"/>
                                  </a:solidFill>
                                  <a:effectLst/>
                                  <a:latin typeface="Cambria Math" panose="02040503050406030204" pitchFamily="18" charset="0"/>
                                  <a:ea typeface="+mn-ea"/>
                                  <a:cs typeface="+mn-cs"/>
                                </a:rPr>
                              </m:ctrlPr>
                            </m:mPr>
                            <m:mr>
                              <m:e>
                                <m:r>
                                  <a:rPr lang="ru-RU" sz="1800" b="0" i="1" kern="1200">
                                    <a:solidFill>
                                      <a:srgbClr val="000000"/>
                                    </a:solidFill>
                                    <a:effectLst/>
                                    <a:latin typeface="Cambria Math" panose="02040503050406030204" pitchFamily="18" charset="0"/>
                                    <a:ea typeface="+mn-ea"/>
                                    <a:cs typeface="+mn-cs"/>
                                  </a:rPr>
                                  <m:t>𝑥</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𝑡</m:t>
                                </m:r>
                                <m:d>
                                  <m:dPr>
                                    <m:ctrlPr>
                                      <a:rPr lang="ru-RU" sz="1800" b="0" i="1" kern="1200">
                                        <a:solidFill>
                                          <a:srgbClr val="836967"/>
                                        </a:solidFill>
                                        <a:effectLst/>
                                        <a:latin typeface="Cambria Math" panose="02040503050406030204" pitchFamily="18" charset="0"/>
                                        <a:ea typeface="+mn-ea"/>
                                        <a:cs typeface="+mn-cs"/>
                                      </a:rPr>
                                    </m:ctrlPr>
                                  </m:dPr>
                                  <m:e>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1</m:t>
                                        </m:r>
                                      </m:sub>
                                    </m:sSub>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e>
                                </m:d>
                              </m:e>
                            </m:mr>
                            <m:mr>
                              <m:e>
                                <m:r>
                                  <a:rPr lang="ru-RU" sz="1800" b="0" i="1" kern="1200">
                                    <a:solidFill>
                                      <a:srgbClr val="000000"/>
                                    </a:solidFill>
                                    <a:effectLst/>
                                    <a:latin typeface="Cambria Math" panose="02040503050406030204" pitchFamily="18" charset="0"/>
                                    <a:ea typeface="+mn-ea"/>
                                    <a:cs typeface="+mn-cs"/>
                                  </a:rPr>
                                  <m:t>𝑦</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𝑡</m:t>
                                </m:r>
                                <m:d>
                                  <m:dPr>
                                    <m:ctrlPr>
                                      <a:rPr lang="ru-RU" sz="1800" b="0" i="1" kern="1200">
                                        <a:solidFill>
                                          <a:srgbClr val="836967"/>
                                        </a:solidFill>
                                        <a:effectLst/>
                                        <a:latin typeface="Cambria Math" panose="02040503050406030204" pitchFamily="18" charset="0"/>
                                        <a:ea typeface="+mn-ea"/>
                                        <a:cs typeface="+mn-cs"/>
                                      </a:rPr>
                                    </m:ctrlPr>
                                  </m:dPr>
                                  <m:e>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1</m:t>
                                        </m:r>
                                      </m:sub>
                                    </m:sSub>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e>
                                </m:d>
                              </m:e>
                            </m:mr>
                          </m:m>
                        </m:e>
                      </m:d>
                      <m:r>
                        <a:rPr lang="ru-RU" sz="1800" b="0" i="1" kern="1200">
                          <a:solidFill>
                            <a:srgbClr val="000000"/>
                          </a:solidFill>
                          <a:effectLst/>
                          <a:latin typeface="Cambria Math" panose="02040503050406030204" pitchFamily="18" charset="0"/>
                          <a:ea typeface="+mn-ea"/>
                          <a:cs typeface="+mn-cs"/>
                        </a:rPr>
                        <m:t> </m:t>
                      </m:r>
                      <m:r>
                        <a:rPr lang="ru-RU" sz="1800" b="0" i="1" kern="1200">
                          <a:solidFill>
                            <a:srgbClr val="000000"/>
                          </a:solidFill>
                          <a:effectLst/>
                          <a:latin typeface="Cambria Math" panose="02040503050406030204" pitchFamily="18" charset="0"/>
                          <a:ea typeface="Cambria Math" panose="02040503050406030204" pitchFamily="18" charset="0"/>
                          <a:cs typeface="+mn-cs"/>
                        </a:rPr>
                        <m:t>⟺ </m:t>
                      </m:r>
                      <m:f>
                        <m:fPr>
                          <m:ctrlPr>
                            <a:rPr lang="ru-RU" sz="1800" b="0" i="1" kern="1200">
                              <a:solidFill>
                                <a:srgbClr val="836967"/>
                              </a:solidFill>
                              <a:effectLst/>
                              <a:latin typeface="Cambria Math" panose="02040503050406030204" pitchFamily="18" charset="0"/>
                              <a:ea typeface="+mn-ea"/>
                              <a:cs typeface="+mn-cs"/>
                            </a:rPr>
                          </m:ctrlPr>
                        </m:fPr>
                        <m:num>
                          <m:r>
                            <a:rPr lang="ru-RU" sz="1800" b="0" i="1" kern="1200">
                              <a:solidFill>
                                <a:srgbClr val="000000"/>
                              </a:solidFill>
                              <a:effectLst/>
                              <a:latin typeface="Cambria Math" panose="02040503050406030204" pitchFamily="18" charset="0"/>
                              <a:ea typeface="+mn-ea"/>
                              <a:cs typeface="+mn-cs"/>
                            </a:rPr>
                            <m:t>𝑥</m:t>
                          </m:r>
                          <m:r>
                            <a:rPr lang="ru-RU" sz="1800" b="0" i="0"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0" kern="1200">
                                  <a:solidFill>
                                    <a:srgbClr val="000000"/>
                                  </a:solidFill>
                                  <a:effectLst/>
                                  <a:latin typeface="Cambria Math" panose="02040503050406030204" pitchFamily="18" charset="0"/>
                                  <a:ea typeface="+mn-ea"/>
                                  <a:cs typeface="+mn-cs"/>
                                </a:rPr>
                                <m:t>0</m:t>
                              </m:r>
                            </m:sub>
                          </m:sSub>
                        </m:num>
                        <m:den>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0" kern="1200">
                                  <a:solidFill>
                                    <a:srgbClr val="000000"/>
                                  </a:solidFill>
                                  <a:effectLst/>
                                  <a:latin typeface="Cambria Math" panose="02040503050406030204" pitchFamily="18" charset="0"/>
                                  <a:ea typeface="+mn-ea"/>
                                  <a:cs typeface="+mn-cs"/>
                                </a:rPr>
                                <m:t>1</m:t>
                              </m:r>
                            </m:sub>
                          </m:sSub>
                          <m:r>
                            <a:rPr lang="ru-RU" sz="1800" b="0" i="0"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0" kern="1200">
                                  <a:solidFill>
                                    <a:srgbClr val="000000"/>
                                  </a:solidFill>
                                  <a:effectLst/>
                                  <a:latin typeface="Cambria Math" panose="02040503050406030204" pitchFamily="18" charset="0"/>
                                  <a:ea typeface="+mn-ea"/>
                                  <a:cs typeface="+mn-cs"/>
                                </a:rPr>
                                <m:t>0</m:t>
                              </m:r>
                            </m:sub>
                          </m:sSub>
                        </m:den>
                      </m:f>
                      <m:r>
                        <a:rPr lang="ru-RU" sz="1800" b="0" i="0" kern="1200">
                          <a:solidFill>
                            <a:srgbClr val="000000"/>
                          </a:solidFill>
                          <a:effectLst/>
                          <a:latin typeface="Cambria Math" panose="02040503050406030204" pitchFamily="18" charset="0"/>
                          <a:ea typeface="+mn-ea"/>
                          <a:cs typeface="+mn-cs"/>
                        </a:rPr>
                        <m:t>=</m:t>
                      </m:r>
                      <m:f>
                        <m:fPr>
                          <m:ctrlPr>
                            <a:rPr lang="ru-RU" sz="1800" b="0" i="1" kern="1200">
                              <a:solidFill>
                                <a:srgbClr val="836967"/>
                              </a:solidFill>
                              <a:effectLst/>
                              <a:latin typeface="Cambria Math" panose="02040503050406030204" pitchFamily="18" charset="0"/>
                              <a:ea typeface="+mn-ea"/>
                              <a:cs typeface="+mn-cs"/>
                            </a:rPr>
                          </m:ctrlPr>
                        </m:fPr>
                        <m:num>
                          <m:r>
                            <a:rPr lang="ru-RU" sz="1800" b="0" i="1" kern="1200">
                              <a:solidFill>
                                <a:srgbClr val="000000"/>
                              </a:solidFill>
                              <a:effectLst/>
                              <a:latin typeface="Cambria Math" panose="02040503050406030204" pitchFamily="18" charset="0"/>
                              <a:ea typeface="+mn-ea"/>
                              <a:cs typeface="+mn-cs"/>
                            </a:rPr>
                            <m:t>𝑦</m:t>
                          </m:r>
                          <m:r>
                            <a:rPr lang="ru-RU" sz="1800" b="0" i="0"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0" kern="1200">
                                  <a:solidFill>
                                    <a:srgbClr val="000000"/>
                                  </a:solidFill>
                                  <a:effectLst/>
                                  <a:latin typeface="Cambria Math" panose="02040503050406030204" pitchFamily="18" charset="0"/>
                                  <a:ea typeface="+mn-ea"/>
                                  <a:cs typeface="+mn-cs"/>
                                </a:rPr>
                                <m:t>0</m:t>
                              </m:r>
                            </m:sub>
                          </m:sSub>
                        </m:num>
                        <m:den>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0" kern="1200">
                                  <a:solidFill>
                                    <a:srgbClr val="000000"/>
                                  </a:solidFill>
                                  <a:effectLst/>
                                  <a:latin typeface="Cambria Math" panose="02040503050406030204" pitchFamily="18" charset="0"/>
                                  <a:ea typeface="+mn-ea"/>
                                  <a:cs typeface="+mn-cs"/>
                                </a:rPr>
                                <m:t>1</m:t>
                              </m:r>
                            </m:sub>
                          </m:sSub>
                          <m:r>
                            <a:rPr lang="ru-RU" sz="1800" b="0" i="0"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0" kern="1200">
                                  <a:solidFill>
                                    <a:srgbClr val="000000"/>
                                  </a:solidFill>
                                  <a:effectLst/>
                                  <a:latin typeface="Cambria Math" panose="02040503050406030204" pitchFamily="18" charset="0"/>
                                  <a:ea typeface="+mn-ea"/>
                                  <a:cs typeface="+mn-cs"/>
                                </a:rPr>
                                <m:t>0</m:t>
                              </m:r>
                            </m:sub>
                          </m:sSub>
                        </m:den>
                      </m:f>
                    </m:oMath>
                  </m:oMathPara>
                </a14:m>
                <a:endParaRPr lang="ru-RU" dirty="0">
                  <a:effectLst/>
                </a:endParaRPr>
              </a:p>
            </p:txBody>
          </p:sp>
        </mc:Choice>
        <mc:Fallback>
          <p:sp>
            <p:nvSpPr>
              <p:cNvPr id="3" name="Текст 2">
                <a:extLst>
                  <a:ext uri="{FF2B5EF4-FFF2-40B4-BE49-F238E27FC236}">
                    <a16:creationId xmlns:a16="http://schemas.microsoft.com/office/drawing/2014/main" id="{1733613E-0B50-2DA1-798A-9B4509B74B61}"/>
                  </a:ext>
                </a:extLst>
              </p:cNvPr>
              <p:cNvSpPr>
                <a:spLocks noGrp="1" noRot="1" noChangeAspect="1" noMove="1" noResize="1" noEditPoints="1" noAdjustHandles="1" noChangeArrowheads="1" noChangeShapeType="1" noTextEdit="1"/>
              </p:cNvSpPr>
              <p:nvPr>
                <p:ph type="body" sz="quarter" idx="13"/>
              </p:nvPr>
            </p:nvSpPr>
            <p:spPr>
              <a:xfrm>
                <a:off x="838200" y="993774"/>
                <a:ext cx="10515600" cy="5599531"/>
              </a:xfrm>
              <a:blipFill>
                <a:blip r:embed="rId2"/>
                <a:stretch>
                  <a:fillRect l="-522" t="-979" r="-464"/>
                </a:stretch>
              </a:blipFill>
            </p:spPr>
            <p:txBody>
              <a:bodyPr/>
              <a:lstStyle/>
              <a:p>
                <a:r>
                  <a:rPr lang="ru-RU">
                    <a:noFill/>
                  </a:rPr>
                  <a:t> </a:t>
                </a:r>
              </a:p>
            </p:txBody>
          </p:sp>
        </mc:Fallback>
      </mc:AlternateContent>
    </p:spTree>
    <p:extLst>
      <p:ext uri="{BB962C8B-B14F-4D97-AF65-F5344CB8AC3E}">
        <p14:creationId xmlns:p14="http://schemas.microsoft.com/office/powerpoint/2010/main" val="1133895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C8833E-F0B1-3F21-CB9C-2A4525F7DB79}"/>
              </a:ext>
            </a:extLst>
          </p:cNvPr>
          <p:cNvSpPr>
            <a:spLocks noGrp="1"/>
          </p:cNvSpPr>
          <p:nvPr>
            <p:ph type="title"/>
          </p:nvPr>
        </p:nvSpPr>
        <p:spPr/>
        <p:txBody>
          <a:bodyPr/>
          <a:lstStyle/>
          <a:p>
            <a:r>
              <a:rPr lang="ru-RU" dirty="0">
                <a:solidFill>
                  <a:srgbClr val="0070C0"/>
                </a:solidFill>
              </a:rPr>
              <a:t>8. Прямая на плоскости: координатные уравнения.</a:t>
            </a:r>
            <a:endParaRPr lang="ru-RU" dirty="0"/>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AAE5B955-248E-7991-9177-F78E7BA2F2B5}"/>
                  </a:ext>
                </a:extLst>
              </p:cNvPr>
              <p:cNvSpPr>
                <a:spLocks noGrp="1"/>
              </p:cNvSpPr>
              <p:nvPr>
                <p:ph type="body" sz="quarter" idx="13"/>
              </p:nvPr>
            </p:nvSpPr>
            <p:spPr>
              <a:xfrm>
                <a:off x="838200" y="993774"/>
                <a:ext cx="10515600" cy="5599531"/>
              </a:xfrm>
            </p:spPr>
            <p:txBody>
              <a:bodyPr>
                <a:normAutofit lnSpcReduction="10000"/>
              </a:bodyPr>
              <a:lstStyle/>
              <a:p>
                <a:r>
                  <a:rPr lang="ru-RU" dirty="0"/>
                  <a:t>(г) </a:t>
                </a:r>
                <a:r>
                  <a:rPr lang="ru-RU" b="1" dirty="0"/>
                  <a:t>Общее уравнение прямой на плоскости </a:t>
                </a:r>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𝐵𝑦</m:t>
                      </m:r>
                      <m:r>
                        <a:rPr lang="ru-RU" i="1" smtClean="0">
                          <a:latin typeface="Cambria Math" panose="02040503050406030204" pitchFamily="18" charset="0"/>
                        </a:rPr>
                        <m:t>+</m:t>
                      </m:r>
                      <m:r>
                        <a:rPr lang="ru-RU" i="1" smtClean="0">
                          <a:latin typeface="Cambria Math" panose="02040503050406030204" pitchFamily="18" charset="0"/>
                        </a:rPr>
                        <m:t>𝐶</m:t>
                      </m:r>
                      <m:r>
                        <a:rPr lang="ru-RU" i="1" smtClean="0">
                          <a:latin typeface="Cambria Math" panose="02040503050406030204" pitchFamily="18" charset="0"/>
                        </a:rPr>
                        <m:t>=0</m:t>
                      </m:r>
                    </m:oMath>
                  </m:oMathPara>
                </a14:m>
                <a:endParaRPr lang="ru-RU" dirty="0"/>
              </a:p>
              <a:p>
                <a:r>
                  <a:rPr lang="ru-RU" dirty="0"/>
                  <a:t>И </a:t>
                </a:r>
                <a:r>
                  <a:rPr lang="ru-RU" b="1" dirty="0"/>
                  <a:t>нормальное уравнение прямой на плоскости, проходящей через точку</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r>
                        <a:rPr lang="ru-RU" i="1" smtClean="0">
                          <a:latin typeface="Cambria Math" panose="02040503050406030204" pitchFamily="18" charset="0"/>
                        </a:rPr>
                        <m:t>+</m:t>
                      </m:r>
                      <m:r>
                        <a:rPr lang="ru-RU" i="1" smtClean="0">
                          <a:latin typeface="Cambria Math" panose="02040503050406030204" pitchFamily="18" charset="0"/>
                        </a:rPr>
                        <m:t>𝐵</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b="0" i="1" smtClean="0">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e>
                      </m:d>
                      <m:r>
                        <a:rPr lang="ru-RU" i="1" smtClean="0">
                          <a:latin typeface="Cambria Math" panose="02040503050406030204" pitchFamily="18" charset="0"/>
                        </a:rPr>
                        <m:t>=0</m:t>
                      </m:r>
                    </m:oMath>
                  </m:oMathPara>
                </a14:m>
                <a:endParaRPr lang="ru-RU" dirty="0"/>
              </a:p>
              <a:p>
                <a:r>
                  <a:rPr lang="ru-RU" dirty="0"/>
                  <a:t>Получены из векторного нормального уравнения прямой на плоскости </a:t>
                </a:r>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m:t>
                      </m:r>
                      <m:r>
                        <a:rPr lang="ru-RU" i="1" dirty="0" smtClean="0">
                          <a:latin typeface="Cambria Math" panose="02040503050406030204" pitchFamily="18" charset="0"/>
                        </a:rPr>
                        <m:t>𝑟</m:t>
                      </m:r>
                      <m:r>
                        <a:rPr lang="ru-RU" i="1" dirty="0" smtClean="0">
                          <a:latin typeface="Cambria Math" panose="02040503050406030204" pitchFamily="18" charset="0"/>
                        </a:rPr>
                        <m:t>, </m:t>
                      </m:r>
                      <m:r>
                        <a:rPr lang="ru-RU" i="1" dirty="0" smtClean="0">
                          <a:latin typeface="Cambria Math" panose="02040503050406030204" pitchFamily="18" charset="0"/>
                        </a:rPr>
                        <m:t>𝑛</m:t>
                      </m:r>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r>
                        <a:rPr lang="ru-RU" i="1" dirty="0" smtClean="0">
                          <a:latin typeface="Cambria Math" panose="02040503050406030204" pitchFamily="18" charset="0"/>
                        </a:rPr>
                        <m:t>, </m:t>
                      </m:r>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smtClean="0">
                          <a:latin typeface="Cambria Math" panose="02040503050406030204" pitchFamily="18" charset="0"/>
                        </a:rPr>
                        <m:t>𝐶</m:t>
                      </m:r>
                    </m:oMath>
                  </m:oMathPara>
                </a14:m>
                <a:endParaRPr lang="ru-RU" dirty="0"/>
              </a:p>
              <a:p>
                <a:r>
                  <a:rPr lang="ru-RU" dirty="0"/>
                  <a:t>(д) </a:t>
                </a:r>
                <a:r>
                  <a:rPr lang="ru-RU" b="1" dirty="0"/>
                  <a:t>Уравнение прямой с угловым коэффициентом</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𝑘</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r>
                        <a:rPr lang="ru-RU" b="0" i="1" smtClean="0">
                          <a:latin typeface="Cambria Math" panose="02040503050406030204" pitchFamily="18" charset="0"/>
                        </a:rPr>
                        <m:t> </m:t>
                      </m:r>
                      <m:r>
                        <a:rPr lang="ru-RU"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𝑘𝑥</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𝑏</m:t>
                      </m:r>
                    </m:oMath>
                  </m:oMathPara>
                </a14:m>
                <a:endParaRPr lang="ru-RU" dirty="0"/>
              </a:p>
              <a:p>
                <a:r>
                  <a:rPr lang="ru-RU" dirty="0"/>
                  <a:t>где </a:t>
                </a:r>
                <a14:m>
                  <m:oMath xmlns:m="http://schemas.openxmlformats.org/officeDocument/2006/math">
                    <m:r>
                      <a:rPr lang="ru-RU" i="1" dirty="0" smtClean="0">
                        <a:latin typeface="Cambria Math" panose="02040503050406030204" pitchFamily="18" charset="0"/>
                      </a:rPr>
                      <m:t>𝑘</m:t>
                    </m:r>
                    <m:r>
                      <a:rPr lang="ru-RU" i="1" dirty="0" smtClean="0">
                        <a:latin typeface="Cambria Math" panose="02040503050406030204" pitchFamily="18" charset="0"/>
                      </a:rPr>
                      <m:t> =</m:t>
                    </m:r>
                    <m:f>
                      <m:fPr>
                        <m:ctrlPr>
                          <a:rPr lang="ru-RU" b="0" i="1" dirty="0" smtClean="0">
                            <a:latin typeface="Cambria Math" panose="02040503050406030204" pitchFamily="18" charset="0"/>
                          </a:rPr>
                        </m:ctrlPr>
                      </m:fPr>
                      <m:num>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𝑠</m:t>
                            </m:r>
                          </m:e>
                          <m:sub>
                            <m:r>
                              <a:rPr lang="ru-RU" i="1" dirty="0" err="1" smtClean="0">
                                <a:latin typeface="Cambria Math" panose="02040503050406030204" pitchFamily="18" charset="0"/>
                              </a:rPr>
                              <m:t>𝑦</m:t>
                            </m:r>
                          </m:sub>
                        </m:sSub>
                      </m:num>
                      <m:den>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𝑠</m:t>
                            </m:r>
                          </m:e>
                          <m:sub>
                            <m:r>
                              <a:rPr lang="ru-RU" i="1" dirty="0" err="1" smtClean="0">
                                <a:latin typeface="Cambria Math" panose="02040503050406030204" pitchFamily="18" charset="0"/>
                              </a:rPr>
                              <m:t>𝑥</m:t>
                            </m:r>
                          </m:sub>
                        </m:sSub>
                      </m:den>
                    </m:f>
                    <m:r>
                      <a:rPr lang="ru-RU" i="1" dirty="0" smtClean="0">
                        <a:latin typeface="Cambria Math" panose="02040503050406030204" pitchFamily="18" charset="0"/>
                      </a:rPr>
                      <m:t> </m:t>
                    </m:r>
                  </m:oMath>
                </a14:m>
                <a:r>
                  <a:rPr lang="ru-RU" dirty="0"/>
                  <a:t> — угловой коэффициент,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𝑦</m:t>
                        </m:r>
                      </m:e>
                      <m:sub>
                        <m:r>
                          <a:rPr lang="ru-RU" i="1" dirty="0" smtClean="0">
                            <a:latin typeface="Cambria Math" panose="02040503050406030204" pitchFamily="18" charset="0"/>
                          </a:rPr>
                          <m:t>0</m:t>
                        </m:r>
                      </m:sub>
                    </m:sSub>
                    <m:r>
                      <a:rPr lang="ru-RU" i="1" dirty="0" smtClean="0">
                        <a:latin typeface="Cambria Math" panose="02040503050406030204" pitchFamily="18" charset="0"/>
                      </a:rPr>
                      <m:t> − </m:t>
                    </m:r>
                    <m:r>
                      <a:rPr lang="ru-RU" i="1" dirty="0" smtClean="0">
                        <a:latin typeface="Cambria Math" panose="02040503050406030204" pitchFamily="18" charset="0"/>
                      </a:rPr>
                      <m:t>𝑘</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0</m:t>
                        </m:r>
                      </m:sub>
                    </m:sSub>
                  </m:oMath>
                </a14:m>
                <a:r>
                  <a:rPr lang="ru-RU" dirty="0"/>
                  <a:t>.</a:t>
                </a:r>
                <a:endParaRPr lang="en-US" dirty="0"/>
              </a:p>
              <a:p>
                <a:r>
                  <a:rPr lang="ru-RU" dirty="0"/>
                  <a:t>(е) </a:t>
                </a:r>
                <a:r>
                  <a:rPr lang="ru-RU" b="1" dirty="0"/>
                  <a:t>Уравнение в отрезках на осях</a:t>
                </a:r>
                <a:endParaRPr lang="en-US" b="1" dirty="0"/>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num>
                        <m:den>
                          <m:r>
                            <a:rPr lang="ru-RU" i="1" smtClean="0">
                              <a:latin typeface="Cambria Math" panose="02040503050406030204" pitchFamily="18" charset="0"/>
                            </a:rPr>
                            <m:t>𝑎</m:t>
                          </m:r>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num>
                        <m:den>
                          <m:r>
                            <a:rPr lang="ru-RU" i="1" smtClean="0">
                              <a:latin typeface="Cambria Math" panose="02040503050406030204" pitchFamily="18" charset="0"/>
                            </a:rPr>
                            <m:t>𝑏</m:t>
                          </m:r>
                        </m:den>
                      </m:f>
                      <m:r>
                        <a:rPr lang="ru-RU" i="1" smtClean="0">
                          <a:latin typeface="Cambria Math" panose="02040503050406030204" pitchFamily="18" charset="0"/>
                        </a:rPr>
                        <m:t>=1</m:t>
                      </m:r>
                    </m:oMath>
                  </m:oMathPara>
                </a14:m>
                <a:endParaRPr lang="en-US" dirty="0"/>
              </a:p>
              <a:p>
                <a:r>
                  <a:rPr lang="ru-RU" dirty="0"/>
                  <a:t>где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f>
                      <m:fPr>
                        <m:ctrlPr>
                          <a:rPr lang="ru-RU" i="1" dirty="0" smtClean="0">
                            <a:latin typeface="Cambria Math" panose="02040503050406030204" pitchFamily="18" charset="0"/>
                          </a:rPr>
                        </m:ctrlPr>
                      </m:fPr>
                      <m:num>
                        <m:r>
                          <a:rPr lang="ru-RU" i="1" dirty="0" smtClean="0">
                            <a:latin typeface="Cambria Math" panose="02040503050406030204" pitchFamily="18" charset="0"/>
                          </a:rPr>
                          <m:t>𝐶</m:t>
                        </m:r>
                      </m:num>
                      <m:den>
                        <m:r>
                          <a:rPr lang="ru-RU" i="1" dirty="0" smtClean="0">
                            <a:latin typeface="Cambria Math" panose="02040503050406030204" pitchFamily="18" charset="0"/>
                          </a:rPr>
                          <m:t>𝐴</m:t>
                        </m:r>
                      </m:den>
                    </m:f>
                    <m:r>
                      <a:rPr lang="ru-RU" i="1" dirty="0" smtClean="0">
                        <a:latin typeface="Cambria Math" panose="02040503050406030204" pitchFamily="18" charset="0"/>
                      </a:rPr>
                      <m:t> </m:t>
                    </m:r>
                  </m:oMath>
                </a14:m>
                <a:r>
                  <a:rPr lang="ru-RU" dirty="0"/>
                  <a:t>и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f>
                      <m:fPr>
                        <m:ctrlPr>
                          <a:rPr lang="ru-RU" i="1" dirty="0" smtClean="0">
                            <a:latin typeface="Cambria Math" panose="02040503050406030204" pitchFamily="18" charset="0"/>
                          </a:rPr>
                        </m:ctrlPr>
                      </m:fPr>
                      <m:num>
                        <m:r>
                          <a:rPr lang="ru-RU" i="1" dirty="0" smtClean="0">
                            <a:latin typeface="Cambria Math" panose="02040503050406030204" pitchFamily="18" charset="0"/>
                          </a:rPr>
                          <m:t>𝐶</m:t>
                        </m:r>
                      </m:num>
                      <m:den>
                        <m:r>
                          <a:rPr lang="ru-RU" i="1" dirty="0" smtClean="0">
                            <a:latin typeface="Cambria Math" panose="02040503050406030204" pitchFamily="18" charset="0"/>
                          </a:rPr>
                          <m:t>𝐵</m:t>
                        </m:r>
                      </m:den>
                    </m:f>
                  </m:oMath>
                </a14:m>
                <a:r>
                  <a:rPr lang="ru-RU" dirty="0"/>
                  <a:t> в обозначениях общего уравнения</a:t>
                </a:r>
                <a:r>
                  <a:rPr lang="en-US" dirty="0"/>
                  <a:t>.</a:t>
                </a:r>
              </a:p>
              <a:p>
                <a:r>
                  <a:rPr lang="ru-RU" dirty="0"/>
                  <a:t>(ж) </a:t>
                </a:r>
                <a:r>
                  <a:rPr lang="ru-RU" b="1" dirty="0"/>
                  <a:t>Уравнение с прицельным параметром</a:t>
                </a:r>
                <a:endParaRPr lang="en-US" b="1" dirty="0"/>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𝛼</m:t>
                          </m:r>
                        </m:e>
                      </m:func>
                      <m:r>
                        <a:rPr lang="ru-RU" i="1" smtClean="0">
                          <a:latin typeface="Cambria Math" panose="02040503050406030204" pitchFamily="18" charset="0"/>
                        </a:rPr>
                        <m:t>+</m:t>
                      </m:r>
                      <m:r>
                        <a:rPr lang="ru-RU" i="1" smtClean="0">
                          <a:latin typeface="Cambria Math" panose="02040503050406030204" pitchFamily="18" charset="0"/>
                        </a:rPr>
                        <m:t>𝑦</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𝛽</m:t>
                          </m:r>
                        </m:e>
                      </m:func>
                      <m:r>
                        <a:rPr lang="ru-RU" i="1" smtClean="0">
                          <a:latin typeface="Cambria Math" panose="02040503050406030204" pitchFamily="18" charset="0"/>
                        </a:rPr>
                        <m:t>=</m:t>
                      </m:r>
                      <m:r>
                        <a:rPr lang="ru-RU" i="1" smtClean="0">
                          <a:latin typeface="Cambria Math" panose="02040503050406030204" pitchFamily="18" charset="0"/>
                        </a:rPr>
                        <m:t>𝑝</m:t>
                      </m:r>
                    </m:oMath>
                  </m:oMathPara>
                </a14:m>
                <a:endParaRPr lang="en-US" dirty="0"/>
              </a:p>
              <a:p>
                <a:r>
                  <a:rPr lang="ru-RU" dirty="0"/>
                  <a:t>где </a:t>
                </a:r>
                <a14:m>
                  <m:oMath xmlns:m="http://schemas.openxmlformats.org/officeDocument/2006/math">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𝛼</m:t>
                        </m:r>
                      </m:e>
                    </m:func>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𝐴</m:t>
                        </m:r>
                      </m:num>
                      <m:den>
                        <m:d>
                          <m:dPr>
                            <m:begChr m:val="|"/>
                            <m:end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𝑛</m:t>
                            </m:r>
                          </m:e>
                        </m:d>
                      </m:den>
                    </m:f>
                    <m:r>
                      <a:rPr lang="ru-RU" i="1" smtClean="0">
                        <a:latin typeface="Cambria Math" panose="02040503050406030204" pitchFamily="18" charset="0"/>
                      </a:rPr>
                      <m:t>,</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𝛽</m:t>
                        </m:r>
                      </m:e>
                    </m:func>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𝐵</m:t>
                        </m:r>
                      </m:num>
                      <m:den>
                        <m:d>
                          <m:dPr>
                            <m:begChr m:val="|"/>
                            <m:end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𝑛</m:t>
                            </m:r>
                          </m:e>
                        </m:d>
                      </m:den>
                    </m:f>
                  </m:oMath>
                </a14:m>
                <a:r>
                  <a:rPr lang="ru-RU" dirty="0"/>
                  <a:t> — направляющие косинусы прямой, </a:t>
                </a:r>
                <a14:m>
                  <m:oMath xmlns:m="http://schemas.openxmlformats.org/officeDocument/2006/math">
                    <m:r>
                      <a:rPr lang="ru-RU" i="1" smtClean="0">
                        <a:latin typeface="Cambria Math" panose="02040503050406030204" pitchFamily="18" charset="0"/>
                      </a:rPr>
                      <m:t>𝑝</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m:t>
                            </m:r>
                          </m:sub>
                        </m:sSub>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𝑛</m:t>
                            </m:r>
                          </m:num>
                          <m:den>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𝑛</m:t>
                                    </m:r>
                                  </m:e>
                                  <m:sub>
                                    <m:r>
                                      <a:rPr lang="ru-RU" i="1" smtClean="0">
                                        <a:latin typeface="Cambria Math" panose="02040503050406030204" pitchFamily="18" charset="0"/>
                                      </a:rPr>
                                      <m:t>0</m:t>
                                    </m:r>
                                  </m:sub>
                                </m:sSub>
                              </m:e>
                            </m:d>
                          </m:den>
                        </m:f>
                      </m:e>
                    </m:d>
                  </m:oMath>
                </a14:m>
                <a:r>
                  <a:rPr lang="ru-RU" dirty="0"/>
                  <a:t> — прицельный параметр прямой.</a:t>
                </a:r>
              </a:p>
            </p:txBody>
          </p:sp>
        </mc:Choice>
        <mc:Fallback>
          <p:sp>
            <p:nvSpPr>
              <p:cNvPr id="3" name="Текст 2">
                <a:extLst>
                  <a:ext uri="{FF2B5EF4-FFF2-40B4-BE49-F238E27FC236}">
                    <a16:creationId xmlns:a16="http://schemas.microsoft.com/office/drawing/2014/main" id="{AAE5B955-248E-7991-9177-F78E7BA2F2B5}"/>
                  </a:ext>
                </a:extLst>
              </p:cNvPr>
              <p:cNvSpPr>
                <a:spLocks noGrp="1" noRot="1" noChangeAspect="1" noMove="1" noResize="1" noEditPoints="1" noAdjustHandles="1" noChangeArrowheads="1" noChangeShapeType="1" noTextEdit="1"/>
              </p:cNvSpPr>
              <p:nvPr>
                <p:ph type="body" sz="quarter" idx="13"/>
              </p:nvPr>
            </p:nvSpPr>
            <p:spPr>
              <a:xfrm>
                <a:off x="838200" y="993774"/>
                <a:ext cx="10515600" cy="5599531"/>
              </a:xfrm>
              <a:blipFill>
                <a:blip r:embed="rId2"/>
                <a:stretch>
                  <a:fillRect l="-522" t="-1415" r="-464"/>
                </a:stretch>
              </a:blipFill>
            </p:spPr>
            <p:txBody>
              <a:bodyPr/>
              <a:lstStyle/>
              <a:p>
                <a:r>
                  <a:rPr lang="ru-RU">
                    <a:noFill/>
                  </a:rPr>
                  <a:t> </a:t>
                </a:r>
              </a:p>
            </p:txBody>
          </p:sp>
        </mc:Fallback>
      </mc:AlternateContent>
    </p:spTree>
    <p:extLst>
      <p:ext uri="{BB962C8B-B14F-4D97-AF65-F5344CB8AC3E}">
        <p14:creationId xmlns:p14="http://schemas.microsoft.com/office/powerpoint/2010/main" val="1551575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2838F5-137B-C1EF-F9AA-1394CD56265D}"/>
              </a:ext>
            </a:extLst>
          </p:cNvPr>
          <p:cNvSpPr>
            <a:spLocks noGrp="1"/>
          </p:cNvSpPr>
          <p:nvPr>
            <p:ph type="title"/>
          </p:nvPr>
        </p:nvSpPr>
        <p:spPr/>
        <p:txBody>
          <a:bodyPr>
            <a:normAutofit fontScale="90000"/>
          </a:bodyPr>
          <a:lstStyle/>
          <a:p>
            <a:r>
              <a:rPr lang="ru-RU" dirty="0"/>
              <a:t>2. Линейная комбинация. Линейная оболочка. Линейная зависимость и независимость.</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334B9C2-74DD-D516-7263-56432CB6E0B3}"/>
                  </a:ext>
                </a:extLst>
              </p:cNvPr>
              <p:cNvSpPr>
                <a:spLocks noGrp="1"/>
              </p:cNvSpPr>
              <p:nvPr>
                <p:ph type="body" sz="quarter" idx="13"/>
              </p:nvPr>
            </p:nvSpPr>
            <p:spPr/>
            <p:txBody>
              <a:bodyPr>
                <a:normAutofit fontScale="92500" lnSpcReduction="10000"/>
              </a:bodyPr>
              <a:lstStyle/>
              <a:p>
                <a:r>
                  <a:rPr lang="ru-RU" b="1" dirty="0"/>
                  <a:t>Лемма </a:t>
                </a:r>
                <a:r>
                  <a:rPr lang="ru-RU" dirty="0"/>
                  <a:t>(Свойства линейно (не)зависимых систем)</a:t>
                </a:r>
              </a:p>
              <a:p>
                <a:pPr marL="342900" indent="-342900">
                  <a:buFont typeface="+mj-lt"/>
                  <a:buAutoNum type="arabicPeriod"/>
                </a:pPr>
                <a:r>
                  <a:rPr lang="ru-RU" dirty="0"/>
                  <a:t>Система векторов линейно зависима тогда и только тогда, когда хотя бы один из этих векторов есть линейная комбинация всех остальных</a:t>
                </a:r>
              </a:p>
              <a:p>
                <a:pPr marL="342900" indent="-342900">
                  <a:buFont typeface="+mj-lt"/>
                  <a:buAutoNum type="arabicPeriod"/>
                </a:pPr>
                <a:r>
                  <a:rPr lang="ru-RU" dirty="0"/>
                  <a:t>Если система векторов содержит линейно зависимую подсистему, то вся система линейно зависима.</a:t>
                </a:r>
              </a:p>
              <a:p>
                <a:pPr marL="342900" indent="-342900">
                  <a:buFont typeface="+mj-lt"/>
                  <a:buAutoNum type="arabicPeriod"/>
                </a:pPr>
                <a:r>
                  <a:rPr lang="ru-RU" dirty="0"/>
                  <a:t>Если система векторов линейно независима, то любая ее подсистема так же линейно независима.</a:t>
                </a:r>
              </a:p>
              <a:p>
                <a:r>
                  <a:rPr lang="ru-RU" b="1" dirty="0"/>
                  <a:t>Доказательство</a:t>
                </a:r>
                <a:r>
                  <a:rPr lang="en-US" b="1" dirty="0"/>
                  <a:t>:</a:t>
                </a:r>
              </a:p>
              <a:p>
                <a:pPr marL="342900" indent="-342900">
                  <a:buFont typeface="+mj-lt"/>
                  <a:buAutoNum type="arabicPeriod"/>
                </a:pPr>
                <a:r>
                  <a:rPr lang="ru-RU" i="1" dirty="0"/>
                  <a:t>Необходимость</a:t>
                </a:r>
                <a:r>
                  <a:rPr lang="en-US" dirty="0"/>
                  <a:t>: </a:t>
                </a:r>
                <a:r>
                  <a:rPr lang="ru-RU" dirty="0"/>
                  <a:t>Система векторов линейно зависима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𝑛</m:t>
                        </m:r>
                      </m:sub>
                    </m:sSub>
                    <m:r>
                      <a:rPr lang="en-US" i="0" smtClean="0">
                        <a:latin typeface="Cambria Math" panose="02040503050406030204" pitchFamily="18" charset="0"/>
                      </a:rPr>
                      <m:t>≠0</m:t>
                    </m:r>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ru-RU" i="1" dirty="0">
                        <a:latin typeface="Cambria Math" panose="02040503050406030204" pitchFamily="18" charset="0"/>
                      </a:rPr>
                      <m:t> </m:t>
                    </m:r>
                  </m:oMath>
                </a14:m>
                <a:r>
                  <a:rPr lang="ru-RU" dirty="0"/>
                  <a:t>можно алгебраически выразить </a:t>
                </a:r>
                <a:r>
                  <a:rPr lang="en-US" dirty="0"/>
                  <a:t>n-</a:t>
                </a:r>
                <a:r>
                  <a:rPr lang="ru-RU" dirty="0" err="1"/>
                  <a:t>ный</a:t>
                </a:r>
                <a:r>
                  <a:rPr lang="ru-RU" dirty="0"/>
                  <a:t> вектор через линейную комбинацию </a:t>
                </a:r>
                <a:r>
                  <a:rPr lang="ru-RU" dirty="0" err="1"/>
                  <a:t>чтд</a:t>
                </a:r>
                <a:r>
                  <a:rPr lang="en-US" dirty="0"/>
                  <a:t>; </a:t>
                </a:r>
                <a:r>
                  <a:rPr lang="ru-RU" i="1" dirty="0"/>
                  <a:t>Достаточность</a:t>
                </a:r>
                <a:r>
                  <a:rPr lang="en-US" dirty="0"/>
                  <a:t>: </a:t>
                </a:r>
                <a:r>
                  <a:rPr lang="ru-RU" dirty="0"/>
                  <a:t>если мы можем выразить вектор через линейную комбинацию остальных, то достаточно вычесть этот вектор с обоих сторон уравнения и получить нетривиальную линейную комбинацию равную нулю </a:t>
                </a:r>
                <a:r>
                  <a:rPr lang="ru-RU" dirty="0" err="1"/>
                  <a:t>чтд</a:t>
                </a:r>
                <a:r>
                  <a:rPr lang="ru-RU" dirty="0"/>
                  <a:t>.</a:t>
                </a:r>
              </a:p>
              <a:p>
                <a:pPr marL="342900" indent="-342900">
                  <a:buFont typeface="+mj-lt"/>
                  <a:buAutoNum type="arabicPeriod"/>
                </a:pPr>
                <a:r>
                  <a:rPr lang="ru-RU" dirty="0"/>
                  <a:t>Так как существует линейно зависимая подсистема векторов, то можно найти нетривиальную линейную комбинацию векторов подсистемы равную нулю, а затем просто взять </a:t>
                </a:r>
                <a14:m>
                  <m:oMath xmlns:m="http://schemas.openxmlformats.org/officeDocument/2006/math">
                    <m:sSub>
                      <m:sSubPr>
                        <m:ctrlPr>
                          <a:rPr lang="ru-RU" i="1" dirty="0" smtClean="0">
                            <a:solidFill>
                              <a:srgbClr val="836967"/>
                            </a:solidFill>
                            <a:latin typeface="Cambria Math" panose="02040503050406030204" pitchFamily="18" charset="0"/>
                          </a:rPr>
                        </m:ctrlPr>
                      </m:sSubPr>
                      <m:e>
                        <m:r>
                          <a:rPr lang="ru-RU" i="1" dirty="0">
                            <a:latin typeface="Cambria Math" panose="02040503050406030204" pitchFamily="18" charset="0"/>
                          </a:rPr>
                          <m:t>𝜆</m:t>
                        </m:r>
                      </m:e>
                      <m:sub>
                        <m:r>
                          <a:rPr lang="ru-RU" i="1" dirty="0">
                            <a:latin typeface="Cambria Math" panose="02040503050406030204" pitchFamily="18" charset="0"/>
                          </a:rPr>
                          <m:t>𝑖</m:t>
                        </m:r>
                      </m:sub>
                    </m:sSub>
                    <m:r>
                      <a:rPr lang="ru-RU" i="0" dirty="0">
                        <a:latin typeface="Cambria Math" panose="02040503050406030204" pitchFamily="18" charset="0"/>
                      </a:rPr>
                      <m:t>=0</m:t>
                    </m:r>
                  </m:oMath>
                </a14:m>
                <a:r>
                  <a:rPr lang="en-US" dirty="0"/>
                  <a:t> </a:t>
                </a:r>
                <a:r>
                  <a:rPr lang="ru-RU" dirty="0"/>
                  <a:t>для остальных векторов системы получив нетривиальную линейную комбинацию(найдется </a:t>
                </a:r>
                <a14:m>
                  <m:oMath xmlns:m="http://schemas.openxmlformats.org/officeDocument/2006/math">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𝜆</m:t>
                        </m:r>
                      </m:e>
                      <m:sub>
                        <m:r>
                          <a:rPr lang="ru-RU" i="1" dirty="0">
                            <a:latin typeface="Cambria Math" panose="02040503050406030204" pitchFamily="18" charset="0"/>
                          </a:rPr>
                          <m:t>𝑖</m:t>
                        </m:r>
                      </m:sub>
                    </m:sSub>
                  </m:oMath>
                </a14:m>
                <a:r>
                  <a:rPr lang="ru-RU" dirty="0"/>
                  <a:t> не равный нулю из линейной комбинации подсистемы) векторов системы, а значит система линейно зависима </a:t>
                </a:r>
                <a:r>
                  <a:rPr lang="ru-RU" dirty="0" err="1"/>
                  <a:t>чтд</a:t>
                </a:r>
                <a:r>
                  <a:rPr lang="ru-RU" dirty="0"/>
                  <a:t>.</a:t>
                </a:r>
              </a:p>
              <a:p>
                <a:pPr marL="342900" indent="-342900">
                  <a:buFont typeface="+mj-lt"/>
                  <a:buAutoNum type="arabicPeriod"/>
                </a:pPr>
                <a:r>
                  <a:rPr lang="ru-RU" dirty="0"/>
                  <a:t>Пусть найдется линейно зависимая подсистема</a:t>
                </a:r>
                <a:r>
                  <a:rPr lang="en-US" dirty="0">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 </m:t>
                    </m:r>
                  </m:oMath>
                </a14:m>
                <a:r>
                  <a:rPr lang="ru-RU" dirty="0"/>
                  <a:t>вся система линейно зависима по п.2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r>
                  <a:rPr lang="ru-RU" dirty="0"/>
                  <a:t>наше предположение неверно </a:t>
                </a:r>
                <a14:m>
                  <m:oMath xmlns:m="http://schemas.openxmlformats.org/officeDocument/2006/math">
                    <m:r>
                      <a:rPr lang="en-US" i="1" dirty="0">
                        <a:latin typeface="Cambria Math" panose="02040503050406030204" pitchFamily="18" charset="0"/>
                        <a:ea typeface="Cambria Math" panose="02040503050406030204" pitchFamily="18" charset="0"/>
                      </a:rPr>
                      <m:t>⟹ </m:t>
                    </m:r>
                  </m:oMath>
                </a14:m>
                <a:r>
                  <a:rPr lang="ru-RU" dirty="0"/>
                  <a:t>исходное утверждение верно </a:t>
                </a:r>
                <a:r>
                  <a:rPr lang="ru-RU" dirty="0" err="1"/>
                  <a:t>чтд</a:t>
                </a:r>
                <a:r>
                  <a:rPr lang="ru-RU" dirty="0"/>
                  <a:t>.</a:t>
                </a:r>
              </a:p>
              <a:p>
                <a:endParaRPr lang="ru-RU" dirty="0"/>
              </a:p>
            </p:txBody>
          </p:sp>
        </mc:Choice>
        <mc:Fallback xmlns="">
          <p:sp>
            <p:nvSpPr>
              <p:cNvPr id="3" name="Текст 2">
                <a:extLst>
                  <a:ext uri="{FF2B5EF4-FFF2-40B4-BE49-F238E27FC236}">
                    <a16:creationId xmlns:a16="http://schemas.microsoft.com/office/drawing/2014/main" id="{6334B9C2-74DD-D516-7263-56432CB6E0B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406" t="-1174" r="-348" b="-352"/>
                </a:stretch>
              </a:blipFill>
            </p:spPr>
            <p:txBody>
              <a:bodyPr/>
              <a:lstStyle/>
              <a:p>
                <a:r>
                  <a:rPr lang="ru-RU">
                    <a:noFill/>
                  </a:rPr>
                  <a:t> </a:t>
                </a:r>
              </a:p>
            </p:txBody>
          </p:sp>
        </mc:Fallback>
      </mc:AlternateContent>
    </p:spTree>
    <p:extLst>
      <p:ext uri="{BB962C8B-B14F-4D97-AF65-F5344CB8AC3E}">
        <p14:creationId xmlns:p14="http://schemas.microsoft.com/office/powerpoint/2010/main" val="3024211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BD357-AFEB-F5CE-F9FA-FE6F44A7D8B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80100F-0F36-E2CC-24E3-8DD261EBE95B}"/>
              </a:ext>
            </a:extLst>
          </p:cNvPr>
          <p:cNvSpPr>
            <a:spLocks noGrp="1"/>
          </p:cNvSpPr>
          <p:nvPr>
            <p:ph type="title"/>
          </p:nvPr>
        </p:nvSpPr>
        <p:spPr/>
        <p:txBody>
          <a:bodyPr>
            <a:normAutofit/>
          </a:bodyPr>
          <a:lstStyle/>
          <a:p>
            <a:r>
              <a:rPr lang="ru-RU" dirty="0">
                <a:solidFill>
                  <a:srgbClr val="0070C0"/>
                </a:solidFill>
              </a:rPr>
              <a:t>9. Плоскость в пространстве: координатные уравнения.</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1E9056F0-CF2D-44E7-BEC3-3375AA1B8A3E}"/>
                  </a:ext>
                </a:extLst>
              </p:cNvPr>
              <p:cNvSpPr>
                <a:spLocks noGrp="1"/>
              </p:cNvSpPr>
              <p:nvPr>
                <p:ph type="body" sz="quarter" idx="13"/>
              </p:nvPr>
            </p:nvSpPr>
            <p:spPr/>
            <p:txBody>
              <a:bodyPr/>
              <a:lstStyle/>
              <a:p>
                <a:r>
                  <a:rPr lang="ru-RU" dirty="0"/>
                  <a:t>Для задания плоскости в пространстве необходимы следующие объекты:</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𝑛</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𝐴</m:t>
                        </m:r>
                        <m:r>
                          <a:rPr lang="ru-RU" i="1" smtClean="0">
                            <a:latin typeface="Cambria Math" panose="02040503050406030204" pitchFamily="18" charset="0"/>
                          </a:rPr>
                          <m:t>,</m:t>
                        </m:r>
                        <m:r>
                          <a:rPr lang="ru-RU" i="1" smtClean="0">
                            <a:latin typeface="Cambria Math" panose="02040503050406030204" pitchFamily="18" charset="0"/>
                          </a:rPr>
                          <m:t>𝐵</m:t>
                        </m:r>
                        <m:r>
                          <a:rPr lang="ru-RU" i="1" smtClean="0">
                            <a:latin typeface="Cambria Math" panose="02040503050406030204" pitchFamily="18" charset="0"/>
                          </a:rPr>
                          <m:t>,</m:t>
                        </m:r>
                        <m:r>
                          <a:rPr lang="ru-RU" i="1" smtClean="0">
                            <a:latin typeface="Cambria Math" panose="02040503050406030204" pitchFamily="18" charset="0"/>
                          </a:rPr>
                          <m:t>𝐶</m:t>
                        </m:r>
                      </m:e>
                    </m:d>
                  </m:oMath>
                </a14:m>
                <a:r>
                  <a:rPr lang="en-US" dirty="0"/>
                  <a:t> -</a:t>
                </a:r>
                <a:r>
                  <a:rPr lang="ru-RU" dirty="0"/>
                  <a:t> вектор нормали к плоскости</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𝑎</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𝑥</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𝑦</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𝑧</m:t>
                            </m:r>
                          </m:sub>
                        </m:sSub>
                      </m:e>
                    </m:d>
                    <m:r>
                      <a:rPr lang="ru-RU" i="1" smtClean="0">
                        <a:latin typeface="Cambria Math" panose="02040503050406030204" pitchFamily="18" charset="0"/>
                      </a:rPr>
                      <m:t>,</m:t>
                    </m:r>
                    <m:r>
                      <a:rPr lang="ru-RU" i="1" smtClean="0">
                        <a:latin typeface="Cambria Math" panose="02040503050406030204" pitchFamily="18" charset="0"/>
                      </a:rPr>
                      <m:t>𝑏</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𝑥</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𝑦</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𝑧</m:t>
                            </m:r>
                          </m:sub>
                        </m:sSub>
                      </m:e>
                    </m:d>
                  </m:oMath>
                </a14:m>
                <a:r>
                  <a:rPr lang="ru-RU" dirty="0"/>
                  <a:t> - пара неколлинеарных векторов, принадлежащих плоскости</a:t>
                </a:r>
              </a:p>
              <a:p>
                <a:pPr marL="285750" indent="-285750">
                  <a:buFont typeface="Arial" panose="020B0604020202020204" pitchFamily="34" charset="0"/>
                  <a:buChar char="•"/>
                </a:pP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0,1,2</m:t>
                        </m:r>
                      </m:sub>
                    </m:sSub>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0,1,2</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0,1,2</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0,1,2</m:t>
                            </m:r>
                          </m:sub>
                        </m:sSub>
                      </m:e>
                    </m:d>
                  </m:oMath>
                </a14:m>
                <a:r>
                  <a:rPr lang="ru-RU" dirty="0"/>
                  <a:t> - радиус-векторы опорных точек плоскости</a:t>
                </a:r>
              </a:p>
              <a:p>
                <a:pPr marL="285750" indent="-285750">
                  <a:buFont typeface="Arial" panose="020B0604020202020204" pitchFamily="34" charset="0"/>
                  <a:buChar char="•"/>
                </a:pPr>
                <a:endParaRPr lang="ru-RU" dirty="0"/>
              </a:p>
              <a:p>
                <a:r>
                  <a:rPr lang="ru-RU" dirty="0"/>
                  <a:t>(а) </a:t>
                </a:r>
                <a:r>
                  <a:rPr lang="ru-RU" b="1" dirty="0"/>
                  <a:t>Параметрические уравнения плоскости в пространстве</a:t>
                </a:r>
              </a:p>
              <a:p>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𝛼</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𝑥</m:t>
                                    </m:r>
                                  </m:sub>
                                </m:sSub>
                                <m:r>
                                  <a:rPr lang="ru-RU" i="1" smtClean="0">
                                    <a:latin typeface="Cambria Math" panose="02040503050406030204" pitchFamily="18" charset="0"/>
                                  </a:rPr>
                                  <m:t>+</m:t>
                                </m:r>
                                <m:r>
                                  <a:rPr lang="ru-RU" i="1" smtClean="0">
                                    <a:latin typeface="Cambria Math" panose="02040503050406030204" pitchFamily="18" charset="0"/>
                                  </a:rPr>
                                  <m:t>𝛽</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𝑥</m:t>
                                    </m:r>
                                  </m:sub>
                                </m:sSub>
                              </m:e>
                            </m:mr>
                            <m:mr>
                              <m:e>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𝛼</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𝑦</m:t>
                                    </m:r>
                                  </m:sub>
                                </m:sSub>
                                <m:r>
                                  <a:rPr lang="ru-RU" i="1" smtClean="0">
                                    <a:latin typeface="Cambria Math" panose="02040503050406030204" pitchFamily="18" charset="0"/>
                                  </a:rPr>
                                  <m:t>+</m:t>
                                </m:r>
                                <m:r>
                                  <a:rPr lang="ru-RU" i="1" smtClean="0">
                                    <a:latin typeface="Cambria Math" panose="02040503050406030204" pitchFamily="18" charset="0"/>
                                  </a:rPr>
                                  <m:t>𝛽</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𝑦</m:t>
                                    </m:r>
                                  </m:sub>
                                </m:sSub>
                              </m:e>
                            </m:mr>
                            <m:mr>
                              <m:e>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𝛼</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𝑧</m:t>
                                    </m:r>
                                  </m:sub>
                                </m:sSub>
                                <m:r>
                                  <a:rPr lang="ru-RU" i="1" smtClean="0">
                                    <a:latin typeface="Cambria Math" panose="02040503050406030204" pitchFamily="18" charset="0"/>
                                  </a:rPr>
                                  <m:t>+</m:t>
                                </m:r>
                                <m:r>
                                  <a:rPr lang="ru-RU" i="1" smtClean="0">
                                    <a:latin typeface="Cambria Math" panose="02040503050406030204" pitchFamily="18" charset="0"/>
                                  </a:rPr>
                                  <m:t>𝛽</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𝑧</m:t>
                                    </m:r>
                                  </m:sub>
                                </m:sSub>
                              </m:e>
                            </m:mr>
                          </m:m>
                        </m:e>
                      </m:d>
                    </m:oMath>
                  </m:oMathPara>
                </a14:m>
                <a:endParaRPr lang="ru-RU" dirty="0"/>
              </a:p>
              <a:p>
                <a:r>
                  <a:rPr lang="ru-RU" dirty="0"/>
                  <a:t>(б) </a:t>
                </a:r>
                <a:r>
                  <a:rPr lang="ru-RU" b="1" dirty="0"/>
                  <a:t>Уравнение, полученное из условия компланарности</a:t>
                </a:r>
              </a:p>
              <a:p>
                <a14:m>
                  <m:oMathPara xmlns:m="http://schemas.openxmlformats.org/officeDocument/2006/math">
                    <m:oMathParaPr>
                      <m:jc m:val="centerGroup"/>
                    </m:oMathParaPr>
                    <m:oMath xmlns:m="http://schemas.openxmlformats.org/officeDocument/2006/math">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𝑟</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𝑏</m:t>
                          </m:r>
                        </m:e>
                      </m:d>
                      <m:r>
                        <a:rPr lang="ru-RU" i="1" smtClean="0">
                          <a:latin typeface="Cambria Math" panose="02040503050406030204" pitchFamily="18" charset="0"/>
                        </a:rPr>
                        <m:t>=0</m:t>
                      </m:r>
                      <m:r>
                        <a:rPr lang="ru-RU" b="0" i="1" smtClean="0">
                          <a:latin typeface="Cambria Math" panose="02040503050406030204" pitchFamily="18" charset="0"/>
                        </a:rPr>
                        <m:t> </m:t>
                      </m:r>
                      <m:r>
                        <a:rPr lang="ru-RU" b="0" i="1" smtClean="0">
                          <a:latin typeface="Cambria Math" panose="02040503050406030204" pitchFamily="18" charset="0"/>
                          <a:ea typeface="Cambria Math" panose="02040503050406030204" pitchFamily="18" charset="0"/>
                        </a:rPr>
                        <m:t>⟺ </m:t>
                      </m:r>
                      <m:d>
                        <m:dPr>
                          <m:begChr m:val="|"/>
                          <m:endChr m:val="|"/>
                          <m:ctrlPr>
                            <a:rPr lang="ru-RU" dirty="0" smtClean="0">
                              <a:solidFill>
                                <a:srgbClr val="836967"/>
                              </a:solidFill>
                              <a:latin typeface="Cambria Math" panose="02040503050406030204" pitchFamily="18" charset="0"/>
                            </a:rPr>
                          </m:ctrlPr>
                        </m:dPr>
                        <m:e>
                          <m:m>
                            <m:mPr>
                              <m:plcHide m:val="on"/>
                              <m:mcs>
                                <m:mc>
                                  <m:mcPr>
                                    <m:count m:val="3"/>
                                    <m:mcJc m:val="center"/>
                                  </m:mcPr>
                                </m:mc>
                              </m:mcs>
                              <m:ctrlPr>
                                <a:rPr lang="ru-RU" dirty="0">
                                  <a:solidFill>
                                    <a:srgbClr val="836967"/>
                                  </a:solidFill>
                                  <a:latin typeface="Cambria Math" panose="02040503050406030204" pitchFamily="18" charset="0"/>
                                </a:rPr>
                              </m:ctrlPr>
                            </m:mPr>
                            <m:mr>
                              <m:e>
                                <m:r>
                                  <a:rPr lang="ru-RU" i="1" dirty="0">
                                    <a:latin typeface="Cambria Math" panose="02040503050406030204" pitchFamily="18" charset="0"/>
                                  </a:rPr>
                                  <m:t>𝑥</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𝑥</m:t>
                                    </m:r>
                                  </m:e>
                                  <m:sub>
                                    <m:r>
                                      <a:rPr lang="ru-RU" i="0" dirty="0">
                                        <a:latin typeface="Cambria Math" panose="02040503050406030204" pitchFamily="18" charset="0"/>
                                      </a:rPr>
                                      <m:t>0</m:t>
                                    </m:r>
                                  </m:sub>
                                </m:sSub>
                              </m:e>
                              <m:e>
                                <m:r>
                                  <a:rPr lang="ru-RU" i="1" dirty="0">
                                    <a:latin typeface="Cambria Math" panose="02040503050406030204" pitchFamily="18" charset="0"/>
                                  </a:rPr>
                                  <m:t>𝑦</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𝑦</m:t>
                                    </m:r>
                                  </m:e>
                                  <m:sub>
                                    <m:r>
                                      <a:rPr lang="ru-RU" i="0" dirty="0">
                                        <a:latin typeface="Cambria Math" panose="02040503050406030204" pitchFamily="18" charset="0"/>
                                      </a:rPr>
                                      <m:t>0</m:t>
                                    </m:r>
                                  </m:sub>
                                </m:sSub>
                              </m:e>
                              <m:e>
                                <m:r>
                                  <a:rPr lang="ru-RU" i="1" dirty="0">
                                    <a:latin typeface="Cambria Math" panose="02040503050406030204" pitchFamily="18" charset="0"/>
                                  </a:rPr>
                                  <m:t>𝑧</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𝑧</m:t>
                                    </m:r>
                                  </m:e>
                                  <m:sub>
                                    <m:r>
                                      <a:rPr lang="ru-RU" i="0" dirty="0">
                                        <a:latin typeface="Cambria Math" panose="02040503050406030204" pitchFamily="18" charset="0"/>
                                      </a:rPr>
                                      <m:t>0</m:t>
                                    </m:r>
                                  </m:sub>
                                </m:sSub>
                              </m:e>
                            </m:mr>
                            <m:mr>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𝑎</m:t>
                                    </m:r>
                                  </m:e>
                                  <m:sub>
                                    <m:r>
                                      <a:rPr lang="ru-RU" i="1" dirty="0">
                                        <a:latin typeface="Cambria Math" panose="02040503050406030204" pitchFamily="18" charset="0"/>
                                      </a:rPr>
                                      <m:t>𝑥</m:t>
                                    </m:r>
                                  </m:sub>
                                </m:sSub>
                              </m:e>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𝑎</m:t>
                                    </m:r>
                                  </m:e>
                                  <m:sub>
                                    <m:r>
                                      <a:rPr lang="ru-RU" i="1" dirty="0">
                                        <a:latin typeface="Cambria Math" panose="02040503050406030204" pitchFamily="18" charset="0"/>
                                      </a:rPr>
                                      <m:t>𝑦</m:t>
                                    </m:r>
                                  </m:sub>
                                </m:sSub>
                              </m:e>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𝑎</m:t>
                                    </m:r>
                                  </m:e>
                                  <m:sub>
                                    <m:r>
                                      <a:rPr lang="ru-RU" i="1" dirty="0">
                                        <a:latin typeface="Cambria Math" panose="02040503050406030204" pitchFamily="18" charset="0"/>
                                      </a:rPr>
                                      <m:t>𝑧</m:t>
                                    </m:r>
                                  </m:sub>
                                </m:sSub>
                              </m:e>
                            </m:mr>
                            <m:mr>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𝑏</m:t>
                                    </m:r>
                                  </m:e>
                                  <m:sub>
                                    <m:r>
                                      <a:rPr lang="ru-RU" i="1" dirty="0">
                                        <a:latin typeface="Cambria Math" panose="02040503050406030204" pitchFamily="18" charset="0"/>
                                      </a:rPr>
                                      <m:t>𝑥</m:t>
                                    </m:r>
                                  </m:sub>
                                </m:sSub>
                              </m:e>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𝑏</m:t>
                                    </m:r>
                                  </m:e>
                                  <m:sub>
                                    <m:r>
                                      <a:rPr lang="ru-RU" i="1" dirty="0">
                                        <a:latin typeface="Cambria Math" panose="02040503050406030204" pitchFamily="18" charset="0"/>
                                      </a:rPr>
                                      <m:t>𝑦</m:t>
                                    </m:r>
                                  </m:sub>
                                </m:sSub>
                              </m:e>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𝑏</m:t>
                                    </m:r>
                                  </m:e>
                                  <m:sub>
                                    <m:r>
                                      <a:rPr lang="ru-RU" i="1" dirty="0">
                                        <a:latin typeface="Cambria Math" panose="02040503050406030204" pitchFamily="18" charset="0"/>
                                      </a:rPr>
                                      <m:t>𝑧</m:t>
                                    </m:r>
                                  </m:sub>
                                </m:sSub>
                              </m:e>
                            </m:mr>
                          </m:m>
                        </m:e>
                      </m:d>
                      <m:r>
                        <a:rPr lang="ru-RU" i="0" dirty="0">
                          <a:latin typeface="Cambria Math" panose="02040503050406030204" pitchFamily="18" charset="0"/>
                        </a:rPr>
                        <m:t>=0</m:t>
                      </m:r>
                    </m:oMath>
                  </m:oMathPara>
                </a14:m>
                <a:endParaRPr lang="ru-RU" dirty="0"/>
              </a:p>
            </p:txBody>
          </p:sp>
        </mc:Choice>
        <mc:Fallback>
          <p:sp>
            <p:nvSpPr>
              <p:cNvPr id="3" name="Текст 2">
                <a:extLst>
                  <a:ext uri="{FF2B5EF4-FFF2-40B4-BE49-F238E27FC236}">
                    <a16:creationId xmlns:a16="http://schemas.microsoft.com/office/drawing/2014/main" id="{1E9056F0-CF2D-44E7-BEC3-3375AA1B8A3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4054216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F809A-5638-EF40-FD6D-D224FB3AF1A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8C46F-CBD6-EB74-9B41-9439AA236BEF}"/>
              </a:ext>
            </a:extLst>
          </p:cNvPr>
          <p:cNvSpPr>
            <a:spLocks noGrp="1"/>
          </p:cNvSpPr>
          <p:nvPr>
            <p:ph type="title"/>
          </p:nvPr>
        </p:nvSpPr>
        <p:spPr/>
        <p:txBody>
          <a:bodyPr>
            <a:normAutofit/>
          </a:bodyPr>
          <a:lstStyle/>
          <a:p>
            <a:r>
              <a:rPr lang="ru-RU" dirty="0">
                <a:solidFill>
                  <a:srgbClr val="0070C0"/>
                </a:solidFill>
              </a:rPr>
              <a:t>9. Плоскость в пространстве: координатные уравнения.</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21587442-B174-E382-1F21-8E18192778B5}"/>
                  </a:ext>
                </a:extLst>
              </p:cNvPr>
              <p:cNvSpPr>
                <a:spLocks noGrp="1"/>
              </p:cNvSpPr>
              <p:nvPr>
                <p:ph type="body" sz="quarter" idx="13"/>
              </p:nvPr>
            </p:nvSpPr>
            <p:spPr/>
            <p:txBody>
              <a:bodyPr/>
              <a:lstStyle/>
              <a:p>
                <a:r>
                  <a:rPr lang="ru-RU" dirty="0"/>
                  <a:t>(в) </a:t>
                </a:r>
                <a:r>
                  <a:rPr lang="ru-RU" b="1" dirty="0"/>
                  <a:t>Общее уравнения плоскости в пространстве</a:t>
                </a:r>
              </a:p>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𝐵𝑦</m:t>
                      </m:r>
                      <m:r>
                        <a:rPr lang="ru-RU" i="1" smtClean="0">
                          <a:latin typeface="Cambria Math" panose="02040503050406030204" pitchFamily="18" charset="0"/>
                        </a:rPr>
                        <m:t>+</m:t>
                      </m:r>
                      <m:r>
                        <a:rPr lang="ru-RU" i="1" smtClean="0">
                          <a:latin typeface="Cambria Math" panose="02040503050406030204" pitchFamily="18" charset="0"/>
                        </a:rPr>
                        <m:t>𝐶𝑧</m:t>
                      </m:r>
                      <m:r>
                        <a:rPr lang="ru-RU" i="1" smtClean="0">
                          <a:latin typeface="Cambria Math" panose="02040503050406030204" pitchFamily="18" charset="0"/>
                        </a:rPr>
                        <m:t>+</m:t>
                      </m:r>
                      <m:r>
                        <a:rPr lang="ru-RU" i="1" smtClean="0">
                          <a:latin typeface="Cambria Math" panose="02040503050406030204" pitchFamily="18" charset="0"/>
                        </a:rPr>
                        <m:t>𝐷</m:t>
                      </m:r>
                      <m:r>
                        <a:rPr lang="ru-RU" i="1" smtClean="0">
                          <a:latin typeface="Cambria Math" panose="02040503050406030204" pitchFamily="18" charset="0"/>
                        </a:rPr>
                        <m:t>=0</m:t>
                      </m:r>
                    </m:oMath>
                  </m:oMathPara>
                </a14:m>
                <a:endParaRPr lang="ru-RU" dirty="0"/>
              </a:p>
              <a:p>
                <a:r>
                  <a:rPr lang="ru-RU" b="1" dirty="0"/>
                  <a:t>Нормальное уравнение плоскости в пространстве</a:t>
                </a:r>
              </a:p>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r>
                        <a:rPr lang="ru-RU" i="1" smtClean="0">
                          <a:latin typeface="Cambria Math" panose="02040503050406030204" pitchFamily="18" charset="0"/>
                        </a:rPr>
                        <m:t>+</m:t>
                      </m:r>
                      <m:r>
                        <a:rPr lang="ru-RU" i="1" smtClean="0">
                          <a:latin typeface="Cambria Math" panose="02040503050406030204" pitchFamily="18" charset="0"/>
                        </a:rPr>
                        <m:t>𝐵</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e>
                      </m:d>
                      <m:r>
                        <a:rPr lang="ru-RU" i="1" smtClean="0">
                          <a:latin typeface="Cambria Math" panose="02040503050406030204" pitchFamily="18" charset="0"/>
                        </a:rPr>
                        <m:t>+</m:t>
                      </m:r>
                      <m:r>
                        <a:rPr lang="ru-RU" i="1" smtClean="0">
                          <a:latin typeface="Cambria Math" panose="02040503050406030204" pitchFamily="18" charset="0"/>
                        </a:rPr>
                        <m:t>𝐶</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e>
                      </m:d>
                      <m:r>
                        <a:rPr lang="ru-RU" i="1" smtClean="0">
                          <a:latin typeface="Cambria Math" panose="02040503050406030204" pitchFamily="18" charset="0"/>
                        </a:rPr>
                        <m:t>=0</m:t>
                      </m:r>
                    </m:oMath>
                  </m:oMathPara>
                </a14:m>
                <a:endParaRPr lang="ru-RU" dirty="0"/>
              </a:p>
              <a:p>
                <a:r>
                  <a:rPr lang="ru-RU" dirty="0"/>
                  <a:t>Оба уравнения, как и в случае прямой на плоскости, могут быть получены из векторного нормального уравнения плоскости в пространстве</a:t>
                </a:r>
              </a:p>
              <a:p>
                <a14:m>
                  <m:oMathPara xmlns:m="http://schemas.openxmlformats.org/officeDocument/2006/math">
                    <m:oMathParaPr>
                      <m:jc m:val="centerGroup"/>
                    </m:oMathParaPr>
                    <m:oMath xmlns:m="http://schemas.openxmlformats.org/officeDocument/2006/math">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𝑟</m:t>
                          </m:r>
                          <m:r>
                            <a:rPr lang="ru-RU" i="1" smtClean="0">
                              <a:latin typeface="Cambria Math" panose="02040503050406030204" pitchFamily="18" charset="0"/>
                            </a:rPr>
                            <m:t>⋅</m:t>
                          </m:r>
                          <m:r>
                            <a:rPr lang="ru-RU" i="1" smtClean="0">
                              <a:latin typeface="Cambria Math" panose="02040503050406030204" pitchFamily="18" charset="0"/>
                            </a:rPr>
                            <m:t>𝑛</m:t>
                          </m:r>
                        </m:e>
                      </m:d>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𝑛</m:t>
                          </m:r>
                        </m:e>
                      </m:d>
                      <m:r>
                        <a:rPr lang="ru-RU" i="1" smtClean="0">
                          <a:latin typeface="Cambria Math" panose="02040503050406030204" pitchFamily="18" charset="0"/>
                        </a:rPr>
                        <m:t>=−</m:t>
                      </m:r>
                      <m:r>
                        <a:rPr lang="ru-RU" i="1" smtClean="0">
                          <a:latin typeface="Cambria Math" panose="02040503050406030204" pitchFamily="18" charset="0"/>
                        </a:rPr>
                        <m:t>𝐷</m:t>
                      </m:r>
                    </m:oMath>
                  </m:oMathPara>
                </a14:m>
                <a:endParaRPr lang="ru-RU" dirty="0"/>
              </a:p>
              <a:p>
                <a:r>
                  <a:rPr lang="ru-RU" dirty="0"/>
                  <a:t>(г) </a:t>
                </a:r>
                <a:r>
                  <a:rPr lang="ru-RU" b="1" dirty="0"/>
                  <a:t>Уравнение плоскости в отрезках</a:t>
                </a:r>
              </a:p>
              <a:p>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num>
                        <m:den>
                          <m:r>
                            <a:rPr lang="ru-RU" i="1" smtClean="0">
                              <a:latin typeface="Cambria Math" panose="02040503050406030204" pitchFamily="18" charset="0"/>
                            </a:rPr>
                            <m:t>𝑎</m:t>
                          </m:r>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num>
                        <m:den>
                          <m:r>
                            <a:rPr lang="ru-RU" i="1" smtClean="0">
                              <a:latin typeface="Cambria Math" panose="02040503050406030204" pitchFamily="18" charset="0"/>
                            </a:rPr>
                            <m:t>𝑏</m:t>
                          </m:r>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𝑧</m:t>
                          </m:r>
                        </m:num>
                        <m:den>
                          <m:r>
                            <a:rPr lang="ru-RU" i="1" smtClean="0">
                              <a:latin typeface="Cambria Math" panose="02040503050406030204" pitchFamily="18" charset="0"/>
                            </a:rPr>
                            <m:t>𝑐</m:t>
                          </m:r>
                        </m:den>
                      </m:f>
                      <m:r>
                        <a:rPr lang="ru-RU" i="1" smtClean="0">
                          <a:latin typeface="Cambria Math" panose="02040503050406030204" pitchFamily="18" charset="0"/>
                        </a:rPr>
                        <m:t>=1</m:t>
                      </m:r>
                    </m:oMath>
                  </m:oMathPara>
                </a14:m>
                <a:endParaRPr lang="ru-RU" dirty="0"/>
              </a:p>
              <a:p>
                <a:r>
                  <a:rPr lang="ru-RU" dirty="0"/>
                  <a:t>где </a:t>
                </a:r>
                <a14:m>
                  <m:oMath xmlns:m="http://schemas.openxmlformats.org/officeDocument/2006/math">
                    <m:r>
                      <a:rPr lang="ru-RU" i="1" smtClean="0">
                        <a:latin typeface="Cambria Math" panose="02040503050406030204" pitchFamily="18" charset="0"/>
                      </a:rPr>
                      <m:t>𝑎</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𝐷</m:t>
                        </m:r>
                      </m:num>
                      <m:den>
                        <m:r>
                          <a:rPr lang="ru-RU" i="1" smtClean="0">
                            <a:latin typeface="Cambria Math" panose="02040503050406030204" pitchFamily="18" charset="0"/>
                          </a:rPr>
                          <m:t>𝐴</m:t>
                        </m:r>
                      </m:den>
                    </m:f>
                    <m:r>
                      <a:rPr lang="ru-RU" i="1" smtClean="0">
                        <a:latin typeface="Cambria Math" panose="02040503050406030204" pitchFamily="18" charset="0"/>
                      </a:rPr>
                      <m:t>,</m:t>
                    </m:r>
                    <m:r>
                      <a:rPr lang="ru-RU" i="1" smtClean="0">
                        <a:latin typeface="Cambria Math" panose="02040503050406030204" pitchFamily="18" charset="0"/>
                      </a:rPr>
                      <m:t>𝑏</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𝐷</m:t>
                        </m:r>
                      </m:num>
                      <m:den>
                        <m:r>
                          <a:rPr lang="ru-RU" i="1" smtClean="0">
                            <a:latin typeface="Cambria Math" panose="02040503050406030204" pitchFamily="18" charset="0"/>
                          </a:rPr>
                          <m:t>𝐵</m:t>
                        </m:r>
                      </m:den>
                    </m:f>
                    <m:r>
                      <a:rPr lang="ru-RU" b="0" i="1" smtClean="0">
                        <a:latin typeface="Cambria Math" panose="02040503050406030204" pitchFamily="18" charset="0"/>
                      </a:rPr>
                      <m:t> и </m:t>
                    </m:r>
                    <m:r>
                      <a:rPr lang="ru-RU" i="1" smtClean="0">
                        <a:latin typeface="Cambria Math" panose="02040503050406030204" pitchFamily="18" charset="0"/>
                      </a:rPr>
                      <m:t>𝑐</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𝐷</m:t>
                        </m:r>
                      </m:num>
                      <m:den>
                        <m:r>
                          <a:rPr lang="ru-RU" i="1" smtClean="0">
                            <a:latin typeface="Cambria Math" panose="02040503050406030204" pitchFamily="18" charset="0"/>
                          </a:rPr>
                          <m:t>𝐶</m:t>
                        </m:r>
                      </m:den>
                    </m:f>
                  </m:oMath>
                </a14:m>
                <a:r>
                  <a:rPr lang="ru-RU" dirty="0"/>
                  <a:t> в обозначениях общего уравнения плоскости в пространстве.</a:t>
                </a:r>
              </a:p>
              <a:p>
                <a:r>
                  <a:rPr lang="ru-RU" dirty="0"/>
                  <a:t>(д) </a:t>
                </a:r>
                <a:r>
                  <a:rPr lang="ru-RU" b="1" dirty="0"/>
                  <a:t>Уравнение плоскости с прицельным параметром</a:t>
                </a:r>
              </a:p>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𝛼</m:t>
                          </m:r>
                        </m:e>
                      </m:func>
                      <m:r>
                        <a:rPr lang="ru-RU" i="1" smtClean="0">
                          <a:latin typeface="Cambria Math" panose="02040503050406030204" pitchFamily="18" charset="0"/>
                        </a:rPr>
                        <m:t>+</m:t>
                      </m:r>
                      <m:r>
                        <a:rPr lang="ru-RU" i="1" smtClean="0">
                          <a:latin typeface="Cambria Math" panose="02040503050406030204" pitchFamily="18" charset="0"/>
                        </a:rPr>
                        <m:t>𝑦</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𝛽</m:t>
                          </m:r>
                        </m:e>
                      </m:func>
                      <m:r>
                        <a:rPr lang="ru-RU" i="1" smtClean="0">
                          <a:latin typeface="Cambria Math" panose="02040503050406030204" pitchFamily="18" charset="0"/>
                        </a:rPr>
                        <m:t>+</m:t>
                      </m:r>
                      <m:r>
                        <a:rPr lang="ru-RU" i="1" smtClean="0">
                          <a:latin typeface="Cambria Math" panose="02040503050406030204" pitchFamily="18" charset="0"/>
                        </a:rPr>
                        <m:t>𝑧</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𝛾</m:t>
                          </m:r>
                        </m:e>
                      </m:func>
                      <m:r>
                        <a:rPr lang="ru-RU" i="1" smtClean="0">
                          <a:latin typeface="Cambria Math" panose="02040503050406030204" pitchFamily="18" charset="0"/>
                        </a:rPr>
                        <m:t>=</m:t>
                      </m:r>
                      <m:r>
                        <a:rPr lang="ru-RU" i="1" smtClean="0">
                          <a:latin typeface="Cambria Math" panose="02040503050406030204" pitchFamily="18" charset="0"/>
                        </a:rPr>
                        <m:t>𝑝</m:t>
                      </m:r>
                    </m:oMath>
                  </m:oMathPara>
                </a14:m>
                <a:endParaRPr lang="ru-RU" dirty="0"/>
              </a:p>
              <a:p>
                <a:r>
                  <a:rPr lang="ru-RU" dirty="0"/>
                  <a:t>где </a:t>
                </a:r>
                <a14:m>
                  <m:oMath xmlns:m="http://schemas.openxmlformats.org/officeDocument/2006/math">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𝛼</m:t>
                        </m:r>
                      </m:e>
                    </m:func>
                    <m:r>
                      <a:rPr lang="ru-RU" i="1" smtClean="0">
                        <a:latin typeface="Cambria Math" panose="02040503050406030204" pitchFamily="18" charset="0"/>
                      </a:rPr>
                      <m:t>,</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𝛽</m:t>
                        </m:r>
                      </m:e>
                    </m:func>
                    <m:r>
                      <a:rPr lang="ru-RU" b="0" i="1" smtClean="0">
                        <a:latin typeface="Cambria Math" panose="02040503050406030204" pitchFamily="18" charset="0"/>
                      </a:rPr>
                      <m:t>и </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𝛾</m:t>
                        </m:r>
                      </m:e>
                    </m:func>
                  </m:oMath>
                </a14:m>
                <a:r>
                  <a:rPr lang="ru-RU" dirty="0"/>
                  <a:t> -направляющие косинусы, </a:t>
                </a:r>
                <a14:m>
                  <m:oMath xmlns:m="http://schemas.openxmlformats.org/officeDocument/2006/math">
                    <m:r>
                      <a:rPr lang="ru-RU" i="1" smtClean="0">
                        <a:latin typeface="Cambria Math" panose="02040503050406030204" pitchFamily="18" charset="0"/>
                      </a:rPr>
                      <m:t>𝑝</m:t>
                    </m:r>
                  </m:oMath>
                </a14:m>
                <a:r>
                  <a:rPr lang="ru-RU" dirty="0"/>
                  <a:t> – прицельный параметр.</a:t>
                </a:r>
              </a:p>
            </p:txBody>
          </p:sp>
        </mc:Choice>
        <mc:Fallback>
          <p:sp>
            <p:nvSpPr>
              <p:cNvPr id="3" name="Текст 2">
                <a:extLst>
                  <a:ext uri="{FF2B5EF4-FFF2-40B4-BE49-F238E27FC236}">
                    <a16:creationId xmlns:a16="http://schemas.microsoft.com/office/drawing/2014/main" id="{21587442-B174-E382-1F21-8E18192778B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512890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2A1C4-C85F-B25F-3807-848F93BC15D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026A63-A0DD-1A6A-CBAB-746CD2B100D4}"/>
              </a:ext>
            </a:extLst>
          </p:cNvPr>
          <p:cNvSpPr>
            <a:spLocks noGrp="1"/>
          </p:cNvSpPr>
          <p:nvPr>
            <p:ph type="title"/>
          </p:nvPr>
        </p:nvSpPr>
        <p:spPr/>
        <p:txBody>
          <a:bodyPr>
            <a:normAutofit/>
          </a:bodyPr>
          <a:lstStyle/>
          <a:p>
            <a:r>
              <a:rPr lang="ru-RU" dirty="0">
                <a:solidFill>
                  <a:srgbClr val="0070C0"/>
                </a:solidFill>
              </a:rPr>
              <a:t>10. Прямая в пространстве: координатные уравнения</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F1F75835-A98F-2659-7AF9-21755B799084}"/>
                  </a:ext>
                </a:extLst>
              </p:cNvPr>
              <p:cNvSpPr>
                <a:spLocks noGrp="1"/>
              </p:cNvSpPr>
              <p:nvPr>
                <p:ph type="body" sz="quarter" idx="13"/>
              </p:nvPr>
            </p:nvSpPr>
            <p:spPr>
              <a:xfrm>
                <a:off x="838200" y="993775"/>
                <a:ext cx="10515600" cy="5615572"/>
              </a:xfrm>
            </p:spPr>
            <p:txBody>
              <a:bodyPr/>
              <a:lstStyle/>
              <a:p>
                <a:r>
                  <a:rPr lang="ru-RU" dirty="0"/>
                  <a:t>Для задания плоскости в пространстве необходимы следующие объекты:</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𝑠</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𝑠</m:t>
                            </m:r>
                          </m:e>
                          <m:sub>
                            <m:r>
                              <a:rPr lang="ru-RU" i="1" smtClean="0">
                                <a:latin typeface="Cambria Math" panose="02040503050406030204" pitchFamily="18" charset="0"/>
                              </a:rPr>
                              <m:t>𝑥</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𝑠</m:t>
                            </m:r>
                          </m:e>
                          <m:sub>
                            <m:r>
                              <a:rPr lang="ru-RU" i="1" smtClean="0">
                                <a:latin typeface="Cambria Math" panose="02040503050406030204" pitchFamily="18" charset="0"/>
                              </a:rPr>
                              <m:t>𝑦</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𝑠</m:t>
                            </m:r>
                          </m:e>
                          <m:sub>
                            <m:r>
                              <a:rPr lang="ru-RU" i="1" smtClean="0">
                                <a:latin typeface="Cambria Math" panose="02040503050406030204" pitchFamily="18" charset="0"/>
                              </a:rPr>
                              <m:t>𝑧</m:t>
                            </m:r>
                          </m:sub>
                        </m:sSub>
                      </m:e>
                    </m:d>
                    <m:r>
                      <a:rPr lang="ru-RU" i="1" smtClean="0">
                        <a:latin typeface="Cambria Math" panose="02040503050406030204" pitchFamily="18" charset="0"/>
                      </a:rPr>
                      <m:t> </m:t>
                    </m:r>
                  </m:oMath>
                </a14:m>
                <a:r>
                  <a:rPr lang="ru-RU" dirty="0"/>
                  <a:t> - пара неколлинеарных векторов, принадлежащих плоскости</a:t>
                </a:r>
              </a:p>
              <a:p>
                <a:pPr marL="285750" indent="-285750">
                  <a:buFont typeface="Arial" panose="020B0604020202020204" pitchFamily="34" charset="0"/>
                  <a:buChar char="•"/>
                </a:pP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0,1</m:t>
                        </m:r>
                      </m:sub>
                    </m:sSub>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0,1</m:t>
                            </m:r>
                          </m:sub>
                        </m:sSub>
                      </m:e>
                    </m:d>
                  </m:oMath>
                </a14:m>
                <a:r>
                  <a:rPr lang="ru-RU" dirty="0"/>
                  <a:t> - радиус-векторы опорных точек плоскости</a:t>
                </a:r>
                <a:endParaRPr lang="en-US" dirty="0"/>
              </a:p>
              <a:p>
                <a:r>
                  <a:rPr lang="ru-RU" dirty="0"/>
                  <a:t>(а) </a:t>
                </a:r>
                <a:r>
                  <a:rPr lang="ru-RU" b="1" dirty="0"/>
                  <a:t>Параметрические уравнения прямой в пространстве</a:t>
                </a:r>
                <a:endParaRPr lang="en-US" b="1" dirty="0"/>
              </a:p>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𝑟</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𝑡</m:t>
                      </m:r>
                      <m:r>
                        <a:rPr lang="ru-RU" i="1" smtClean="0">
                          <a:latin typeface="Cambria Math" panose="02040503050406030204" pitchFamily="18" charset="0"/>
                        </a:rPr>
                        <m:t>⋅</m:t>
                      </m:r>
                      <m:r>
                        <a:rPr lang="ru-RU"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d>
                        <m:dPr>
                          <m:begChr m:val="{"/>
                          <m:endChr m:val=""/>
                          <m:ctrlPr>
                            <a:rPr lang="ru-RU" dirty="0" smtClean="0">
                              <a:solidFill>
                                <a:srgbClr val="836967"/>
                              </a:solidFill>
                              <a:latin typeface="Cambria Math" panose="02040503050406030204" pitchFamily="18" charset="0"/>
                            </a:rPr>
                          </m:ctrlPr>
                        </m:dPr>
                        <m:e>
                          <m:m>
                            <m:mPr>
                              <m:plcHide m:val="on"/>
                              <m:mcs>
                                <m:mc>
                                  <m:mcPr>
                                    <m:count m:val="1"/>
                                    <m:mcJc m:val="center"/>
                                  </m:mcPr>
                                </m:mc>
                              </m:mcs>
                              <m:ctrlPr>
                                <a:rPr lang="ru-RU" dirty="0">
                                  <a:solidFill>
                                    <a:srgbClr val="836967"/>
                                  </a:solidFill>
                                  <a:latin typeface="Cambria Math" panose="02040503050406030204" pitchFamily="18" charset="0"/>
                                </a:rPr>
                              </m:ctrlPr>
                            </m:mPr>
                            <m:mr>
                              <m:e>
                                <m:r>
                                  <a:rPr lang="ru-RU" i="1" dirty="0">
                                    <a:latin typeface="Cambria Math" panose="02040503050406030204" pitchFamily="18" charset="0"/>
                                  </a:rPr>
                                  <m:t>𝑥</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𝑥</m:t>
                                    </m:r>
                                  </m:e>
                                  <m:sub>
                                    <m:r>
                                      <a:rPr lang="ru-RU" i="0" dirty="0">
                                        <a:latin typeface="Cambria Math" panose="02040503050406030204" pitchFamily="18" charset="0"/>
                                      </a:rPr>
                                      <m:t>0</m:t>
                                    </m:r>
                                  </m:sub>
                                </m:sSub>
                                <m:r>
                                  <a:rPr lang="ru-RU" i="0" dirty="0">
                                    <a:latin typeface="Cambria Math" panose="02040503050406030204" pitchFamily="18" charset="0"/>
                                  </a:rPr>
                                  <m:t>+</m:t>
                                </m:r>
                                <m:r>
                                  <a:rPr lang="ru-RU" i="1" dirty="0">
                                    <a:latin typeface="Cambria Math" panose="02040503050406030204" pitchFamily="18" charset="0"/>
                                  </a:rPr>
                                  <m:t>𝑡</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𝑠</m:t>
                                    </m:r>
                                  </m:e>
                                  <m:sub>
                                    <m:r>
                                      <a:rPr lang="ru-RU" i="1" dirty="0">
                                        <a:latin typeface="Cambria Math" panose="02040503050406030204" pitchFamily="18" charset="0"/>
                                      </a:rPr>
                                      <m:t>𝑥</m:t>
                                    </m:r>
                                  </m:sub>
                                </m:sSub>
                              </m:e>
                            </m:mr>
                            <m:mr>
                              <m:e>
                                <m:r>
                                  <a:rPr lang="ru-RU" i="1" dirty="0">
                                    <a:latin typeface="Cambria Math" panose="02040503050406030204" pitchFamily="18" charset="0"/>
                                  </a:rPr>
                                  <m:t>𝑦</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𝑦</m:t>
                                    </m:r>
                                  </m:e>
                                  <m:sub>
                                    <m:r>
                                      <a:rPr lang="ru-RU" i="0" dirty="0">
                                        <a:latin typeface="Cambria Math" panose="02040503050406030204" pitchFamily="18" charset="0"/>
                                      </a:rPr>
                                      <m:t>0</m:t>
                                    </m:r>
                                  </m:sub>
                                </m:sSub>
                                <m:r>
                                  <a:rPr lang="ru-RU" i="0" dirty="0">
                                    <a:latin typeface="Cambria Math" panose="02040503050406030204" pitchFamily="18" charset="0"/>
                                  </a:rPr>
                                  <m:t>+</m:t>
                                </m:r>
                                <m:r>
                                  <a:rPr lang="ru-RU" i="1" dirty="0">
                                    <a:latin typeface="Cambria Math" panose="02040503050406030204" pitchFamily="18" charset="0"/>
                                  </a:rPr>
                                  <m:t>𝑡</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𝑠</m:t>
                                    </m:r>
                                  </m:e>
                                  <m:sub>
                                    <m:r>
                                      <a:rPr lang="ru-RU" i="1" dirty="0">
                                        <a:latin typeface="Cambria Math" panose="02040503050406030204" pitchFamily="18" charset="0"/>
                                      </a:rPr>
                                      <m:t>𝑦</m:t>
                                    </m:r>
                                  </m:sub>
                                </m:sSub>
                              </m:e>
                            </m:mr>
                            <m:mr>
                              <m:e>
                                <m:r>
                                  <a:rPr lang="ru-RU" i="1" dirty="0">
                                    <a:latin typeface="Cambria Math" panose="02040503050406030204" pitchFamily="18" charset="0"/>
                                  </a:rPr>
                                  <m:t>𝑧</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𝑧</m:t>
                                    </m:r>
                                  </m:e>
                                  <m:sub>
                                    <m:r>
                                      <a:rPr lang="ru-RU" i="0" dirty="0">
                                        <a:latin typeface="Cambria Math" panose="02040503050406030204" pitchFamily="18" charset="0"/>
                                      </a:rPr>
                                      <m:t>0</m:t>
                                    </m:r>
                                  </m:sub>
                                </m:sSub>
                                <m:r>
                                  <a:rPr lang="ru-RU" i="0" dirty="0">
                                    <a:latin typeface="Cambria Math" panose="02040503050406030204" pitchFamily="18" charset="0"/>
                                  </a:rPr>
                                  <m:t>+</m:t>
                                </m:r>
                                <m:r>
                                  <a:rPr lang="ru-RU" i="1" dirty="0">
                                    <a:latin typeface="Cambria Math" panose="02040503050406030204" pitchFamily="18" charset="0"/>
                                  </a:rPr>
                                  <m:t>𝑡</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𝑠</m:t>
                                    </m:r>
                                  </m:e>
                                  <m:sub>
                                    <m:r>
                                      <a:rPr lang="ru-RU" i="1" dirty="0">
                                        <a:latin typeface="Cambria Math" panose="02040503050406030204" pitchFamily="18" charset="0"/>
                                      </a:rPr>
                                      <m:t>𝑧</m:t>
                                    </m:r>
                                  </m:sub>
                                </m:sSub>
                              </m:e>
                            </m:mr>
                          </m:m>
                        </m:e>
                      </m:d>
                    </m:oMath>
                  </m:oMathPara>
                </a14:m>
                <a:endParaRPr lang="en-US" dirty="0"/>
              </a:p>
              <a:p>
                <a:r>
                  <a:rPr lang="ru-RU" dirty="0"/>
                  <a:t>(б) </a:t>
                </a:r>
                <a:r>
                  <a:rPr lang="ru-RU" b="1" dirty="0"/>
                  <a:t>Каноническое уравнение прямой в пространстве</a:t>
                </a:r>
                <a:endParaRPr lang="en-US" b="1" dirty="0"/>
              </a:p>
              <a:p>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𝑠</m:t>
                              </m:r>
                            </m:e>
                            <m:sub>
                              <m:r>
                                <a:rPr lang="ru-RU" i="1" smtClean="0">
                                  <a:latin typeface="Cambria Math" panose="02040503050406030204" pitchFamily="18" charset="0"/>
                                </a:rPr>
                                <m:t>𝑥</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𝑠</m:t>
                              </m:r>
                            </m:e>
                            <m:sub>
                              <m:r>
                                <a:rPr lang="ru-RU" i="1" smtClean="0">
                                  <a:latin typeface="Cambria Math" panose="02040503050406030204" pitchFamily="18" charset="0"/>
                                </a:rPr>
                                <m:t>𝑦</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𝑠</m:t>
                              </m:r>
                            </m:e>
                            <m:sub>
                              <m:r>
                                <a:rPr lang="ru-RU" i="1" smtClean="0">
                                  <a:latin typeface="Cambria Math" panose="02040503050406030204" pitchFamily="18" charset="0"/>
                                </a:rPr>
                                <m:t>𝑧</m:t>
                              </m:r>
                            </m:sub>
                          </m:sSub>
                        </m:den>
                      </m:f>
                    </m:oMath>
                  </m:oMathPara>
                </a14:m>
                <a:endParaRPr lang="en-US" dirty="0"/>
              </a:p>
              <a:p>
                <a:r>
                  <a:rPr lang="ru-RU" dirty="0"/>
                  <a:t>(в) </a:t>
                </a:r>
                <a:r>
                  <a:rPr lang="ru-RU" b="1" dirty="0"/>
                  <a:t>Уравнение прямой, проходящей через две точки</a:t>
                </a:r>
                <a:endParaRPr lang="en-US" b="1" dirty="0"/>
              </a:p>
              <a:p>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den>
                      </m:f>
                    </m:oMath>
                  </m:oMathPara>
                </a14:m>
                <a:endParaRPr lang="en-US" dirty="0"/>
              </a:p>
              <a:p>
                <a:r>
                  <a:rPr lang="ru-RU" dirty="0"/>
                  <a:t>(г) </a:t>
                </a:r>
                <a:r>
                  <a:rPr lang="ru-RU" b="1" dirty="0"/>
                  <a:t>Прямая как пересечение плоскостей</a:t>
                </a:r>
                <a:r>
                  <a:rPr lang="en-US" dirty="0"/>
                  <a:t> (</a:t>
                </a:r>
                <a:r>
                  <a:rPr lang="ru-RU" dirty="0"/>
                  <a:t>можно использовать произвольные уравнения плоскостей</a:t>
                </a:r>
                <a:r>
                  <a:rPr lang="en-US" dirty="0"/>
                  <a:t>)</a:t>
                </a:r>
                <a:endParaRPr lang="ru-RU" dirty="0"/>
              </a:p>
              <a:p>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𝐴</m:t>
                                    </m:r>
                                  </m:e>
                                  <m:sub>
                                    <m:r>
                                      <a:rPr lang="ru-RU" i="1" smtClean="0">
                                        <a:latin typeface="Cambria Math" panose="02040503050406030204" pitchFamily="18" charset="0"/>
                                      </a:rPr>
                                      <m:t>1</m:t>
                                    </m:r>
                                  </m:sub>
                                </m:sSub>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𝐵</m:t>
                                    </m:r>
                                  </m:e>
                                  <m:sub>
                                    <m:r>
                                      <a:rPr lang="ru-RU" i="1" smtClean="0">
                                        <a:latin typeface="Cambria Math" panose="02040503050406030204" pitchFamily="18" charset="0"/>
                                      </a:rPr>
                                      <m:t>1</m:t>
                                    </m:r>
                                  </m:sub>
                                </m:sSub>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𝐶</m:t>
                                    </m:r>
                                  </m:e>
                                  <m:sub>
                                    <m:r>
                                      <a:rPr lang="ru-RU" i="1" smtClean="0">
                                        <a:latin typeface="Cambria Math" panose="02040503050406030204" pitchFamily="18" charset="0"/>
                                      </a:rPr>
                                      <m:t>1</m:t>
                                    </m:r>
                                  </m:sub>
                                </m:sSub>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𝐷</m:t>
                                    </m:r>
                                  </m:e>
                                  <m:sub>
                                    <m:r>
                                      <a:rPr lang="ru-RU" i="1" smtClean="0">
                                        <a:latin typeface="Cambria Math" panose="02040503050406030204" pitchFamily="18" charset="0"/>
                                      </a:rPr>
                                      <m:t>1</m:t>
                                    </m:r>
                                  </m:sub>
                                </m:sSub>
                                <m:r>
                                  <a:rPr lang="ru-RU" i="1" smtClean="0">
                                    <a:latin typeface="Cambria Math" panose="02040503050406030204" pitchFamily="18" charset="0"/>
                                  </a:rPr>
                                  <m:t>=0</m:t>
                                </m:r>
                              </m:e>
                            </m:mr>
                            <m:m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𝐴</m:t>
                                    </m:r>
                                  </m:e>
                                  <m:sub>
                                    <m:r>
                                      <a:rPr lang="ru-RU" i="1" smtClean="0">
                                        <a:latin typeface="Cambria Math" panose="02040503050406030204" pitchFamily="18" charset="0"/>
                                      </a:rPr>
                                      <m:t>2</m:t>
                                    </m:r>
                                  </m:sub>
                                </m:sSub>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𝐵</m:t>
                                    </m:r>
                                  </m:e>
                                  <m:sub>
                                    <m:r>
                                      <a:rPr lang="ru-RU" i="1" smtClean="0">
                                        <a:latin typeface="Cambria Math" panose="02040503050406030204" pitchFamily="18" charset="0"/>
                                      </a:rPr>
                                      <m:t>2</m:t>
                                    </m:r>
                                  </m:sub>
                                </m:sSub>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𝐶</m:t>
                                    </m:r>
                                  </m:e>
                                  <m:sub>
                                    <m:r>
                                      <a:rPr lang="ru-RU" i="1" smtClean="0">
                                        <a:latin typeface="Cambria Math" panose="02040503050406030204" pitchFamily="18" charset="0"/>
                                      </a:rPr>
                                      <m:t>2</m:t>
                                    </m:r>
                                  </m:sub>
                                </m:sSub>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𝐷</m:t>
                                    </m:r>
                                  </m:e>
                                  <m:sub>
                                    <m:r>
                                      <a:rPr lang="ru-RU" i="1" smtClean="0">
                                        <a:latin typeface="Cambria Math" panose="02040503050406030204" pitchFamily="18" charset="0"/>
                                      </a:rPr>
                                      <m:t>2</m:t>
                                    </m:r>
                                  </m:sub>
                                </m:sSub>
                                <m:r>
                                  <a:rPr lang="ru-RU" i="1" smtClean="0">
                                    <a:latin typeface="Cambria Math" panose="02040503050406030204" pitchFamily="18" charset="0"/>
                                  </a:rPr>
                                  <m:t>=0</m:t>
                                </m:r>
                              </m:e>
                            </m:mr>
                          </m:m>
                        </m:e>
                      </m:d>
                    </m:oMath>
                  </m:oMathPara>
                </a14:m>
                <a:endParaRPr lang="ru-RU" dirty="0"/>
              </a:p>
            </p:txBody>
          </p:sp>
        </mc:Choice>
        <mc:Fallback>
          <p:sp>
            <p:nvSpPr>
              <p:cNvPr id="3" name="Текст 2">
                <a:extLst>
                  <a:ext uri="{FF2B5EF4-FFF2-40B4-BE49-F238E27FC236}">
                    <a16:creationId xmlns:a16="http://schemas.microsoft.com/office/drawing/2014/main" id="{F1F75835-A98F-2659-7AF9-21755B799084}"/>
                  </a:ext>
                </a:extLst>
              </p:cNvPr>
              <p:cNvSpPr>
                <a:spLocks noGrp="1" noRot="1" noChangeAspect="1" noMove="1" noResize="1" noEditPoints="1" noAdjustHandles="1" noChangeArrowheads="1" noChangeShapeType="1" noTextEdit="1"/>
              </p:cNvSpPr>
              <p:nvPr>
                <p:ph type="body" sz="quarter" idx="13"/>
              </p:nvPr>
            </p:nvSpPr>
            <p:spPr>
              <a:xfrm>
                <a:off x="838200" y="993775"/>
                <a:ext cx="10515600" cy="5615572"/>
              </a:xfrm>
              <a:blipFill>
                <a:blip r:embed="rId2"/>
                <a:stretch>
                  <a:fillRect l="-522" t="-977" r="-464"/>
                </a:stretch>
              </a:blipFill>
            </p:spPr>
            <p:txBody>
              <a:bodyPr/>
              <a:lstStyle/>
              <a:p>
                <a:r>
                  <a:rPr lang="ru-RU">
                    <a:noFill/>
                  </a:rPr>
                  <a:t> </a:t>
                </a:r>
              </a:p>
            </p:txBody>
          </p:sp>
        </mc:Fallback>
      </mc:AlternateContent>
    </p:spTree>
    <p:extLst>
      <p:ext uri="{BB962C8B-B14F-4D97-AF65-F5344CB8AC3E}">
        <p14:creationId xmlns:p14="http://schemas.microsoft.com/office/powerpoint/2010/main" val="1472350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9220B-AA37-CA1D-5183-2E59B8D1CB2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CA77CA-8BA3-5623-86EA-51D2BB50451E}"/>
              </a:ext>
            </a:extLst>
          </p:cNvPr>
          <p:cNvSpPr>
            <a:spLocks noGrp="1"/>
          </p:cNvSpPr>
          <p:nvPr>
            <p:ph type="title"/>
          </p:nvPr>
        </p:nvSpPr>
        <p:spPr/>
        <p:txBody>
          <a:bodyPr>
            <a:normAutofit fontScale="90000"/>
          </a:bodyPr>
          <a:lstStyle/>
          <a:p>
            <a:r>
              <a:rPr lang="ru-RU" dirty="0">
                <a:solidFill>
                  <a:srgbClr val="0070C0"/>
                </a:solidFill>
              </a:rPr>
              <a:t>11. Линии на плоскости. Способы задания. Алгебраическая кривая. Общее уравнение кривой 2-го порядка.</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63268597-F51B-3B5D-CCB2-26EB1887ECB5}"/>
                  </a:ext>
                </a:extLst>
              </p:cNvPr>
              <p:cNvSpPr>
                <a:spLocks noGrp="1"/>
              </p:cNvSpPr>
              <p:nvPr>
                <p:ph type="body" sz="quarter" idx="13"/>
              </p:nvPr>
            </p:nvSpPr>
            <p:spPr/>
            <p:txBody>
              <a:bodyPr/>
              <a:lstStyle/>
              <a:p>
                <a:r>
                  <a:rPr lang="ru-RU" b="1" dirty="0"/>
                  <a:t>Опр</a:t>
                </a:r>
                <a:r>
                  <a:rPr lang="ru-RU" dirty="0"/>
                  <a:t>. </a:t>
                </a:r>
                <a:r>
                  <a:rPr lang="ru-RU" b="1" i="1" dirty="0"/>
                  <a:t>Уравнением</a:t>
                </a:r>
                <a:r>
                  <a:rPr lang="ru-RU" b="1" dirty="0"/>
                  <a:t> </a:t>
                </a:r>
                <a:r>
                  <a:rPr lang="ru-RU" b="1" i="1" dirty="0"/>
                  <a:t>линии</a:t>
                </a:r>
                <a:r>
                  <a:rPr lang="ru-RU" dirty="0"/>
                  <a:t> на </a:t>
                </a:r>
                <a14:m>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i="1" smtClean="0">
                            <a:latin typeface="Cambria Math" panose="02040503050406030204" pitchFamily="18" charset="0"/>
                          </a:rPr>
                          <m:t>2</m:t>
                        </m:r>
                      </m:sup>
                    </m:sSup>
                  </m:oMath>
                </a14:m>
                <a:r>
                  <a:rPr lang="ru-RU" dirty="0"/>
                  <a:t> называется такое соотношение между координатами </a:t>
                </a:r>
                <a14:m>
                  <m:oMath xmlns:m="http://schemas.openxmlformats.org/officeDocument/2006/math">
                    <m:r>
                      <a:rPr lang="ru-RU" i="1" smtClean="0">
                        <a:latin typeface="Cambria Math" panose="02040503050406030204" pitchFamily="18" charset="0"/>
                      </a:rPr>
                      <m:t>𝑥</m:t>
                    </m:r>
                  </m:oMath>
                </a14:m>
                <a:r>
                  <a:rPr lang="en-US" dirty="0"/>
                  <a:t> </a:t>
                </a:r>
                <a:r>
                  <a:rPr lang="ru-RU" dirty="0"/>
                  <a:t>и </a:t>
                </a:r>
                <a14:m>
                  <m:oMath xmlns:m="http://schemas.openxmlformats.org/officeDocument/2006/math">
                    <m:r>
                      <a:rPr lang="ru-RU" i="1" smtClean="0">
                        <a:latin typeface="Cambria Math" panose="02040503050406030204" pitchFamily="18" charset="0"/>
                      </a:rPr>
                      <m:t>𝑦</m:t>
                    </m:r>
                  </m:oMath>
                </a14:m>
                <a:r>
                  <a:rPr lang="en-US" dirty="0"/>
                  <a:t>, </a:t>
                </a:r>
                <a:r>
                  <a:rPr lang="ru-RU" dirty="0"/>
                  <a:t>что координаты любой точки линии удовлетворяют этому уравнению, тогда как координаты любой точки вне линии ему не удовлетворяют.</a:t>
                </a:r>
              </a:p>
              <a:p>
                <a:r>
                  <a:rPr lang="ru-RU" b="1" dirty="0"/>
                  <a:t>Способы задания линий</a:t>
                </a:r>
              </a:p>
              <a:p>
                <a:r>
                  <a:rPr lang="ru-RU" dirty="0"/>
                  <a:t>(а) Явное задание линии</a:t>
                </a:r>
              </a:p>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𝑦</m:t>
                      </m:r>
                      <m:r>
                        <a:rPr lang="ru-RU" i="1" smtClean="0">
                          <a:latin typeface="Cambria Math" panose="02040503050406030204" pitchFamily="18" charset="0"/>
                        </a:rPr>
                        <m:t>=</m:t>
                      </m:r>
                      <m:r>
                        <a:rPr lang="ru-RU" i="1" smtClean="0">
                          <a:latin typeface="Cambria Math" panose="02040503050406030204" pitchFamily="18" charset="0"/>
                        </a:rPr>
                        <m:t>𝑓</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e>
                      </m:d>
                      <m:r>
                        <a:rPr lang="ru-RU" b="0" i="1" smtClean="0">
                          <a:latin typeface="Cambria Math" panose="02040503050406030204" pitchFamily="18" charset="0"/>
                        </a:rPr>
                        <m:t>         или        </m:t>
                      </m:r>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𝑔</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𝑦</m:t>
                          </m:r>
                        </m:e>
                      </m:d>
                    </m:oMath>
                  </m:oMathPara>
                </a14:m>
                <a:endParaRPr lang="ru-RU" dirty="0"/>
              </a:p>
              <a:p>
                <a:r>
                  <a:rPr lang="ru-RU" dirty="0"/>
                  <a:t>(б) Неявное задание линии</a:t>
                </a:r>
              </a:p>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𝐹</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𝑦</m:t>
                          </m:r>
                        </m:e>
                      </m:d>
                      <m:r>
                        <a:rPr lang="ru-RU" i="1" smtClean="0">
                          <a:latin typeface="Cambria Math" panose="02040503050406030204" pitchFamily="18" charset="0"/>
                        </a:rPr>
                        <m:t>=0</m:t>
                      </m:r>
                    </m:oMath>
                  </m:oMathPara>
                </a14:m>
                <a:endParaRPr lang="ru-RU" dirty="0"/>
              </a:p>
              <a:p>
                <a:r>
                  <a:rPr lang="ru-RU" dirty="0"/>
                  <a:t>(в) Параметрическое задание линии</a:t>
                </a:r>
              </a:p>
              <a:p>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𝑥</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𝑡</m:t>
                                    </m:r>
                                  </m:e>
                                </m:d>
                              </m:e>
                            </m:mr>
                            <m:mr>
                              <m:e>
                                <m:r>
                                  <a:rPr lang="ru-RU" i="1" smtClean="0">
                                    <a:latin typeface="Cambria Math" panose="02040503050406030204" pitchFamily="18" charset="0"/>
                                  </a:rPr>
                                  <m:t>𝑦</m:t>
                                </m:r>
                                <m:r>
                                  <a:rPr lang="ru-RU" i="1" smtClean="0">
                                    <a:latin typeface="Cambria Math" panose="02040503050406030204" pitchFamily="18" charset="0"/>
                                  </a:rPr>
                                  <m:t>=</m:t>
                                </m:r>
                                <m:r>
                                  <a:rPr lang="ru-RU" i="1" smtClean="0">
                                    <a:latin typeface="Cambria Math" panose="02040503050406030204" pitchFamily="18" charset="0"/>
                                  </a:rPr>
                                  <m:t>𝑦</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𝑡</m:t>
                                    </m:r>
                                  </m:e>
                                </m:d>
                              </m:e>
                            </m:mr>
                          </m:m>
                        </m:e>
                      </m:d>
                    </m:oMath>
                  </m:oMathPara>
                </a14:m>
                <a:endParaRPr lang="ru-RU" dirty="0"/>
              </a:p>
              <a:p>
                <a:r>
                  <a:rPr lang="ru-RU" b="1" dirty="0"/>
                  <a:t>Опр. </a:t>
                </a:r>
                <a:r>
                  <a:rPr lang="ru-RU" b="1" i="1" dirty="0"/>
                  <a:t>Алгебраической</a:t>
                </a:r>
                <a:r>
                  <a:rPr lang="ru-RU" b="1" dirty="0"/>
                  <a:t> </a:t>
                </a:r>
                <a:r>
                  <a:rPr lang="ru-RU" b="1" i="1" dirty="0"/>
                  <a:t>кривой</a:t>
                </a:r>
                <a:r>
                  <a:rPr lang="ru-RU" b="1" dirty="0"/>
                  <a:t> </a:t>
                </a:r>
                <a:r>
                  <a:rPr lang="ru-RU" dirty="0"/>
                  <a:t>на плоскости называется геометрическое место точек, для которых соотношения между координатами могут быть выражены с помощью степенных функций</a:t>
                </a:r>
              </a:p>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𝐹</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𝑦</m:t>
                          </m:r>
                        </m:e>
                      </m:d>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1</m:t>
                          </m:r>
                        </m:sub>
                      </m:sSub>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𝑚</m:t>
                              </m:r>
                            </m:e>
                            <m:sub>
                              <m:r>
                                <a:rPr lang="ru-RU" i="1" smtClean="0">
                                  <a:latin typeface="Cambria Math" panose="02040503050406030204" pitchFamily="18" charset="0"/>
                                </a:rPr>
                                <m:t>1</m:t>
                              </m:r>
                            </m:sub>
                          </m:sSub>
                        </m:sup>
                      </m:sSup>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𝑛</m:t>
                              </m:r>
                            </m:e>
                            <m:sub>
                              <m:r>
                                <a:rPr lang="ru-RU" i="1" smtClean="0">
                                  <a:latin typeface="Cambria Math" panose="02040503050406030204" pitchFamily="18" charset="0"/>
                                </a:rPr>
                                <m:t>1</m:t>
                              </m:r>
                            </m:sub>
                          </m:sSub>
                        </m:sup>
                      </m:sSup>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𝑙</m:t>
                          </m:r>
                        </m:sub>
                      </m:sSub>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𝑚</m:t>
                              </m:r>
                            </m:e>
                            <m:sub>
                              <m:r>
                                <a:rPr lang="ru-RU" i="1" smtClean="0">
                                  <a:latin typeface="Cambria Math" panose="02040503050406030204" pitchFamily="18" charset="0"/>
                                </a:rPr>
                                <m:t>𝑘</m:t>
                              </m:r>
                            </m:sub>
                          </m:sSub>
                        </m:sup>
                      </m:sSup>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𝑛</m:t>
                              </m:r>
                            </m:e>
                            <m:sub>
                              <m:r>
                                <a:rPr lang="ru-RU" i="1" smtClean="0">
                                  <a:latin typeface="Cambria Math" panose="02040503050406030204" pitchFamily="18" charset="0"/>
                                </a:rPr>
                                <m:t>𝑘</m:t>
                              </m:r>
                            </m:sub>
                          </m:sSub>
                        </m:sup>
                      </m:sSup>
                      <m:r>
                        <a:rPr lang="ru-RU" b="0" i="1" smtClean="0">
                          <a:latin typeface="Cambria Math" panose="02040503050406030204" pitchFamily="18" charset="0"/>
                        </a:rPr>
                        <m:t>=0, </m:t>
                      </m:r>
                      <m:r>
                        <a:rPr lang="ru-RU" b="0" i="0" smtClean="0">
                          <a:latin typeface="Cambria Math" panose="02040503050406030204" pitchFamily="18" charset="0"/>
                        </a:rPr>
                        <m:t> </m:t>
                      </m:r>
                      <m:sSub>
                        <m:sSubPr>
                          <m:ctrlPr>
                            <a:rPr lang="ru-RU" dirty="0" smtClean="0">
                              <a:solidFill>
                                <a:srgbClr val="836967"/>
                              </a:solidFill>
                              <a:latin typeface="Cambria Math" panose="02040503050406030204" pitchFamily="18" charset="0"/>
                            </a:rPr>
                          </m:ctrlPr>
                        </m:sSubPr>
                        <m:e>
                          <m:r>
                            <a:rPr lang="ru-RU" i="1" dirty="0">
                              <a:latin typeface="Cambria Math" panose="02040503050406030204" pitchFamily="18" charset="0"/>
                            </a:rPr>
                            <m:t>𝑚</m:t>
                          </m:r>
                        </m:e>
                        <m:sub>
                          <m:r>
                            <a:rPr lang="ru-RU" i="1" dirty="0">
                              <a:latin typeface="Cambria Math" panose="02040503050406030204" pitchFamily="18" charset="0"/>
                            </a:rPr>
                            <m:t>𝑖</m:t>
                          </m:r>
                        </m:sub>
                      </m:sSub>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𝑛</m:t>
                          </m:r>
                        </m:e>
                        <m:sub>
                          <m:r>
                            <a:rPr lang="ru-RU" i="1" dirty="0">
                              <a:latin typeface="Cambria Math" panose="02040503050406030204" pitchFamily="18" charset="0"/>
                            </a:rPr>
                            <m:t>𝑖</m:t>
                          </m:r>
                        </m:sub>
                      </m:sSub>
                      <m:r>
                        <a:rPr lang="ru-RU" i="0" dirty="0">
                          <a:latin typeface="Cambria Math" panose="02040503050406030204" pitchFamily="18" charset="0"/>
                        </a:rPr>
                        <m:t>∈</m:t>
                      </m:r>
                      <m:r>
                        <a:rPr lang="ru-RU" i="0" dirty="0">
                          <a:latin typeface="Cambria Math" panose="02040503050406030204" pitchFamily="18" charset="0"/>
                        </a:rPr>
                        <m:t>ℕ</m:t>
                      </m:r>
                    </m:oMath>
                  </m:oMathPara>
                </a14:m>
                <a:endParaRPr lang="ru-RU" dirty="0"/>
              </a:p>
            </p:txBody>
          </p:sp>
        </mc:Choice>
        <mc:Fallback>
          <p:sp>
            <p:nvSpPr>
              <p:cNvPr id="3" name="Текст 2">
                <a:extLst>
                  <a:ext uri="{FF2B5EF4-FFF2-40B4-BE49-F238E27FC236}">
                    <a16:creationId xmlns:a16="http://schemas.microsoft.com/office/drawing/2014/main" id="{63268597-F51B-3B5D-CCB2-26EB1887ECB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840526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8FB4-D4C1-7CAB-9524-7D7CE44E9DA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319218-07C1-A4F7-45D1-114A89AE5C29}"/>
              </a:ext>
            </a:extLst>
          </p:cNvPr>
          <p:cNvSpPr>
            <a:spLocks noGrp="1"/>
          </p:cNvSpPr>
          <p:nvPr>
            <p:ph type="title"/>
          </p:nvPr>
        </p:nvSpPr>
        <p:spPr/>
        <p:txBody>
          <a:bodyPr>
            <a:normAutofit fontScale="90000"/>
          </a:bodyPr>
          <a:lstStyle/>
          <a:p>
            <a:r>
              <a:rPr lang="ru-RU" dirty="0">
                <a:solidFill>
                  <a:srgbClr val="0070C0"/>
                </a:solidFill>
              </a:rPr>
              <a:t>11. Линии на плоскости. Способы задания. Алгебраическая кривая. Общее уравнение кривой 2-го порядка.</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9324ABD7-ED23-AD94-21D9-8D3507ECF0B7}"/>
                  </a:ext>
                </a:extLst>
              </p:cNvPr>
              <p:cNvSpPr>
                <a:spLocks noGrp="1"/>
              </p:cNvSpPr>
              <p:nvPr>
                <p:ph type="body" sz="quarter" idx="13"/>
              </p:nvPr>
            </p:nvSpPr>
            <p:spPr/>
            <p:txBody>
              <a:bodyPr/>
              <a:lstStyle/>
              <a:p>
                <a:r>
                  <a:rPr lang="ru-RU" b="1" dirty="0"/>
                  <a:t>Опр</a:t>
                </a:r>
                <a:r>
                  <a:rPr lang="ru-RU" dirty="0"/>
                  <a:t>. </a:t>
                </a:r>
                <a:r>
                  <a:rPr lang="ru-RU" b="1" i="1" dirty="0"/>
                  <a:t>Порядком линии </a:t>
                </a:r>
                <a14:m>
                  <m:oMath xmlns:m="http://schemas.openxmlformats.org/officeDocument/2006/math">
                    <m:r>
                      <a:rPr lang="en-US" b="0" i="1" smtClean="0">
                        <a:latin typeface="Cambria Math" panose="02040503050406030204" pitchFamily="18" charset="0"/>
                      </a:rPr>
                      <m:t>𝑝</m:t>
                    </m:r>
                  </m:oMath>
                </a14:m>
                <a:r>
                  <a:rPr lang="en-US" dirty="0"/>
                  <a:t> </a:t>
                </a:r>
                <a:r>
                  <a:rPr lang="ru-RU" dirty="0"/>
                  <a:t>называется порядок полинома, определяющего связь между координатами, т.е.</a:t>
                </a:r>
              </a:p>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𝑃</m:t>
                      </m:r>
                      <m:r>
                        <a:rPr lang="ru-RU" i="1" smtClean="0">
                          <a:latin typeface="Cambria Math" panose="02040503050406030204" pitchFamily="18" charset="0"/>
                        </a:rPr>
                        <m:t>=</m:t>
                      </m:r>
                      <m:limLow>
                        <m:limLowPr>
                          <m:ctrlPr>
                            <a:rPr lang="ru-RU" i="1" smtClean="0">
                              <a:solidFill>
                                <a:srgbClr val="836967"/>
                              </a:solidFill>
                              <a:latin typeface="Cambria Math" panose="02040503050406030204" pitchFamily="18" charset="0"/>
                            </a:rPr>
                          </m:ctrlPr>
                        </m:limLowPr>
                        <m:e>
                          <m:r>
                            <m:rPr>
                              <m:sty m:val="p"/>
                            </m:rPr>
                            <a:rPr lang="ru-RU" i="1" smtClean="0">
                              <a:latin typeface="Cambria Math" panose="02040503050406030204" pitchFamily="18" charset="0"/>
                            </a:rPr>
                            <m:t>max</m:t>
                          </m:r>
                        </m:e>
                        <m:lim>
                          <m:r>
                            <a:rPr lang="ru-RU" i="1" smtClean="0">
                              <a:latin typeface="Cambria Math" panose="02040503050406030204" pitchFamily="18" charset="0"/>
                            </a:rPr>
                            <m:t>ⅈ=1,…,</m:t>
                          </m:r>
                          <m:r>
                            <a:rPr lang="ru-RU" i="1" smtClean="0">
                              <a:latin typeface="Cambria Math" panose="02040503050406030204" pitchFamily="18" charset="0"/>
                            </a:rPr>
                            <m:t>𝑘</m:t>
                          </m:r>
                        </m:lim>
                      </m:limLow>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𝑚</m:t>
                              </m:r>
                            </m:e>
                            <m:sub>
                              <m:r>
                                <a:rPr lang="ru-RU" i="1" smtClean="0">
                                  <a:latin typeface="Cambria Math" panose="02040503050406030204" pitchFamily="18" charset="0"/>
                                </a:rPr>
                                <m:t>𝑖</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𝑛</m:t>
                              </m:r>
                            </m:e>
                            <m:sub>
                              <m:r>
                                <a:rPr lang="ru-RU" i="1" smtClean="0">
                                  <a:latin typeface="Cambria Math" panose="02040503050406030204" pitchFamily="18" charset="0"/>
                                </a:rPr>
                                <m:t>𝑖</m:t>
                              </m:r>
                            </m:sub>
                          </m:sSub>
                        </m:e>
                      </m:d>
                    </m:oMath>
                  </m:oMathPara>
                </a14:m>
                <a:endParaRPr lang="ru-RU" dirty="0"/>
              </a:p>
              <a:p>
                <a:r>
                  <a:rPr lang="ru-RU" b="1" dirty="0"/>
                  <a:t>Опр</a:t>
                </a:r>
                <a:r>
                  <a:rPr lang="ru-RU" dirty="0"/>
                  <a:t>. Общим уравнением алгебраической линии (кривой) 2-го порядка называется уравнение вида</a:t>
                </a:r>
              </a:p>
              <a:p>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r>
                        <a:rPr lang="ru-RU" i="1" smtClean="0">
                          <a:latin typeface="Cambria Math" panose="02040503050406030204" pitchFamily="18" charset="0"/>
                        </a:rPr>
                        <m:t>+2</m:t>
                      </m:r>
                      <m:r>
                        <a:rPr lang="ru-RU" i="1" smtClean="0">
                          <a:latin typeface="Cambria Math" panose="02040503050406030204" pitchFamily="18" charset="0"/>
                        </a:rPr>
                        <m:t>𝐵𝑥𝑦</m:t>
                      </m:r>
                      <m:r>
                        <a:rPr lang="ru-RU" i="1" smtClean="0">
                          <a:latin typeface="Cambria Math" panose="02040503050406030204" pitchFamily="18" charset="0"/>
                        </a:rPr>
                        <m:t>+</m:t>
                      </m:r>
                      <m:r>
                        <a:rPr lang="ru-RU" i="1" smtClean="0">
                          <a:latin typeface="Cambria Math" panose="02040503050406030204" pitchFamily="18" charset="0"/>
                        </a:rPr>
                        <m:t>𝐶</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r>
                            <a:rPr lang="ru-RU" i="1" smtClean="0">
                              <a:latin typeface="Cambria Math" panose="02040503050406030204" pitchFamily="18" charset="0"/>
                            </a:rPr>
                            <m:t>𝐷𝑥</m:t>
                          </m:r>
                        </m:sup>
                      </m:sSup>
                      <m:r>
                        <a:rPr lang="ru-RU" i="1" smtClean="0">
                          <a:latin typeface="Cambria Math" panose="02040503050406030204" pitchFamily="18" charset="0"/>
                        </a:rPr>
                        <m:t>+</m:t>
                      </m:r>
                      <m:r>
                        <a:rPr lang="ru-RU" i="1" smtClean="0">
                          <a:latin typeface="Cambria Math" panose="02040503050406030204" pitchFamily="18" charset="0"/>
                        </a:rPr>
                        <m:t>𝐸𝑦</m:t>
                      </m:r>
                      <m:r>
                        <a:rPr lang="ru-RU" i="1" smtClean="0">
                          <a:latin typeface="Cambria Math" panose="02040503050406030204" pitchFamily="18" charset="0"/>
                        </a:rPr>
                        <m:t>+</m:t>
                      </m:r>
                      <m:r>
                        <a:rPr lang="ru-RU" i="1" smtClean="0">
                          <a:latin typeface="Cambria Math" panose="02040503050406030204" pitchFamily="18" charset="0"/>
                        </a:rPr>
                        <m:t>𝐹</m:t>
                      </m:r>
                      <m:r>
                        <a:rPr lang="ru-RU" i="1" smtClean="0">
                          <a:latin typeface="Cambria Math" panose="02040503050406030204" pitchFamily="18" charset="0"/>
                        </a:rPr>
                        <m:t>=0,</m:t>
                      </m:r>
                    </m:oMath>
                  </m:oMathPara>
                </a14:m>
                <a:endParaRPr lang="ru-RU" dirty="0"/>
              </a:p>
              <a:p>
                <a:r>
                  <a:rPr lang="ru-RU" dirty="0"/>
                  <a:t>в котором левая часть представлена полиномом второй степени от координат </a:t>
                </a:r>
                <a14:m>
                  <m:oMath xmlns:m="http://schemas.openxmlformats.org/officeDocument/2006/math">
                    <m:r>
                      <a:rPr lang="ru-RU" i="1" dirty="0" smtClean="0">
                        <a:latin typeface="Cambria Math" panose="02040503050406030204" pitchFamily="18" charset="0"/>
                      </a:rPr>
                      <m:t>𝑥</m:t>
                    </m:r>
                  </m:oMath>
                </a14:m>
                <a:r>
                  <a:rPr lang="ru-RU" dirty="0"/>
                  <a:t> и </a:t>
                </a:r>
                <a14:m>
                  <m:oMath xmlns:m="http://schemas.openxmlformats.org/officeDocument/2006/math">
                    <m:r>
                      <a:rPr lang="ru-RU" i="1" dirty="0" smtClean="0">
                        <a:latin typeface="Cambria Math" panose="02040503050406030204" pitchFamily="18" charset="0"/>
                      </a:rPr>
                      <m:t>𝑦</m:t>
                    </m:r>
                  </m:oMath>
                </a14:m>
                <a:r>
                  <a:rPr lang="ru-RU" dirty="0"/>
                  <a:t> точек, принадлежащих кривой.</a:t>
                </a:r>
              </a:p>
            </p:txBody>
          </p:sp>
        </mc:Choice>
        <mc:Fallback>
          <p:sp>
            <p:nvSpPr>
              <p:cNvPr id="3" name="Текст 2">
                <a:extLst>
                  <a:ext uri="{FF2B5EF4-FFF2-40B4-BE49-F238E27FC236}">
                    <a16:creationId xmlns:a16="http://schemas.microsoft.com/office/drawing/2014/main" id="{9324ABD7-ED23-AD94-21D9-8D3507ECF0B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0050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FEEEAA-28F2-5AA2-4B25-D94582FB59CF}"/>
              </a:ext>
            </a:extLst>
          </p:cNvPr>
          <p:cNvSpPr>
            <a:spLocks noGrp="1"/>
          </p:cNvSpPr>
          <p:nvPr>
            <p:ph type="title"/>
          </p:nvPr>
        </p:nvSpPr>
        <p:spPr/>
        <p:txBody>
          <a:bodyPr>
            <a:normAutofit fontScale="90000"/>
          </a:bodyPr>
          <a:lstStyle/>
          <a:p>
            <a:r>
              <a:rPr lang="ru-RU" dirty="0">
                <a:solidFill>
                  <a:srgbClr val="0070C0"/>
                </a:solidFill>
              </a:rPr>
              <a:t>12. Эллипс. Определения, связанные понятия. Каноническое уравнения. Свойства эллипса</a:t>
            </a:r>
            <a:endParaRPr lang="ru-RU" dirty="0"/>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4AAE6076-4357-FF64-2519-D3E90D99B036}"/>
                  </a:ext>
                </a:extLst>
              </p:cNvPr>
              <p:cNvSpPr>
                <a:spLocks noGrp="1"/>
              </p:cNvSpPr>
              <p:nvPr>
                <p:ph type="body" sz="quarter" idx="13"/>
              </p:nvPr>
            </p:nvSpPr>
            <p:spPr/>
            <p:txBody>
              <a:bodyPr/>
              <a:lstStyle/>
              <a:p>
                <a:r>
                  <a:rPr lang="ru-RU" b="1" i="1" dirty="0"/>
                  <a:t>Эллипс</a:t>
                </a:r>
                <a:r>
                  <a:rPr lang="ru-RU" dirty="0"/>
                  <a:t> – геометрическое место точек, сумма расстояний от которых до двух заданных точек плоскости (</a:t>
                </a:r>
                <a:r>
                  <a:rPr lang="ru-RU" i="1" dirty="0"/>
                  <a:t>фокусов</a:t>
                </a:r>
                <a:r>
                  <a:rPr lang="ru-RU" dirty="0"/>
                  <a:t>) постоянная величина.</a:t>
                </a:r>
              </a:p>
              <a:p>
                <a:r>
                  <a:rPr lang="ru-RU" dirty="0"/>
                  <a:t>Расположим систему координат: ось </a:t>
                </a:r>
                <a14:m>
                  <m:oMath xmlns:m="http://schemas.openxmlformats.org/officeDocument/2006/math">
                    <m:r>
                      <a:rPr lang="en-US" b="0" i="1" smtClean="0">
                        <a:latin typeface="Cambria Math" panose="02040503050406030204" pitchFamily="18" charset="0"/>
                      </a:rPr>
                      <m:t>𝑂𝑥</m:t>
                    </m:r>
                  </m:oMath>
                </a14:m>
                <a:r>
                  <a:rPr lang="ru-RU" dirty="0"/>
                  <a:t> проходит через </a:t>
                </a:r>
                <a:r>
                  <a:rPr lang="ru-RU" b="1" i="1" dirty="0"/>
                  <a:t>фокусы</a:t>
                </a:r>
                <a:r>
                  <a:rPr lang="ru-RU" dirty="0"/>
                  <a:t> </a:t>
                </a:r>
                <a14:m>
                  <m:oMath xmlns:m="http://schemas.openxmlformats.org/officeDocument/2006/math">
                    <m:sSub>
                      <m:sSubPr>
                        <m:ctrlPr>
                          <a:rPr lang="ru-RU"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𝑐</m:t>
                    </m:r>
                    <m:r>
                      <a:rPr lang="en-US" i="1" dirty="0">
                        <a:latin typeface="Cambria Math" panose="02040503050406030204" pitchFamily="18" charset="0"/>
                      </a:rPr>
                      <m:t>, 0) </m:t>
                    </m:r>
                  </m:oMath>
                </a14:m>
                <a:r>
                  <a:rPr lang="ru-RU" dirty="0"/>
                  <a:t>и</a:t>
                </a:r>
                <a:r>
                  <a:rPr lang="en-US" dirty="0"/>
                  <a:t> </a:t>
                </a:r>
                <a14:m>
                  <m:oMath xmlns:m="http://schemas.openxmlformats.org/officeDocument/2006/math">
                    <m:sSub>
                      <m:sSubPr>
                        <m:ctrlPr>
                          <a:rPr lang="ru-RU"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𝑐</m:t>
                    </m:r>
                    <m:r>
                      <a:rPr lang="en-US" i="1" dirty="0">
                        <a:latin typeface="Cambria Math" panose="02040503050406030204" pitchFamily="18" charset="0"/>
                      </a:rPr>
                      <m:t>, 0)</m:t>
                    </m:r>
                  </m:oMath>
                </a14:m>
                <a:r>
                  <a:rPr lang="ru-RU" dirty="0"/>
                  <a:t>, а ось </a:t>
                </a:r>
                <a14:m>
                  <m:oMath xmlns:m="http://schemas.openxmlformats.org/officeDocument/2006/math">
                    <m:r>
                      <a:rPr lang="en-US" i="1" dirty="0" smtClean="0">
                        <a:latin typeface="Cambria Math" panose="02040503050406030204" pitchFamily="18" charset="0"/>
                      </a:rPr>
                      <m:t>𝑂𝑦</m:t>
                    </m:r>
                  </m:oMath>
                </a14:m>
                <a:r>
                  <a:rPr lang="ru-RU" dirty="0"/>
                  <a:t> через середину отрезка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a:t>
                </a:r>
                <a:r>
                  <a:rPr lang="ru-RU" dirty="0"/>
                  <a:t>длины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𝑐</m:t>
                    </m:r>
                  </m:oMath>
                </a14:m>
                <a:r>
                  <a:rPr lang="ru-RU" dirty="0"/>
                  <a:t>, называемого </a:t>
                </a:r>
                <a:r>
                  <a:rPr lang="ru-RU" b="1" i="1" dirty="0"/>
                  <a:t>фокусным</a:t>
                </a:r>
                <a:r>
                  <a:rPr lang="ru-RU" i="1" dirty="0"/>
                  <a:t> </a:t>
                </a:r>
                <a:r>
                  <a:rPr lang="ru-RU" b="1" i="1" dirty="0"/>
                  <a:t>расстоянием</a:t>
                </a:r>
                <a:r>
                  <a:rPr lang="ru-RU" dirty="0"/>
                  <a:t>.</a:t>
                </a:r>
              </a:p>
              <a:p>
                <a:r>
                  <a:rPr lang="ru-RU" dirty="0"/>
                  <a:t>Для любой точки </a:t>
                </a:r>
                <a14:m>
                  <m:oMath xmlns:m="http://schemas.openxmlformats.org/officeDocument/2006/math">
                    <m:r>
                      <a:rPr lang="ru-RU" i="1" dirty="0" smtClean="0">
                        <a:latin typeface="Cambria Math" panose="02040503050406030204" pitchFamily="18" charset="0"/>
                      </a:rPr>
                      <m:t>𝑀</m:t>
                    </m:r>
                  </m:oMath>
                </a14:m>
                <a:r>
                  <a:rPr lang="ru-RU" dirty="0"/>
                  <a:t> эллипса</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e>
                      </m:d>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e>
                      </m:d>
                      <m:r>
                        <a:rPr lang="ru-RU" i="1" smtClean="0">
                          <a:latin typeface="Cambria Math" panose="02040503050406030204" pitchFamily="18" charset="0"/>
                        </a:rPr>
                        <m:t>=2</m:t>
                      </m:r>
                      <m:r>
                        <a:rPr lang="ru-RU" i="1" smtClean="0">
                          <a:latin typeface="Cambria Math" panose="02040503050406030204" pitchFamily="18" charset="0"/>
                        </a:rPr>
                        <m:t>𝑎</m:t>
                      </m:r>
                      <m:r>
                        <a:rPr lang="ru-RU" i="1" smtClean="0">
                          <a:latin typeface="Cambria Math" panose="02040503050406030204" pitchFamily="18" charset="0"/>
                        </a:rPr>
                        <m:t>=</m:t>
                      </m:r>
                      <m:r>
                        <a:rPr lang="en-US" b="0" i="1" smtClean="0">
                          <a:latin typeface="Cambria Math" panose="02040503050406030204" pitchFamily="18" charset="0"/>
                        </a:rPr>
                        <m:t>𝑐𝑜𝑛𝑠𝑡</m:t>
                      </m:r>
                      <m:r>
                        <a:rPr lang="ru-RU" b="0" i="1" smtClean="0">
                          <a:latin typeface="Cambria Math" panose="02040503050406030204" pitchFamily="18" charset="0"/>
                        </a:rPr>
                        <m:t>,</m:t>
                      </m:r>
                    </m:oMath>
                  </m:oMathPara>
                </a14:m>
                <a:endParaRPr lang="ru-RU" dirty="0"/>
              </a:p>
              <a:p>
                <a:r>
                  <a:rPr lang="ru-RU" dirty="0"/>
                  <a:t>г</a:t>
                </a:r>
                <a:r>
                  <a:rPr lang="ru-RU" b="0" dirty="0"/>
                  <a:t>де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1,2</m:t>
                        </m:r>
                      </m:sub>
                    </m:sSub>
                  </m:oMath>
                </a14:m>
                <a:r>
                  <a:rPr lang="ru-RU" dirty="0"/>
                  <a:t> — векторы, проведенные из фокусов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𝐹</m:t>
                        </m:r>
                      </m:e>
                      <m:sub>
                        <m:r>
                          <a:rPr lang="ru-RU" i="1" dirty="0" smtClean="0">
                            <a:latin typeface="Cambria Math" panose="02040503050406030204" pitchFamily="18" charset="0"/>
                          </a:rPr>
                          <m:t>1,2</m:t>
                        </m:r>
                      </m:sub>
                    </m:sSub>
                  </m:oMath>
                </a14:m>
                <a:r>
                  <a:rPr lang="ru-RU" dirty="0"/>
                  <a:t> в точку </a:t>
                </a:r>
                <a14:m>
                  <m:oMath xmlns:m="http://schemas.openxmlformats.org/officeDocument/2006/math">
                    <m:r>
                      <a:rPr lang="ru-RU" i="1" dirty="0" smtClean="0">
                        <a:latin typeface="Cambria Math" panose="02040503050406030204" pitchFamily="18" charset="0"/>
                      </a:rPr>
                      <m:t>𝑀</m:t>
                    </m:r>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m:t>
                    </m:r>
                  </m:oMath>
                </a14:m>
                <a:r>
                  <a:rPr lang="ru-RU" dirty="0"/>
                  <a:t>, называемые </a:t>
                </a:r>
                <a:r>
                  <a:rPr lang="ru-RU" b="1" i="1" dirty="0"/>
                  <a:t>фокальными радиусами.</a:t>
                </a:r>
              </a:p>
              <a:p>
                <a:endParaRPr lang="ru-RU" dirty="0"/>
              </a:p>
              <a:p>
                <a:r>
                  <a:rPr lang="ru-RU" b="1" dirty="0"/>
                  <a:t>Каноническое уравнение эллипса </a:t>
                </a:r>
                <a:r>
                  <a:rPr lang="ru-RU" dirty="0"/>
                  <a:t>(</a:t>
                </a:r>
                <a14:m>
                  <m:oMath xmlns:m="http://schemas.openxmlformats.org/officeDocument/2006/math">
                    <m:r>
                      <a:rPr lang="ru-RU" i="1" dirty="0" smtClean="0">
                        <a:latin typeface="Cambria Math" panose="02040503050406030204" pitchFamily="18" charset="0"/>
                      </a:rPr>
                      <m:t>𝑎</m:t>
                    </m:r>
                  </m:oMath>
                </a14:m>
                <a:r>
                  <a:rPr lang="ru-RU" dirty="0"/>
                  <a:t> и </a:t>
                </a:r>
                <a14:m>
                  <m:oMath xmlns:m="http://schemas.openxmlformats.org/officeDocument/2006/math">
                    <m:r>
                      <a:rPr lang="ru-RU" i="1" dirty="0" smtClean="0">
                        <a:latin typeface="Cambria Math" panose="02040503050406030204" pitchFamily="18" charset="0"/>
                      </a:rPr>
                      <m:t>𝑏</m:t>
                    </m:r>
                  </m:oMath>
                </a14:m>
                <a:r>
                  <a:rPr lang="ru-RU" dirty="0"/>
                  <a:t> — большая и малая полуоси)</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m:t>
                      </m:r>
                      <m:r>
                        <a:rPr lang="ru-RU" b="0" i="1" smtClean="0">
                          <a:latin typeface="Cambria Math" panose="02040503050406030204" pitchFamily="18" charset="0"/>
                        </a:rPr>
                        <m:t>1,  </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𝑐</m:t>
                          </m:r>
                        </m:e>
                        <m:sup>
                          <m:r>
                            <a:rPr lang="ru-RU" i="1" smtClean="0">
                              <a:latin typeface="Cambria Math" panose="02040503050406030204" pitchFamily="18" charset="0"/>
                            </a:rPr>
                            <m:t>2</m:t>
                          </m:r>
                        </m:sup>
                      </m:sSup>
                    </m:oMath>
                  </m:oMathPara>
                </a14:m>
                <a:endParaRPr lang="ru-RU" dirty="0"/>
              </a:p>
              <a:p>
                <a:r>
                  <a:rPr lang="ru-RU" b="1" dirty="0"/>
                  <a:t>Опр</a:t>
                </a:r>
                <a:r>
                  <a:rPr lang="ru-RU" dirty="0"/>
                  <a:t>. </a:t>
                </a:r>
                <a:r>
                  <a:rPr lang="ru-RU" b="1" i="1" dirty="0"/>
                  <a:t>Эксцентриситетом</a:t>
                </a:r>
                <a:r>
                  <a:rPr lang="ru-RU" dirty="0"/>
                  <a:t> </a:t>
                </a:r>
                <a:r>
                  <a:rPr lang="ru-RU" b="1" i="1" dirty="0"/>
                  <a:t>эллипса</a:t>
                </a:r>
                <a:r>
                  <a:rPr lang="ru-RU" dirty="0"/>
                  <a:t> называют величину </a:t>
                </a:r>
                <a14:m>
                  <m:oMath xmlns:m="http://schemas.openxmlformats.org/officeDocument/2006/math">
                    <m:r>
                      <a:rPr lang="ru-RU" i="1" dirty="0" smtClean="0">
                        <a:latin typeface="Cambria Math" panose="02040503050406030204" pitchFamily="18" charset="0"/>
                      </a:rPr>
                      <m:t>𝜀</m:t>
                    </m:r>
                    <m:r>
                      <a:rPr lang="ru-RU" i="1" dirty="0" smtClean="0">
                        <a:latin typeface="Cambria Math" panose="02040503050406030204" pitchFamily="18" charset="0"/>
                      </a:rPr>
                      <m:t> =</m:t>
                    </m:r>
                    <m:f>
                      <m:fPr>
                        <m:ctrlPr>
                          <a:rPr lang="ru-RU" i="1" dirty="0" smtClean="0">
                            <a:latin typeface="Cambria Math" panose="02040503050406030204" pitchFamily="18" charset="0"/>
                          </a:rPr>
                        </m:ctrlPr>
                      </m:fPr>
                      <m:num>
                        <m:r>
                          <a:rPr lang="ru-RU" i="1" dirty="0" smtClean="0">
                            <a:latin typeface="Cambria Math" panose="02040503050406030204" pitchFamily="18" charset="0"/>
                          </a:rPr>
                          <m:t>𝑐</m:t>
                        </m:r>
                      </m:num>
                      <m:den>
                        <m:r>
                          <a:rPr lang="ru-RU" i="1" dirty="0" smtClean="0">
                            <a:latin typeface="Cambria Math" panose="02040503050406030204" pitchFamily="18" charset="0"/>
                          </a:rPr>
                          <m:t>𝑎</m:t>
                        </m:r>
                      </m:den>
                    </m:f>
                  </m:oMath>
                </a14:m>
                <a:r>
                  <a:rPr lang="ru-RU" dirty="0"/>
                  <a:t>, характеризующую степень "вытянутости" эллипса.</a:t>
                </a:r>
                <a:endParaRPr lang="en-US" dirty="0"/>
              </a:p>
              <a:p>
                <a:endParaRPr lang="ru-RU" dirty="0"/>
              </a:p>
            </p:txBody>
          </p:sp>
        </mc:Choice>
        <mc:Fallback>
          <p:sp>
            <p:nvSpPr>
              <p:cNvPr id="3" name="Текст 2">
                <a:extLst>
                  <a:ext uri="{FF2B5EF4-FFF2-40B4-BE49-F238E27FC236}">
                    <a16:creationId xmlns:a16="http://schemas.microsoft.com/office/drawing/2014/main" id="{4AAE6076-4357-FF64-2519-D3E90D99B03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230159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D76E8-4BDD-19EF-9345-4E07D642EA3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714DD2-0D07-3BCA-B455-5E70DEA26BE9}"/>
              </a:ext>
            </a:extLst>
          </p:cNvPr>
          <p:cNvSpPr>
            <a:spLocks noGrp="1"/>
          </p:cNvSpPr>
          <p:nvPr>
            <p:ph type="title"/>
          </p:nvPr>
        </p:nvSpPr>
        <p:spPr/>
        <p:txBody>
          <a:bodyPr>
            <a:normAutofit fontScale="90000"/>
          </a:bodyPr>
          <a:lstStyle/>
          <a:p>
            <a:r>
              <a:rPr lang="ru-RU" dirty="0">
                <a:solidFill>
                  <a:srgbClr val="0070C0"/>
                </a:solidFill>
              </a:rPr>
              <a:t>12. Эллипс. Определения, связанные понятия. Каноническое уравнения. Свойства эллипса</a:t>
            </a:r>
            <a:endParaRPr lang="ru-RU" dirty="0"/>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6C939A62-D35C-D6EA-9F5C-1034E3509E89}"/>
                  </a:ext>
                </a:extLst>
              </p:cNvPr>
              <p:cNvSpPr>
                <a:spLocks noGrp="1"/>
              </p:cNvSpPr>
              <p:nvPr>
                <p:ph type="body" sz="quarter" idx="13"/>
              </p:nvPr>
            </p:nvSpPr>
            <p:spPr/>
            <p:txBody>
              <a:bodyPr/>
              <a:lstStyle/>
              <a:p>
                <a:r>
                  <a:rPr lang="ru-RU" b="1" dirty="0"/>
                  <a:t>Частные случаи</a:t>
                </a:r>
              </a:p>
              <a:p>
                <a:pPr marL="285750" indent="-285750">
                  <a:buFont typeface="Arial" panose="020B0604020202020204" pitchFamily="34" charset="0"/>
                  <a:buChar char="•"/>
                </a:pPr>
                <a:r>
                  <a:rPr lang="ru-RU" dirty="0"/>
                  <a:t>Окружность: </a:t>
                </a:r>
                <a14:m>
                  <m:oMath xmlns:m="http://schemas.openxmlformats.org/officeDocument/2006/math">
                    <m:r>
                      <a:rPr lang="ru-RU" i="1" smtClean="0">
                        <a:latin typeface="Cambria Math" panose="02040503050406030204" pitchFamily="18" charset="0"/>
                      </a:rPr>
                      <m:t>𝑐</m:t>
                    </m:r>
                    <m:r>
                      <a:rPr lang="ru-RU" i="1" smtClean="0">
                        <a:latin typeface="Cambria Math" panose="02040503050406030204" pitchFamily="18" charset="0"/>
                      </a:rPr>
                      <m:t>=0⇒</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r>
                      <a:rPr lang="ru-RU"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𝑅</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=0</m:t>
                    </m:r>
                  </m:oMath>
                </a14:m>
                <a:endParaRPr lang="ru-RU" dirty="0"/>
              </a:p>
              <a:p>
                <a:pPr marL="285750" indent="-285750">
                  <a:buFont typeface="Arial" panose="020B0604020202020204" pitchFamily="34" charset="0"/>
                  <a:buChar char="•"/>
                </a:pPr>
                <a:r>
                  <a:rPr lang="ru-RU" dirty="0"/>
                  <a:t>Отрезок: </a:t>
                </a:r>
                <a14:m>
                  <m:oMath xmlns:m="http://schemas.openxmlformats.org/officeDocument/2006/math">
                    <m:r>
                      <m:rPr>
                        <m:sty m:val="p"/>
                      </m:rPr>
                      <a:rPr lang="en-US" b="0" i="0" smtClean="0">
                        <a:latin typeface="Cambria Math" panose="02040503050406030204" pitchFamily="18" charset="0"/>
                      </a:rPr>
                      <m:t>c</m:t>
                    </m:r>
                    <m:r>
                      <a:rPr lang="ru-RU"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𝐹</m:t>
                            </m:r>
                          </m:e>
                          <m:sub>
                            <m:r>
                              <a:rPr lang="ru-RU" i="1" smtClean="0">
                                <a:latin typeface="Cambria Math" panose="02040503050406030204" pitchFamily="18" charset="0"/>
                              </a:rPr>
                              <m:t>1</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𝐹</m:t>
                            </m:r>
                          </m:e>
                          <m:sub>
                            <m:r>
                              <a:rPr lang="ru-RU" i="1" smtClean="0">
                                <a:latin typeface="Cambria Math" panose="02040503050406030204" pitchFamily="18" charset="0"/>
                              </a:rPr>
                              <m:t>2</m:t>
                            </m:r>
                          </m:sub>
                        </m:sSub>
                      </m:e>
                    </m:d>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r>
                      <a:rPr lang="ru-RU" i="1" smtClean="0">
                        <a:latin typeface="Cambria Math" panose="02040503050406030204" pitchFamily="18" charset="0"/>
                      </a:rPr>
                      <m:t>=2</m:t>
                    </m:r>
                    <m:r>
                      <a:rPr lang="ru-RU" i="1" smtClean="0">
                        <a:latin typeface="Cambria Math" panose="02040503050406030204" pitchFamily="18" charset="0"/>
                      </a:rPr>
                      <m:t>𝑐</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=1</m:t>
                    </m:r>
                  </m:oMath>
                </a14:m>
                <a:endParaRPr lang="ru-RU" dirty="0"/>
              </a:p>
              <a:p>
                <a:r>
                  <a:rPr lang="ru-RU" b="1" dirty="0"/>
                  <a:t>Опр</a:t>
                </a:r>
                <a:r>
                  <a:rPr lang="ru-RU" dirty="0"/>
                  <a:t>. Параметрическое уравнение эллипса</a:t>
                </a:r>
                <a:endParaRPr lang="en-US" dirty="0"/>
              </a:p>
              <a:p>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m>
                            <m:mPr>
                              <m:plcHide m:val="on"/>
                              <m:mcs>
                                <m:mc>
                                  <m:mcPr>
                                    <m:count m:val="1"/>
                                    <m:mcJc m:val="center"/>
                                  </m:mcPr>
                                </m:mc>
                              </m:mcs>
                              <m:ctrlPr>
                                <a:rPr lang="en-US" i="1" smtClean="0">
                                  <a:solidFill>
                                    <a:srgbClr val="836967"/>
                                  </a:solidFill>
                                  <a:latin typeface="Cambria Math" panose="02040503050406030204" pitchFamily="18" charset="0"/>
                                </a:rPr>
                              </m:ctrlPr>
                            </m:mPr>
                            <m:mr>
                              <m:e>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𝑎</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cos</m:t>
                                    </m:r>
                                  </m:fName>
                                  <m:e>
                                    <m:r>
                                      <a:rPr lang="en-US" i="1" smtClean="0">
                                        <a:latin typeface="Cambria Math" panose="02040503050406030204" pitchFamily="18" charset="0"/>
                                      </a:rPr>
                                      <m:t>𝑡</m:t>
                                    </m:r>
                                  </m:e>
                                </m:func>
                              </m:e>
                            </m:mr>
                            <m:mr>
                              <m:e>
                                <m:r>
                                  <a:rPr lang="en-US" i="1" smtClean="0">
                                    <a:latin typeface="Cambria Math" panose="02040503050406030204" pitchFamily="18" charset="0"/>
                                  </a:rPr>
                                  <m:t>𝑦</m:t>
                                </m:r>
                                <m:r>
                                  <a:rPr lang="en-US" i="1" smtClean="0">
                                    <a:latin typeface="Cambria Math" panose="02040503050406030204" pitchFamily="18" charset="0"/>
                                  </a:rPr>
                                  <m:t>=</m:t>
                                </m:r>
                                <m:r>
                                  <a:rPr lang="en-US" i="1" smtClean="0">
                                    <a:latin typeface="Cambria Math" panose="02040503050406030204" pitchFamily="18" charset="0"/>
                                  </a:rPr>
                                  <m:t>𝑏</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cos</m:t>
                                    </m:r>
                                  </m:fName>
                                  <m:e>
                                    <m:r>
                                      <a:rPr lang="en-US" i="1" smtClean="0">
                                        <a:latin typeface="Cambria Math" panose="02040503050406030204" pitchFamily="18" charset="0"/>
                                      </a:rPr>
                                      <m:t>𝑡</m:t>
                                    </m:r>
                                  </m:e>
                                </m:func>
                              </m:e>
                            </m:mr>
                          </m:m>
                        </m:e>
                      </m:d>
                    </m:oMath>
                  </m:oMathPara>
                </a14:m>
                <a:endParaRPr lang="en-US" dirty="0"/>
              </a:p>
              <a:p>
                <a:r>
                  <a:rPr lang="ru-RU" b="1" dirty="0"/>
                  <a:t>Опр</a:t>
                </a:r>
                <a:r>
                  <a:rPr lang="ru-RU" dirty="0"/>
                  <a:t>. Уравнение касательной к эллипсу</a:t>
                </a:r>
                <a:endParaRPr lang="en-US" dirty="0"/>
              </a:p>
              <a:p>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=1</m:t>
                      </m:r>
                    </m:oMath>
                  </m:oMathPara>
                </a14:m>
                <a:endParaRPr lang="ru-RU" dirty="0"/>
              </a:p>
              <a:p>
                <a:r>
                  <a:rPr lang="ru-RU" b="1" dirty="0"/>
                  <a:t>Опр</a:t>
                </a:r>
                <a:r>
                  <a:rPr lang="ru-RU" dirty="0"/>
                  <a:t>. </a:t>
                </a:r>
                <a:r>
                  <a:rPr lang="ru-RU" b="1" i="1" dirty="0"/>
                  <a:t>Директрисами</a:t>
                </a:r>
                <a:r>
                  <a:rPr lang="ru-RU" dirty="0"/>
                  <a:t> эллипса называются прямые, параллельные малой</a:t>
                </a:r>
              </a:p>
              <a:p>
                <a:r>
                  <a:rPr lang="ru-RU" dirty="0"/>
                  <a:t>оси эллипса и проходящие от нее на расстоянии </a:t>
                </a:r>
                <a14:m>
                  <m:oMath xmlns:m="http://schemas.openxmlformats.org/officeDocument/2006/math">
                    <m:f>
                      <m:fPr>
                        <m:ctrlPr>
                          <a:rPr lang="ru-RU" i="1" dirty="0" smtClean="0">
                            <a:latin typeface="Cambria Math" panose="02040503050406030204" pitchFamily="18" charset="0"/>
                          </a:rPr>
                        </m:ctrlPr>
                      </m:fPr>
                      <m:num>
                        <m:r>
                          <a:rPr lang="ru-RU" i="1" dirty="0" smtClean="0">
                            <a:latin typeface="Cambria Math" panose="02040503050406030204" pitchFamily="18" charset="0"/>
                          </a:rPr>
                          <m:t>𝑎</m:t>
                        </m:r>
                      </m:num>
                      <m:den>
                        <m:r>
                          <a:rPr lang="ru-RU" i="1" dirty="0" smtClean="0">
                            <a:latin typeface="Cambria Math" panose="02040503050406030204" pitchFamily="18" charset="0"/>
                          </a:rPr>
                          <m:t>𝜀</m:t>
                        </m:r>
                      </m:den>
                    </m:f>
                  </m:oMath>
                </a14:m>
                <a:r>
                  <a:rPr lang="ru-RU" dirty="0"/>
                  <a:t>.</a:t>
                </a:r>
              </a:p>
              <a:p>
                <a:endParaRPr lang="ru-RU" dirty="0"/>
              </a:p>
            </p:txBody>
          </p:sp>
        </mc:Choice>
        <mc:Fallback>
          <p:sp>
            <p:nvSpPr>
              <p:cNvPr id="3" name="Текст 2">
                <a:extLst>
                  <a:ext uri="{FF2B5EF4-FFF2-40B4-BE49-F238E27FC236}">
                    <a16:creationId xmlns:a16="http://schemas.microsoft.com/office/drawing/2014/main" id="{6C939A62-D35C-D6EA-9F5C-1034E3509E8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2392037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CA0FC-B592-A7C6-0549-EA32E9B19DE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C32A8B-6F70-9760-5057-35DDCA74DED6}"/>
              </a:ext>
            </a:extLst>
          </p:cNvPr>
          <p:cNvSpPr>
            <a:spLocks noGrp="1"/>
          </p:cNvSpPr>
          <p:nvPr>
            <p:ph type="title"/>
          </p:nvPr>
        </p:nvSpPr>
        <p:spPr/>
        <p:txBody>
          <a:bodyPr>
            <a:normAutofit fontScale="90000"/>
          </a:bodyPr>
          <a:lstStyle/>
          <a:p>
            <a:r>
              <a:rPr lang="ru-RU" dirty="0">
                <a:solidFill>
                  <a:srgbClr val="0070C0"/>
                </a:solidFill>
              </a:rPr>
              <a:t>12. Эллипс. Определения, связанные понятия. Каноническое уравнения. Свойства эллипса</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8471240C-9100-C7D8-5CEF-7B07A3E0954E}"/>
                  </a:ext>
                </a:extLst>
              </p:cNvPr>
              <p:cNvSpPr>
                <a:spLocks noGrp="1"/>
              </p:cNvSpPr>
              <p:nvPr>
                <p:ph type="body" sz="quarter" idx="13"/>
              </p:nvPr>
            </p:nvSpPr>
            <p:spPr>
              <a:xfrm>
                <a:off x="838200" y="993774"/>
                <a:ext cx="10515600" cy="5464547"/>
              </a:xfrm>
            </p:spPr>
            <p:txBody>
              <a:bodyPr>
                <a:normAutofit/>
              </a:bodyPr>
              <a:lstStyle/>
              <a:p>
                <a:r>
                  <a:rPr lang="ru-RU" b="1" dirty="0"/>
                  <a:t>Свойства эллипса</a:t>
                </a:r>
              </a:p>
              <a:p>
                <a:pPr marL="285750" indent="-285750">
                  <a:buFont typeface="Arial" panose="020B0604020202020204" pitchFamily="34" charset="0"/>
                  <a:buChar char="•"/>
                </a:pPr>
                <a:r>
                  <a:rPr lang="ru-RU" b="1" dirty="0"/>
                  <a:t>Директориальное свойство эллипса</a:t>
                </a:r>
                <a:r>
                  <a:rPr lang="ru-RU" dirty="0"/>
                  <a:t>. </a:t>
                </a:r>
              </a:p>
              <a:p>
                <a:r>
                  <a:rPr lang="ru-RU" dirty="0"/>
                  <a:t>Эллипс — множество точек, для которых отношение расстояния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1,2</m:t>
                        </m:r>
                      </m:sub>
                    </m:sSub>
                  </m:oMath>
                </a14:m>
                <a:r>
                  <a:rPr lang="ru-RU" dirty="0"/>
                  <a:t> до фокуса и расстояния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𝑑</m:t>
                        </m:r>
                      </m:e>
                      <m:sub>
                        <m:r>
                          <a:rPr lang="ru-RU" i="1" dirty="0" smtClean="0">
                            <a:latin typeface="Cambria Math" panose="02040503050406030204" pitchFamily="18" charset="0"/>
                          </a:rPr>
                          <m:t>1,2</m:t>
                        </m:r>
                      </m:sub>
                    </m:sSub>
                  </m:oMath>
                </a14:m>
                <a:r>
                  <a:rPr lang="ru-RU" dirty="0"/>
                  <a:t> до соответствующей директрисы постоянно и равно эксцентриситету</a:t>
                </a:r>
              </a:p>
              <a:p>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𝑑</m:t>
                              </m:r>
                            </m:e>
                            <m:sub>
                              <m:r>
                                <a:rPr lang="ru-RU" i="1" smtClean="0">
                                  <a:latin typeface="Cambria Math" panose="02040503050406030204" pitchFamily="18" charset="0"/>
                                </a:rPr>
                                <m:t>1</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𝑑</m:t>
                              </m:r>
                            </m:e>
                            <m:sub>
                              <m:r>
                                <a:rPr lang="ru-RU" i="1" smtClean="0">
                                  <a:latin typeface="Cambria Math" panose="02040503050406030204" pitchFamily="18" charset="0"/>
                                </a:rPr>
                                <m:t>2</m:t>
                              </m:r>
                            </m:sub>
                          </m:sSub>
                        </m:den>
                      </m:f>
                      <m:r>
                        <a:rPr lang="ru-RU" i="1" smtClean="0">
                          <a:latin typeface="Cambria Math" panose="02040503050406030204" pitchFamily="18" charset="0"/>
                        </a:rPr>
                        <m:t>=</m:t>
                      </m:r>
                      <m:r>
                        <a:rPr lang="ru-RU" i="1" smtClean="0">
                          <a:latin typeface="Cambria Math" panose="02040503050406030204" pitchFamily="18" charset="0"/>
                        </a:rPr>
                        <m:t>𝜀</m:t>
                      </m:r>
                    </m:oMath>
                  </m:oMathPara>
                </a14:m>
                <a:endParaRPr lang="ru-RU" dirty="0"/>
              </a:p>
              <a:p>
                <a:pPr marL="285750" indent="-285750">
                  <a:buFont typeface="Arial" panose="020B0604020202020204" pitchFamily="34" charset="0"/>
                  <a:buChar char="•"/>
                </a:pPr>
                <a:r>
                  <a:rPr lang="ru-RU" b="1" dirty="0"/>
                  <a:t>Оптическое свойство эллипса. </a:t>
                </a:r>
              </a:p>
              <a:p>
                <a:r>
                  <a:rPr lang="ru-RU" dirty="0"/>
                  <a:t>Фокальные радиусы произвольной точки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𝑀</m:t>
                        </m:r>
                      </m:e>
                      <m:sub>
                        <m:r>
                          <a:rPr lang="ru-RU" i="1" dirty="0" smtClean="0">
                            <a:latin typeface="Cambria Math" panose="02040503050406030204" pitchFamily="18" charset="0"/>
                          </a:rPr>
                          <m:t>0</m:t>
                        </m:r>
                      </m:sub>
                    </m:sSub>
                  </m:oMath>
                </a14:m>
                <a:r>
                  <a:rPr lang="ru-RU" dirty="0"/>
                  <a:t> эллипса составляют равные углы с касательной к эллипсу в этой точке.</a:t>
                </a:r>
              </a:p>
              <a:p>
                <a:pPr marL="285750" indent="-285750">
                  <a:buFont typeface="Arial" panose="020B0604020202020204" pitchFamily="34" charset="0"/>
                  <a:buChar char="•"/>
                </a:pPr>
                <a:r>
                  <a:rPr lang="ru-RU" b="1" dirty="0"/>
                  <a:t>Свойства симметрии эллипса.</a:t>
                </a:r>
              </a:p>
              <a:p>
                <a:r>
                  <a:rPr lang="ru-RU" dirty="0"/>
                  <a:t>Для всякой точки </a:t>
                </a:r>
                <a14:m>
                  <m:oMath xmlns:m="http://schemas.openxmlformats.org/officeDocument/2006/math">
                    <m:r>
                      <a:rPr lang="ru-RU" i="1" dirty="0" smtClean="0">
                        <a:latin typeface="Cambria Math" panose="02040503050406030204" pitchFamily="18" charset="0"/>
                      </a:rPr>
                      <m:t>𝑀</m:t>
                    </m:r>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m:t>
                    </m:r>
                  </m:oMath>
                </a14:m>
                <a:r>
                  <a:rPr lang="ru-RU" dirty="0"/>
                  <a:t>, принадлежащей эллипсу </a:t>
                </a:r>
                <a14:m>
                  <m:oMath xmlns:m="http://schemas.openxmlformats.org/officeDocument/2006/math">
                    <m:r>
                      <a:rPr lang="ru-RU" i="1" dirty="0" smtClean="0">
                        <a:latin typeface="Cambria Math" panose="02040503050406030204" pitchFamily="18" charset="0"/>
                      </a:rPr>
                      <m:t>𝐸</m:t>
                    </m:r>
                  </m:oMath>
                </a14:m>
                <a:r>
                  <a:rPr lang="ru-RU" dirty="0"/>
                  <a:t>, справедливо</a:t>
                </a:r>
              </a:p>
              <a:p>
                <a:r>
                  <a:rPr lang="ru-RU" dirty="0"/>
                  <a:t>(а)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𝑀</m:t>
                        </m:r>
                      </m:e>
                      <m:sub>
                        <m:r>
                          <a:rPr lang="ru-RU" i="1" dirty="0" smtClean="0">
                            <a:latin typeface="Cambria Math" panose="02040503050406030204" pitchFamily="18" charset="0"/>
                          </a:rPr>
                          <m:t>1</m:t>
                        </m:r>
                      </m:sub>
                    </m:sSub>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 ∈ </m:t>
                    </m:r>
                    <m:r>
                      <a:rPr lang="ru-RU" i="1" dirty="0" smtClean="0">
                        <a:latin typeface="Cambria Math" panose="02040503050406030204" pitchFamily="18" charset="0"/>
                      </a:rPr>
                      <m:t>𝐸</m:t>
                    </m:r>
                    <m:r>
                      <a:rPr lang="ru-RU" i="1" dirty="0" smtClean="0">
                        <a:latin typeface="Cambria Math" panose="02040503050406030204" pitchFamily="18" charset="0"/>
                      </a:rPr>
                      <m:t> </m:t>
                    </m:r>
                  </m:oMath>
                </a14:m>
                <a:r>
                  <a:rPr lang="ru-RU" dirty="0"/>
                  <a:t>— осевая симметрия относительно </a:t>
                </a:r>
                <a14:m>
                  <m:oMath xmlns:m="http://schemas.openxmlformats.org/officeDocument/2006/math">
                    <m:r>
                      <a:rPr lang="ru-RU" i="1" dirty="0" smtClean="0">
                        <a:latin typeface="Cambria Math" panose="02040503050406030204" pitchFamily="18" charset="0"/>
                      </a:rPr>
                      <m:t>𝑂𝑦</m:t>
                    </m:r>
                  </m:oMath>
                </a14:m>
                <a:endParaRPr lang="ru-RU" dirty="0"/>
              </a:p>
              <a:p>
                <a:r>
                  <a:rPr lang="ru-RU" dirty="0"/>
                  <a:t>(б)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𝑀</m:t>
                        </m:r>
                      </m:e>
                      <m:sub>
                        <m:r>
                          <a:rPr lang="ru-RU" i="1" dirty="0" smtClean="0">
                            <a:latin typeface="Cambria Math" panose="02040503050406030204" pitchFamily="18" charset="0"/>
                          </a:rPr>
                          <m:t>1</m:t>
                        </m:r>
                      </m:sub>
                    </m:sSub>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 ∈ </m:t>
                    </m:r>
                    <m:r>
                      <a:rPr lang="ru-RU" i="1" dirty="0" smtClean="0">
                        <a:latin typeface="Cambria Math" panose="02040503050406030204" pitchFamily="18" charset="0"/>
                      </a:rPr>
                      <m:t>𝐸</m:t>
                    </m:r>
                    <m:r>
                      <a:rPr lang="ru-RU" i="1" dirty="0" smtClean="0">
                        <a:latin typeface="Cambria Math" panose="02040503050406030204" pitchFamily="18" charset="0"/>
                      </a:rPr>
                      <m:t> </m:t>
                    </m:r>
                  </m:oMath>
                </a14:m>
                <a:r>
                  <a:rPr lang="ru-RU" dirty="0"/>
                  <a:t>— осевая симметрия относительно </a:t>
                </a:r>
                <a14:m>
                  <m:oMath xmlns:m="http://schemas.openxmlformats.org/officeDocument/2006/math">
                    <m:r>
                      <a:rPr lang="ru-RU" i="1" dirty="0" smtClean="0">
                        <a:latin typeface="Cambria Math" panose="02040503050406030204" pitchFamily="18" charset="0"/>
                      </a:rPr>
                      <m:t>𝑂𝑥</m:t>
                    </m:r>
                  </m:oMath>
                </a14:m>
                <a:endParaRPr lang="ru-RU" dirty="0"/>
              </a:p>
              <a:p>
                <a:r>
                  <a:rPr lang="ru-RU" dirty="0"/>
                  <a:t>(в)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𝑀</m:t>
                        </m:r>
                      </m:e>
                      <m:sub>
                        <m:r>
                          <a:rPr lang="ru-RU" i="1" dirty="0" smtClean="0">
                            <a:latin typeface="Cambria Math" panose="02040503050406030204" pitchFamily="18" charset="0"/>
                          </a:rPr>
                          <m:t>1</m:t>
                        </m:r>
                      </m:sub>
                    </m:sSub>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 ∈ </m:t>
                    </m:r>
                    <m:r>
                      <a:rPr lang="ru-RU" i="1" dirty="0" smtClean="0">
                        <a:latin typeface="Cambria Math" panose="02040503050406030204" pitchFamily="18" charset="0"/>
                      </a:rPr>
                      <m:t>𝐸</m:t>
                    </m:r>
                    <m:r>
                      <a:rPr lang="ru-RU" i="1" dirty="0" smtClean="0">
                        <a:latin typeface="Cambria Math" panose="02040503050406030204" pitchFamily="18" charset="0"/>
                      </a:rPr>
                      <m:t> </m:t>
                    </m:r>
                  </m:oMath>
                </a14:m>
                <a:r>
                  <a:rPr lang="ru-RU" dirty="0"/>
                  <a:t>— центральная симметрия относительно начала координат </a:t>
                </a:r>
                <a14:m>
                  <m:oMath xmlns:m="http://schemas.openxmlformats.org/officeDocument/2006/math">
                    <m:r>
                      <a:rPr lang="ru-RU" i="1" dirty="0" smtClean="0">
                        <a:latin typeface="Cambria Math" panose="02040503050406030204" pitchFamily="18" charset="0"/>
                      </a:rPr>
                      <m:t>𝑂</m:t>
                    </m:r>
                  </m:oMath>
                </a14:m>
                <a:endParaRPr lang="ru-RU" dirty="0"/>
              </a:p>
            </p:txBody>
          </p:sp>
        </mc:Choice>
        <mc:Fallback>
          <p:sp>
            <p:nvSpPr>
              <p:cNvPr id="3" name="Текст 2">
                <a:extLst>
                  <a:ext uri="{FF2B5EF4-FFF2-40B4-BE49-F238E27FC236}">
                    <a16:creationId xmlns:a16="http://schemas.microsoft.com/office/drawing/2014/main" id="{8471240C-9100-C7D8-5CEF-7B07A3E0954E}"/>
                  </a:ext>
                </a:extLst>
              </p:cNvPr>
              <p:cNvSpPr>
                <a:spLocks noGrp="1" noRot="1" noChangeAspect="1" noMove="1" noResize="1" noEditPoints="1" noAdjustHandles="1" noChangeArrowheads="1" noChangeShapeType="1" noTextEdit="1"/>
              </p:cNvSpPr>
              <p:nvPr>
                <p:ph type="body" sz="quarter" idx="13"/>
              </p:nvPr>
            </p:nvSpPr>
            <p:spPr>
              <a:xfrm>
                <a:off x="838200" y="993774"/>
                <a:ext cx="10515600" cy="5464547"/>
              </a:xfrm>
              <a:blipFill>
                <a:blip r:embed="rId2"/>
                <a:stretch>
                  <a:fillRect l="-522" t="-1004" r="-464"/>
                </a:stretch>
              </a:blipFill>
            </p:spPr>
            <p:txBody>
              <a:bodyPr/>
              <a:lstStyle/>
              <a:p>
                <a:r>
                  <a:rPr lang="ru-RU">
                    <a:noFill/>
                  </a:rPr>
                  <a:t> </a:t>
                </a:r>
              </a:p>
            </p:txBody>
          </p:sp>
        </mc:Fallback>
      </mc:AlternateContent>
    </p:spTree>
    <p:extLst>
      <p:ext uri="{BB962C8B-B14F-4D97-AF65-F5344CB8AC3E}">
        <p14:creationId xmlns:p14="http://schemas.microsoft.com/office/powerpoint/2010/main" val="385662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D0858-FA15-F751-EB84-E994F484B94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D1ECB5-5547-6F39-4A32-6F1A3EC16A9C}"/>
              </a:ext>
            </a:extLst>
          </p:cNvPr>
          <p:cNvSpPr>
            <a:spLocks noGrp="1"/>
          </p:cNvSpPr>
          <p:nvPr>
            <p:ph type="title"/>
          </p:nvPr>
        </p:nvSpPr>
        <p:spPr/>
        <p:txBody>
          <a:bodyPr>
            <a:normAutofit fontScale="90000"/>
          </a:bodyPr>
          <a:lstStyle/>
          <a:p>
            <a:r>
              <a:rPr lang="ru-RU" dirty="0">
                <a:solidFill>
                  <a:srgbClr val="0070C0"/>
                </a:solidFill>
              </a:rPr>
              <a:t>13. Гипербола. Определения, связанные понятия. Каноническое уравнения. Свойства гиперболы.</a:t>
            </a:r>
          </a:p>
        </p:txBody>
      </p:sp>
      <p:sp>
        <p:nvSpPr>
          <p:cNvPr id="3" name="Текст 2">
            <a:extLst>
              <a:ext uri="{FF2B5EF4-FFF2-40B4-BE49-F238E27FC236}">
                <a16:creationId xmlns:a16="http://schemas.microsoft.com/office/drawing/2014/main" id="{44959794-3E06-B07F-A137-E4FB951DF4BE}"/>
              </a:ext>
            </a:extLst>
          </p:cNvPr>
          <p:cNvSpPr>
            <a:spLocks noGrp="1"/>
          </p:cNvSpPr>
          <p:nvPr>
            <p:ph type="body" sz="quarter" idx="13"/>
          </p:nvPr>
        </p:nvSpPr>
        <p:spPr/>
        <p:txBody>
          <a:bodyPr/>
          <a:lstStyle/>
          <a:p>
            <a:endParaRPr lang="ru-RU" dirty="0"/>
          </a:p>
        </p:txBody>
      </p:sp>
    </p:spTree>
    <p:extLst>
      <p:ext uri="{BB962C8B-B14F-4D97-AF65-F5344CB8AC3E}">
        <p14:creationId xmlns:p14="http://schemas.microsoft.com/office/powerpoint/2010/main" val="4750704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75AA-7895-EBB6-5DD1-4647EC68D45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A45A23-15F1-029F-D1E0-BF590E54BE31}"/>
              </a:ext>
            </a:extLst>
          </p:cNvPr>
          <p:cNvSpPr>
            <a:spLocks noGrp="1"/>
          </p:cNvSpPr>
          <p:nvPr>
            <p:ph type="title"/>
          </p:nvPr>
        </p:nvSpPr>
        <p:spPr/>
        <p:txBody>
          <a:bodyPr>
            <a:normAutofit fontScale="90000"/>
          </a:bodyPr>
          <a:lstStyle/>
          <a:p>
            <a:r>
              <a:rPr lang="ru-RU" dirty="0">
                <a:solidFill>
                  <a:srgbClr val="0070C0"/>
                </a:solidFill>
              </a:rPr>
              <a:t>14. Парабола. Определения, связанные понятия. Каноническое уравнения. Свойства параболы.</a:t>
            </a:r>
          </a:p>
        </p:txBody>
      </p:sp>
      <p:sp>
        <p:nvSpPr>
          <p:cNvPr id="3" name="Текст 2">
            <a:extLst>
              <a:ext uri="{FF2B5EF4-FFF2-40B4-BE49-F238E27FC236}">
                <a16:creationId xmlns:a16="http://schemas.microsoft.com/office/drawing/2014/main" id="{09867D0A-D4AA-F1EB-D1C4-0F9E3C041C17}"/>
              </a:ext>
            </a:extLst>
          </p:cNvPr>
          <p:cNvSpPr>
            <a:spLocks noGrp="1"/>
          </p:cNvSpPr>
          <p:nvPr>
            <p:ph type="body" sz="quarter" idx="13"/>
          </p:nvPr>
        </p:nvSpPr>
        <p:spPr/>
        <p:txBody>
          <a:bodyPr/>
          <a:lstStyle/>
          <a:p>
            <a:endParaRPr lang="ru-RU" dirty="0"/>
          </a:p>
        </p:txBody>
      </p:sp>
    </p:spTree>
    <p:extLst>
      <p:ext uri="{BB962C8B-B14F-4D97-AF65-F5344CB8AC3E}">
        <p14:creationId xmlns:p14="http://schemas.microsoft.com/office/powerpoint/2010/main" val="272309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492FBF-1144-46FC-B592-53BB8B660A38}"/>
              </a:ext>
            </a:extLst>
          </p:cNvPr>
          <p:cNvSpPr>
            <a:spLocks noGrp="1"/>
          </p:cNvSpPr>
          <p:nvPr>
            <p:ph type="title"/>
          </p:nvPr>
        </p:nvSpPr>
        <p:spPr/>
        <p:txBody>
          <a:bodyPr/>
          <a:lstStyle/>
          <a:p>
            <a:r>
              <a:rPr lang="ru-RU" dirty="0">
                <a:solidFill>
                  <a:srgbClr val="FF0000"/>
                </a:solidFill>
              </a:rPr>
              <a:t>3. Базис линейного пространства. Размерность линейного пространства.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5EA926A-4778-43E3-B51F-400211153FE2}"/>
                  </a:ext>
                </a:extLst>
              </p:cNvPr>
              <p:cNvSpPr>
                <a:spLocks noGrp="1"/>
              </p:cNvSpPr>
              <p:nvPr>
                <p:ph type="body" sz="quarter" idx="13"/>
              </p:nvPr>
            </p:nvSpPr>
            <p:spPr>
              <a:xfrm>
                <a:off x="838200" y="993774"/>
                <a:ext cx="10515600" cy="5360373"/>
              </a:xfrm>
            </p:spPr>
            <p:txBody>
              <a:bodyPr>
                <a:normAutofit lnSpcReduction="10000"/>
              </a:bodyPr>
              <a:lstStyle/>
              <a:p>
                <a:r>
                  <a:rPr lang="ru-RU" dirty="0"/>
                  <a:t>Система векторов </a:t>
                </a:r>
                <a14:m>
                  <m:oMath xmlns:m="http://schemas.openxmlformats.org/officeDocument/2006/math">
                    <m:d>
                      <m:dPr>
                        <m:begChr m:val="{"/>
                        <m:endChr m:val="}"/>
                        <m:ctrlPr>
                          <a:rPr lang="ru-RU" i="1" dirty="0" smtClean="0">
                            <a:solidFill>
                              <a:srgbClr val="836967"/>
                            </a:solidFill>
                            <a:latin typeface="Cambria Math" panose="02040503050406030204" pitchFamily="18" charset="0"/>
                          </a:rPr>
                        </m:ctrlPr>
                      </m:dPr>
                      <m:e>
                        <m:sSub>
                          <m:sSubPr>
                            <m:ctrlPr>
                              <a:rPr lang="ru-RU" i="1" dirty="0">
                                <a:solidFill>
                                  <a:srgbClr val="836967"/>
                                </a:solidFill>
                                <a:latin typeface="Cambria Math" panose="02040503050406030204" pitchFamily="18" charset="0"/>
                              </a:rPr>
                            </m:ctrlPr>
                          </m:sSubPr>
                          <m:e>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𝑒</m:t>
                                </m:r>
                              </m:e>
                            </m:acc>
                          </m:e>
                          <m:sub>
                            <m:r>
                              <a:rPr lang="ru-RU" b="0" i="0" dirty="0" smtClean="0">
                                <a:latin typeface="Cambria Math" panose="02040503050406030204" pitchFamily="18" charset="0"/>
                              </a:rPr>
                              <m:t>1</m:t>
                            </m:r>
                          </m:sub>
                        </m:sSub>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𝑒</m:t>
                                </m:r>
                              </m:e>
                            </m:acc>
                          </m:e>
                          <m:sub>
                            <m:r>
                              <a:rPr lang="ru-RU" i="0" dirty="0">
                                <a:latin typeface="Cambria Math" panose="02040503050406030204" pitchFamily="18" charset="0"/>
                              </a:rPr>
                              <m:t>2</m:t>
                            </m:r>
                          </m:sub>
                        </m:sSub>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𝑒</m:t>
                                </m:r>
                              </m:e>
                            </m:acc>
                          </m:e>
                          <m:sub>
                            <m:r>
                              <a:rPr lang="ru-RU" i="1" dirty="0">
                                <a:latin typeface="Cambria Math" panose="02040503050406030204" pitchFamily="18" charset="0"/>
                              </a:rPr>
                              <m:t>𝑛</m:t>
                            </m:r>
                          </m:sub>
                        </m:sSub>
                      </m:e>
                    </m:d>
                    <m:r>
                      <a:rPr lang="ru-RU" b="1" dirty="0">
                        <a:latin typeface="Cambria Math" panose="02040503050406030204" pitchFamily="18" charset="0"/>
                      </a:rPr>
                      <m:t>⊆</m:t>
                    </m:r>
                    <m:r>
                      <a:rPr lang="ru-RU" i="1" dirty="0">
                        <a:latin typeface="Cambria Math" panose="02040503050406030204" pitchFamily="18" charset="0"/>
                      </a:rPr>
                      <m:t>𝐿</m:t>
                    </m:r>
                  </m:oMath>
                </a14:m>
                <a:r>
                  <a:rPr lang="ru-RU" dirty="0"/>
                  <a:t> называется </a:t>
                </a:r>
                <a:r>
                  <a:rPr lang="ru-RU" b="1" i="1" dirty="0"/>
                  <a:t>базисом</a:t>
                </a:r>
                <a:r>
                  <a:rPr lang="ru-RU" b="1" dirty="0"/>
                  <a:t> </a:t>
                </a:r>
                <a:r>
                  <a:rPr lang="ru-RU" dirty="0"/>
                  <a:t>векторного пространства </a:t>
                </a:r>
                <a:r>
                  <a:rPr lang="en-US" dirty="0"/>
                  <a:t>L, </a:t>
                </a:r>
                <a:r>
                  <a:rPr lang="ru-RU" dirty="0"/>
                  <a:t>если каждый вектор </a:t>
                </a:r>
                <a14:m>
                  <m:oMath xmlns:m="http://schemas.openxmlformats.org/officeDocument/2006/math">
                    <m:acc>
                      <m:accPr>
                        <m:chr m:val="⃗"/>
                        <m:ctrlPr>
                          <a:rPr lang="ru-RU" i="1" dirty="0" smtClean="0">
                            <a:solidFill>
                              <a:srgbClr val="836967"/>
                            </a:solidFill>
                            <a:latin typeface="Cambria Math" panose="02040503050406030204" pitchFamily="18" charset="0"/>
                          </a:rPr>
                        </m:ctrlPr>
                      </m:accPr>
                      <m:e>
                        <m:r>
                          <a:rPr lang="ru-RU" i="1" dirty="0">
                            <a:latin typeface="Cambria Math" panose="02040503050406030204" pitchFamily="18" charset="0"/>
                          </a:rPr>
                          <m:t>𝑎</m:t>
                        </m:r>
                      </m:e>
                    </m:acc>
                    <m:r>
                      <a:rPr lang="ru-RU" i="0" dirty="0">
                        <a:latin typeface="Cambria Math" panose="02040503050406030204" pitchFamily="18" charset="0"/>
                      </a:rPr>
                      <m:t>∈</m:t>
                    </m:r>
                    <m:r>
                      <a:rPr lang="ru-RU" i="1" dirty="0">
                        <a:latin typeface="Cambria Math" panose="02040503050406030204" pitchFamily="18" charset="0"/>
                      </a:rPr>
                      <m:t>𝐿</m:t>
                    </m:r>
                  </m:oMath>
                </a14:m>
                <a:r>
                  <a:rPr lang="en-US" dirty="0"/>
                  <a:t> </a:t>
                </a:r>
                <a:r>
                  <a:rPr lang="ru-RU" dirty="0"/>
                  <a:t>можно единственным образом выразить через линейную комбинацию векторов системы. Коэффициенты этого выражения будут называться </a:t>
                </a:r>
                <a:r>
                  <a:rPr lang="ru-RU" b="1" i="1" dirty="0"/>
                  <a:t>координатами</a:t>
                </a:r>
                <a:r>
                  <a:rPr lang="ru-RU" dirty="0"/>
                  <a:t> вектора </a:t>
                </a:r>
                <a14:m>
                  <m:oMath xmlns:m="http://schemas.openxmlformats.org/officeDocument/2006/math">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𝑎</m:t>
                        </m:r>
                      </m:e>
                    </m:acc>
                  </m:oMath>
                </a14:m>
                <a:r>
                  <a:rPr lang="ru-RU" dirty="0"/>
                  <a:t> в данном базисе.</a:t>
                </a:r>
              </a:p>
              <a:p>
                <a:r>
                  <a:rPr lang="ru-RU" dirty="0"/>
                  <a:t>Альтернативное определение: </a:t>
                </a:r>
                <a:r>
                  <a:rPr lang="ru-RU" b="1" i="1" dirty="0"/>
                  <a:t>базисом</a:t>
                </a:r>
                <a:r>
                  <a:rPr lang="ru-RU" dirty="0"/>
                  <a:t> векторного пространства V называется всякая линейно независимая система, порождающая пространство L.</a:t>
                </a:r>
                <a:endParaRPr lang="en-US" dirty="0"/>
              </a:p>
              <a:p>
                <a:endParaRPr lang="en-US" dirty="0"/>
              </a:p>
              <a:p>
                <a:endParaRPr lang="en-US" dirty="0"/>
              </a:p>
              <a:p>
                <a:endParaRPr lang="en-US" dirty="0"/>
              </a:p>
              <a:p>
                <a:endParaRPr lang="en-US" dirty="0"/>
              </a:p>
              <a:p>
                <a:endParaRPr lang="en-US" dirty="0"/>
              </a:p>
              <a:p>
                <a:endParaRPr lang="en-US" dirty="0"/>
              </a:p>
              <a:p>
                <a:endParaRPr lang="ru-RU" dirty="0"/>
              </a:p>
              <a:p>
                <a:r>
                  <a:rPr lang="ru-RU" dirty="0"/>
                  <a:t>Число элементов базиса пространства (если он существует) называется </a:t>
                </a:r>
                <a:r>
                  <a:rPr lang="ru-RU" b="1" i="1" dirty="0"/>
                  <a:t>размерностью</a:t>
                </a:r>
                <a:r>
                  <a:rPr lang="ru-RU" dirty="0"/>
                  <a:t> этого пространства. В пространстве </a:t>
                </a:r>
                <a14:m>
                  <m:oMath xmlns:m="http://schemas.openxmlformats.org/officeDocument/2006/math">
                    <m:r>
                      <a:rPr lang="en-US" i="1" dirty="0" smtClean="0">
                        <a:latin typeface="Cambria Math" panose="02040503050406030204" pitchFamily="18" charset="0"/>
                      </a:rPr>
                      <m:t>{0} </m:t>
                    </m:r>
                  </m:oMath>
                </a14:m>
                <a:r>
                  <a:rPr lang="ru-RU" dirty="0"/>
                  <a:t>базисом по определению является пустая система, а значит размерность равна нулю. Если базиса в смысле данного выше  определения базиса не существует, то его размерность можно считать бесконечной. Если </a:t>
                </a:r>
                <a14:m>
                  <m:oMath xmlns:m="http://schemas.openxmlformats.org/officeDocument/2006/math">
                    <m:func>
                      <m:funcPr>
                        <m:ctrlPr>
                          <a:rPr lang="ru-RU" i="1" dirty="0" smtClean="0">
                            <a:latin typeface="Cambria Math" panose="02040503050406030204" pitchFamily="18" charset="0"/>
                          </a:rPr>
                        </m:ctrlPr>
                      </m:funcPr>
                      <m:fName>
                        <m:r>
                          <m:rPr>
                            <m:sty m:val="p"/>
                          </m:rPr>
                          <a:rPr lang="ru-RU" dirty="0" smtClean="0">
                            <a:latin typeface="Cambria Math" panose="02040503050406030204" pitchFamily="18" charset="0"/>
                          </a:rPr>
                          <m:t>dim</m:t>
                        </m:r>
                      </m:fName>
                      <m:e>
                        <m:r>
                          <a:rPr lang="ru-RU" i="1" dirty="0" smtClean="0">
                            <a:latin typeface="Cambria Math" panose="02040503050406030204" pitchFamily="18" charset="0"/>
                          </a:rPr>
                          <m:t>𝐿</m:t>
                        </m:r>
                      </m:e>
                    </m:func>
                    <m:r>
                      <a:rPr lang="ru-RU" i="0" dirty="0" smtClean="0">
                        <a:latin typeface="Cambria Math" panose="02040503050406030204" pitchFamily="18" charset="0"/>
                      </a:rPr>
                      <m:t>&lt;∞</m:t>
                    </m:r>
                  </m:oMath>
                </a14:m>
                <a:r>
                  <a:rPr lang="ru-RU" dirty="0"/>
                  <a:t>,</a:t>
                </a:r>
                <a:r>
                  <a:rPr lang="en-US" dirty="0"/>
                  <a:t> </a:t>
                </a:r>
                <a:r>
                  <a:rPr lang="ru-RU" dirty="0"/>
                  <a:t>то пространство называется </a:t>
                </a:r>
                <a:r>
                  <a:rPr lang="ru-RU" b="1" i="1" dirty="0"/>
                  <a:t>конечномерным</a:t>
                </a:r>
                <a:r>
                  <a:rPr lang="ru-RU" dirty="0"/>
                  <a:t>.</a:t>
                </a:r>
                <a:endParaRPr lang="ru-RU" b="1" dirty="0"/>
              </a:p>
            </p:txBody>
          </p:sp>
        </mc:Choice>
        <mc:Fallback xmlns="">
          <p:sp>
            <p:nvSpPr>
              <p:cNvPr id="3" name="Текст 2">
                <a:extLst>
                  <a:ext uri="{FF2B5EF4-FFF2-40B4-BE49-F238E27FC236}">
                    <a16:creationId xmlns:a16="http://schemas.microsoft.com/office/drawing/2014/main" id="{45EA926A-4778-43E3-B51F-400211153FE2}"/>
                  </a:ext>
                </a:extLst>
              </p:cNvPr>
              <p:cNvSpPr>
                <a:spLocks noGrp="1" noRot="1" noChangeAspect="1" noMove="1" noResize="1" noEditPoints="1" noAdjustHandles="1" noChangeArrowheads="1" noChangeShapeType="1" noTextEdit="1"/>
              </p:cNvSpPr>
              <p:nvPr>
                <p:ph type="body" sz="quarter" idx="13"/>
              </p:nvPr>
            </p:nvSpPr>
            <p:spPr>
              <a:xfrm>
                <a:off x="838200" y="993774"/>
                <a:ext cx="10515600" cy="5360373"/>
              </a:xfrm>
              <a:blipFill>
                <a:blip r:embed="rId2"/>
                <a:stretch>
                  <a:fillRect l="-522" t="-2503"/>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893BB7C9-6248-9BC1-96A9-99504E90F35A}"/>
              </a:ext>
            </a:extLst>
          </p:cNvPr>
          <p:cNvPicPr>
            <a:picLocks noChangeAspect="1"/>
          </p:cNvPicPr>
          <p:nvPr/>
        </p:nvPicPr>
        <p:blipFill>
          <a:blip r:embed="rId3"/>
          <a:stretch>
            <a:fillRect/>
          </a:stretch>
        </p:blipFill>
        <p:spPr>
          <a:xfrm>
            <a:off x="838200" y="2503514"/>
            <a:ext cx="9910665" cy="2470043"/>
          </a:xfrm>
          <a:prstGeom prst="rect">
            <a:avLst/>
          </a:prstGeom>
        </p:spPr>
      </p:pic>
    </p:spTree>
    <p:extLst>
      <p:ext uri="{BB962C8B-B14F-4D97-AF65-F5344CB8AC3E}">
        <p14:creationId xmlns:p14="http://schemas.microsoft.com/office/powerpoint/2010/main" val="42192910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DE499-36CC-608A-663A-00BABDDB416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1FD394-F88F-44AA-AA85-623047102D8B}"/>
              </a:ext>
            </a:extLst>
          </p:cNvPr>
          <p:cNvSpPr>
            <a:spLocks noGrp="1"/>
          </p:cNvSpPr>
          <p:nvPr>
            <p:ph type="title"/>
          </p:nvPr>
        </p:nvSpPr>
        <p:spPr/>
        <p:txBody>
          <a:bodyPr>
            <a:normAutofit/>
          </a:bodyPr>
          <a:lstStyle/>
          <a:p>
            <a:r>
              <a:rPr lang="ru-RU" dirty="0">
                <a:solidFill>
                  <a:srgbClr val="0070C0"/>
                </a:solidFill>
              </a:rPr>
              <a:t>15. Полярные уравнения кривых 2-го порядка.</a:t>
            </a:r>
          </a:p>
        </p:txBody>
      </p:sp>
      <p:sp>
        <p:nvSpPr>
          <p:cNvPr id="3" name="Текст 2">
            <a:extLst>
              <a:ext uri="{FF2B5EF4-FFF2-40B4-BE49-F238E27FC236}">
                <a16:creationId xmlns:a16="http://schemas.microsoft.com/office/drawing/2014/main" id="{FC5366B3-F862-512E-8841-04BC58E53BF2}"/>
              </a:ext>
            </a:extLst>
          </p:cNvPr>
          <p:cNvSpPr>
            <a:spLocks noGrp="1"/>
          </p:cNvSpPr>
          <p:nvPr>
            <p:ph type="body" sz="quarter" idx="13"/>
          </p:nvPr>
        </p:nvSpPr>
        <p:spPr/>
        <p:txBody>
          <a:bodyPr/>
          <a:lstStyle/>
          <a:p>
            <a:endParaRPr lang="ru-RU" dirty="0"/>
          </a:p>
        </p:txBody>
      </p:sp>
    </p:spTree>
    <p:extLst>
      <p:ext uri="{BB962C8B-B14F-4D97-AF65-F5344CB8AC3E}">
        <p14:creationId xmlns:p14="http://schemas.microsoft.com/office/powerpoint/2010/main" val="13348531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A7F55-D6F2-818A-FF64-6A11DC6C88C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1CFC0C-485E-ED37-7E5D-DCFAB349FA76}"/>
              </a:ext>
            </a:extLst>
          </p:cNvPr>
          <p:cNvSpPr>
            <a:spLocks noGrp="1"/>
          </p:cNvSpPr>
          <p:nvPr>
            <p:ph type="title"/>
          </p:nvPr>
        </p:nvSpPr>
        <p:spPr/>
        <p:txBody>
          <a:bodyPr>
            <a:normAutofit/>
          </a:bodyPr>
          <a:lstStyle/>
          <a:p>
            <a:r>
              <a:rPr lang="ru-RU" dirty="0">
                <a:solidFill>
                  <a:srgbClr val="0070C0"/>
                </a:solidFill>
              </a:rPr>
              <a:t>16. Уравнение кривых 2-го порядка через эксцентриситет</a:t>
            </a:r>
          </a:p>
        </p:txBody>
      </p:sp>
      <p:sp>
        <p:nvSpPr>
          <p:cNvPr id="3" name="Текст 2">
            <a:extLst>
              <a:ext uri="{FF2B5EF4-FFF2-40B4-BE49-F238E27FC236}">
                <a16:creationId xmlns:a16="http://schemas.microsoft.com/office/drawing/2014/main" id="{D7FEE016-BE3E-B8ED-C652-A30D73B4A585}"/>
              </a:ext>
            </a:extLst>
          </p:cNvPr>
          <p:cNvSpPr>
            <a:spLocks noGrp="1"/>
          </p:cNvSpPr>
          <p:nvPr>
            <p:ph type="body" sz="quarter" idx="13"/>
          </p:nvPr>
        </p:nvSpPr>
        <p:spPr/>
        <p:txBody>
          <a:bodyPr/>
          <a:lstStyle/>
          <a:p>
            <a:endParaRPr lang="ru-RU" dirty="0"/>
          </a:p>
        </p:txBody>
      </p:sp>
    </p:spTree>
    <p:extLst>
      <p:ext uri="{BB962C8B-B14F-4D97-AF65-F5344CB8AC3E}">
        <p14:creationId xmlns:p14="http://schemas.microsoft.com/office/powerpoint/2010/main" val="29400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4696-2C23-47DD-845C-7E0F408EB0B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C2CC14-255D-E86B-8B2B-C0CB5D80FA7E}"/>
              </a:ext>
            </a:extLst>
          </p:cNvPr>
          <p:cNvSpPr>
            <a:spLocks noGrp="1"/>
          </p:cNvSpPr>
          <p:nvPr>
            <p:ph type="title"/>
          </p:nvPr>
        </p:nvSpPr>
        <p:spPr/>
        <p:txBody>
          <a:bodyPr>
            <a:normAutofit fontScale="90000"/>
          </a:bodyPr>
          <a:lstStyle/>
          <a:p>
            <a:r>
              <a:rPr lang="ru-RU" dirty="0">
                <a:solidFill>
                  <a:srgbClr val="0070C0"/>
                </a:solidFill>
              </a:rPr>
              <a:t>17. Приведение общего уравнения кривых 2-го порядка к каноническому виду: поворот</a:t>
            </a:r>
          </a:p>
        </p:txBody>
      </p:sp>
      <p:sp>
        <p:nvSpPr>
          <p:cNvPr id="3" name="Текст 2">
            <a:extLst>
              <a:ext uri="{FF2B5EF4-FFF2-40B4-BE49-F238E27FC236}">
                <a16:creationId xmlns:a16="http://schemas.microsoft.com/office/drawing/2014/main" id="{E798EC08-494B-3C04-448B-AD1AF2D445EF}"/>
              </a:ext>
            </a:extLst>
          </p:cNvPr>
          <p:cNvSpPr>
            <a:spLocks noGrp="1"/>
          </p:cNvSpPr>
          <p:nvPr>
            <p:ph type="body" sz="quarter" idx="13"/>
          </p:nvPr>
        </p:nvSpPr>
        <p:spPr/>
        <p:txBody>
          <a:bodyPr/>
          <a:lstStyle/>
          <a:p>
            <a:endParaRPr lang="ru-RU" dirty="0"/>
          </a:p>
        </p:txBody>
      </p:sp>
    </p:spTree>
    <p:extLst>
      <p:ext uri="{BB962C8B-B14F-4D97-AF65-F5344CB8AC3E}">
        <p14:creationId xmlns:p14="http://schemas.microsoft.com/office/powerpoint/2010/main" val="784863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A1EA7-5DDF-B2E0-7310-BE999DA2122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91CBC9-2D9C-FAC3-C940-CA744D18380D}"/>
              </a:ext>
            </a:extLst>
          </p:cNvPr>
          <p:cNvSpPr>
            <a:spLocks noGrp="1"/>
          </p:cNvSpPr>
          <p:nvPr>
            <p:ph type="title"/>
          </p:nvPr>
        </p:nvSpPr>
        <p:spPr/>
        <p:txBody>
          <a:bodyPr>
            <a:normAutofit fontScale="90000"/>
          </a:bodyPr>
          <a:lstStyle/>
          <a:p>
            <a:r>
              <a:rPr lang="ru-RU" dirty="0">
                <a:solidFill>
                  <a:srgbClr val="0070C0"/>
                </a:solidFill>
              </a:rPr>
              <a:t>18. Приведение общего уравнения кривых 2-го порядка к каноническому виду: выделение</a:t>
            </a:r>
            <a:br>
              <a:rPr lang="ru-RU" dirty="0">
                <a:solidFill>
                  <a:srgbClr val="0070C0"/>
                </a:solidFill>
              </a:rPr>
            </a:br>
            <a:r>
              <a:rPr lang="ru-RU" dirty="0">
                <a:solidFill>
                  <a:srgbClr val="0070C0"/>
                </a:solidFill>
              </a:rPr>
              <a:t>полного квадрата.</a:t>
            </a:r>
          </a:p>
        </p:txBody>
      </p:sp>
      <p:sp>
        <p:nvSpPr>
          <p:cNvPr id="3" name="Текст 2">
            <a:extLst>
              <a:ext uri="{FF2B5EF4-FFF2-40B4-BE49-F238E27FC236}">
                <a16:creationId xmlns:a16="http://schemas.microsoft.com/office/drawing/2014/main" id="{04E76F76-753B-7EF8-4860-A70E2DE0126E}"/>
              </a:ext>
            </a:extLst>
          </p:cNvPr>
          <p:cNvSpPr>
            <a:spLocks noGrp="1"/>
          </p:cNvSpPr>
          <p:nvPr>
            <p:ph type="body" sz="quarter" idx="13"/>
          </p:nvPr>
        </p:nvSpPr>
        <p:spPr/>
        <p:txBody>
          <a:bodyPr/>
          <a:lstStyle/>
          <a:p>
            <a:endParaRPr lang="ru-RU" dirty="0"/>
          </a:p>
        </p:txBody>
      </p:sp>
    </p:spTree>
    <p:extLst>
      <p:ext uri="{BB962C8B-B14F-4D97-AF65-F5344CB8AC3E}">
        <p14:creationId xmlns:p14="http://schemas.microsoft.com/office/powerpoint/2010/main" val="1108703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E24C-DE0B-B14C-F8BE-A8389D73E7F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02E350-75E0-552F-61CD-0E2AC3062D05}"/>
              </a:ext>
            </a:extLst>
          </p:cNvPr>
          <p:cNvSpPr>
            <a:spLocks noGrp="1"/>
          </p:cNvSpPr>
          <p:nvPr>
            <p:ph type="title"/>
          </p:nvPr>
        </p:nvSpPr>
        <p:spPr/>
        <p:txBody>
          <a:bodyPr>
            <a:normAutofit/>
          </a:bodyPr>
          <a:lstStyle/>
          <a:p>
            <a:r>
              <a:rPr lang="ru-RU" dirty="0">
                <a:solidFill>
                  <a:srgbClr val="0070C0"/>
                </a:solidFill>
              </a:rPr>
              <a:t>19. Классификация кривых 2-го порядка: эллиптический тип.</a:t>
            </a:r>
          </a:p>
        </p:txBody>
      </p:sp>
      <p:sp>
        <p:nvSpPr>
          <p:cNvPr id="3" name="Текст 2">
            <a:extLst>
              <a:ext uri="{FF2B5EF4-FFF2-40B4-BE49-F238E27FC236}">
                <a16:creationId xmlns:a16="http://schemas.microsoft.com/office/drawing/2014/main" id="{BF79ECC2-757F-8DFD-97EF-4A3FEADBCCEB}"/>
              </a:ext>
            </a:extLst>
          </p:cNvPr>
          <p:cNvSpPr>
            <a:spLocks noGrp="1"/>
          </p:cNvSpPr>
          <p:nvPr>
            <p:ph type="body" sz="quarter" idx="13"/>
          </p:nvPr>
        </p:nvSpPr>
        <p:spPr/>
        <p:txBody>
          <a:bodyPr/>
          <a:lstStyle/>
          <a:p>
            <a:endParaRPr lang="ru-RU" dirty="0"/>
          </a:p>
        </p:txBody>
      </p:sp>
    </p:spTree>
    <p:extLst>
      <p:ext uri="{BB962C8B-B14F-4D97-AF65-F5344CB8AC3E}">
        <p14:creationId xmlns:p14="http://schemas.microsoft.com/office/powerpoint/2010/main" val="7873464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ACD8-EEE2-5B13-0413-862A5365F6F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6E7E83-3B6F-76AF-0C41-132804B0B88D}"/>
              </a:ext>
            </a:extLst>
          </p:cNvPr>
          <p:cNvSpPr>
            <a:spLocks noGrp="1"/>
          </p:cNvSpPr>
          <p:nvPr>
            <p:ph type="title"/>
          </p:nvPr>
        </p:nvSpPr>
        <p:spPr/>
        <p:txBody>
          <a:bodyPr>
            <a:normAutofit/>
          </a:bodyPr>
          <a:lstStyle/>
          <a:p>
            <a:r>
              <a:rPr lang="ru-RU" dirty="0">
                <a:solidFill>
                  <a:srgbClr val="0070C0"/>
                </a:solidFill>
              </a:rPr>
              <a:t>20. Классификация кривых 2-го порядка: гиперболический тип.</a:t>
            </a:r>
          </a:p>
        </p:txBody>
      </p:sp>
      <p:sp>
        <p:nvSpPr>
          <p:cNvPr id="3" name="Текст 2">
            <a:extLst>
              <a:ext uri="{FF2B5EF4-FFF2-40B4-BE49-F238E27FC236}">
                <a16:creationId xmlns:a16="http://schemas.microsoft.com/office/drawing/2014/main" id="{F5156A8F-E34E-929E-16D7-7906F141E924}"/>
              </a:ext>
            </a:extLst>
          </p:cNvPr>
          <p:cNvSpPr>
            <a:spLocks noGrp="1"/>
          </p:cNvSpPr>
          <p:nvPr>
            <p:ph type="body" sz="quarter" idx="13"/>
          </p:nvPr>
        </p:nvSpPr>
        <p:spPr/>
        <p:txBody>
          <a:bodyPr/>
          <a:lstStyle/>
          <a:p>
            <a:endParaRPr lang="ru-RU" dirty="0"/>
          </a:p>
        </p:txBody>
      </p:sp>
    </p:spTree>
    <p:extLst>
      <p:ext uri="{BB962C8B-B14F-4D97-AF65-F5344CB8AC3E}">
        <p14:creationId xmlns:p14="http://schemas.microsoft.com/office/powerpoint/2010/main" val="2090402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A86C5-100D-94D9-DF23-480603C5583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52A4F8-F2CD-C14A-64B5-9A234BBCCCAE}"/>
              </a:ext>
            </a:extLst>
          </p:cNvPr>
          <p:cNvSpPr>
            <a:spLocks noGrp="1"/>
          </p:cNvSpPr>
          <p:nvPr>
            <p:ph type="title"/>
          </p:nvPr>
        </p:nvSpPr>
        <p:spPr/>
        <p:txBody>
          <a:bodyPr>
            <a:normAutofit/>
          </a:bodyPr>
          <a:lstStyle/>
          <a:p>
            <a:r>
              <a:rPr lang="ru-RU" dirty="0">
                <a:solidFill>
                  <a:srgbClr val="0070C0"/>
                </a:solidFill>
              </a:rPr>
              <a:t>21. Классификация кривых 2-го порядка: параболический тип.</a:t>
            </a:r>
          </a:p>
        </p:txBody>
      </p:sp>
      <p:sp>
        <p:nvSpPr>
          <p:cNvPr id="3" name="Текст 2">
            <a:extLst>
              <a:ext uri="{FF2B5EF4-FFF2-40B4-BE49-F238E27FC236}">
                <a16:creationId xmlns:a16="http://schemas.microsoft.com/office/drawing/2014/main" id="{28B18CE4-710B-DF79-38BE-8B0B024A2B01}"/>
              </a:ext>
            </a:extLst>
          </p:cNvPr>
          <p:cNvSpPr>
            <a:spLocks noGrp="1"/>
          </p:cNvSpPr>
          <p:nvPr>
            <p:ph type="body" sz="quarter" idx="13"/>
          </p:nvPr>
        </p:nvSpPr>
        <p:spPr/>
        <p:txBody>
          <a:bodyPr/>
          <a:lstStyle/>
          <a:p>
            <a:endParaRPr lang="ru-RU" dirty="0"/>
          </a:p>
        </p:txBody>
      </p:sp>
    </p:spTree>
    <p:extLst>
      <p:ext uri="{BB962C8B-B14F-4D97-AF65-F5344CB8AC3E}">
        <p14:creationId xmlns:p14="http://schemas.microsoft.com/office/powerpoint/2010/main" val="2900703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63D64-F6F0-6818-37F2-19A5C575C155}"/>
              </a:ext>
            </a:extLst>
          </p:cNvPr>
          <p:cNvSpPr>
            <a:spLocks noGrp="1"/>
          </p:cNvSpPr>
          <p:nvPr>
            <p:ph type="title"/>
          </p:nvPr>
        </p:nvSpPr>
        <p:spPr/>
        <p:txBody>
          <a:bodyPr/>
          <a:lstStyle/>
          <a:p>
            <a:r>
              <a:rPr lang="ru-RU" dirty="0"/>
              <a:t>Заключение</a:t>
            </a:r>
          </a:p>
        </p:txBody>
      </p:sp>
      <p:sp>
        <p:nvSpPr>
          <p:cNvPr id="3" name="Текст 2">
            <a:extLst>
              <a:ext uri="{FF2B5EF4-FFF2-40B4-BE49-F238E27FC236}">
                <a16:creationId xmlns:a16="http://schemas.microsoft.com/office/drawing/2014/main" id="{353DCECD-1EA2-5A0B-A6A1-9FA73D246F95}"/>
              </a:ext>
            </a:extLst>
          </p:cNvPr>
          <p:cNvSpPr>
            <a:spLocks noGrp="1"/>
          </p:cNvSpPr>
          <p:nvPr>
            <p:ph type="body" sz="quarter" idx="13"/>
          </p:nvPr>
        </p:nvSpPr>
        <p:spPr/>
        <p:txBody>
          <a:bodyPr/>
          <a:lstStyle/>
          <a:p>
            <a:r>
              <a:rPr lang="ru-RU" sz="1800" b="1" dirty="0">
                <a:effectLst/>
                <a:latin typeface="Roboto" panose="02000000000000000000" pitchFamily="2" charset="0"/>
                <a:ea typeface="Arial" panose="020B0604020202020204" pitchFamily="34" charset="0"/>
                <a:cs typeface="Arial" panose="020B0604020202020204" pitchFamily="34" charset="0"/>
              </a:rPr>
              <a:t>Авторы</a:t>
            </a:r>
          </a:p>
          <a:p>
            <a:pPr marL="285750" indent="-285750">
              <a:buFont typeface="Arial" panose="020B0604020202020204" pitchFamily="34" charset="0"/>
              <a:buChar char="•"/>
            </a:pPr>
            <a:r>
              <a:rPr lang="ru-RU" sz="1800" b="1" i="1" dirty="0">
                <a:effectLst/>
                <a:latin typeface="Roboto" panose="02000000000000000000" pitchFamily="2" charset="0"/>
                <a:ea typeface="Arial" panose="020B0604020202020204" pitchFamily="34" charset="0"/>
                <a:cs typeface="Arial" panose="020B0604020202020204" pitchFamily="34" charset="0"/>
              </a:rPr>
              <a:t>Сакулин Иван Михайлович </a:t>
            </a:r>
            <a:r>
              <a:rPr lang="en-US" sz="1800" b="1" i="1" dirty="0">
                <a:effectLst/>
                <a:latin typeface="Roboto" panose="02000000000000000000" pitchFamily="2" charset="0"/>
                <a:ea typeface="Arial" panose="020B0604020202020204" pitchFamily="34" charset="0"/>
                <a:cs typeface="Arial" panose="020B0604020202020204" pitchFamily="34" charset="0"/>
              </a:rPr>
              <a:t>K</a:t>
            </a:r>
            <a:r>
              <a:rPr lang="ru-RU" sz="1800" b="1" i="1" dirty="0">
                <a:effectLst/>
                <a:latin typeface="Roboto" panose="02000000000000000000" pitchFamily="2" charset="0"/>
                <a:ea typeface="Arial" panose="020B0604020202020204" pitchFamily="34" charset="0"/>
                <a:cs typeface="Arial" panose="020B0604020202020204" pitchFamily="34" charset="0"/>
              </a:rPr>
              <a:t>3121</a:t>
            </a:r>
          </a:p>
          <a:p>
            <a:pPr marL="285750" indent="-285750">
              <a:buFont typeface="Arial" panose="020B0604020202020204" pitchFamily="34" charset="0"/>
              <a:buChar char="•"/>
            </a:pPr>
            <a:r>
              <a:rPr lang="ru-RU" b="1" i="1" dirty="0">
                <a:latin typeface="Roboto" panose="02000000000000000000" pitchFamily="2" charset="0"/>
                <a:ea typeface="Arial" panose="020B0604020202020204" pitchFamily="34" charset="0"/>
                <a:cs typeface="Arial" panose="020B0604020202020204" pitchFamily="34" charset="0"/>
              </a:rPr>
              <a:t>Горин Семён Дмитриевич </a:t>
            </a:r>
          </a:p>
          <a:p>
            <a:endParaRPr lang="ru-RU" b="1" i="1" dirty="0">
              <a:latin typeface="Roboto" panose="02000000000000000000" pitchFamily="2" charset="0"/>
              <a:ea typeface="Arial" panose="020B0604020202020204" pitchFamily="34" charset="0"/>
              <a:cs typeface="Arial" panose="020B0604020202020204" pitchFamily="34" charset="0"/>
            </a:endParaRPr>
          </a:p>
          <a:p>
            <a:r>
              <a:rPr lang="ru-RU" sz="1800" b="1" dirty="0">
                <a:effectLst/>
                <a:latin typeface="Roboto" panose="02000000000000000000" pitchFamily="2" charset="0"/>
                <a:ea typeface="Arial" panose="020B0604020202020204" pitchFamily="34" charset="0"/>
                <a:cs typeface="Arial" panose="020B0604020202020204" pitchFamily="34" charset="0"/>
              </a:rPr>
              <a:t>Отказ от ответственности </a:t>
            </a:r>
          </a:p>
          <a:p>
            <a:r>
              <a:rPr lang="ru-RU" i="1" dirty="0">
                <a:latin typeface="Roboto" panose="02000000000000000000" pitchFamily="2" charset="0"/>
                <a:ea typeface="Arial" panose="020B0604020202020204" pitchFamily="34" charset="0"/>
                <a:cs typeface="Arial" panose="020B0604020202020204" pitchFamily="34" charset="0"/>
              </a:rPr>
              <a:t>А</a:t>
            </a:r>
            <a:r>
              <a:rPr lang="ru-RU" sz="1800" i="1" dirty="0">
                <a:effectLst/>
                <a:latin typeface="Roboto" panose="02000000000000000000" pitchFamily="2" charset="0"/>
                <a:ea typeface="Arial" panose="020B0604020202020204" pitchFamily="34" charset="0"/>
                <a:cs typeface="Arial" panose="020B0604020202020204" pitchFamily="34" charset="0"/>
              </a:rPr>
              <a:t>втор предоставляет собственные доказательства «как есть», не даёт гарантий их правильности и не несёт ответственности за допущенные ошибки. Мяу =)</a:t>
            </a:r>
            <a:r>
              <a:rPr lang="en-US" sz="1800" i="1" dirty="0">
                <a:effectLst/>
                <a:latin typeface="Roboto" panose="02000000000000000000" pitchFamily="2" charset="0"/>
                <a:ea typeface="Arial" panose="020B0604020202020204" pitchFamily="34" charset="0"/>
                <a:cs typeface="Arial" panose="020B0604020202020204" pitchFamily="34" charset="0"/>
              </a:rPr>
              <a:t>.</a:t>
            </a:r>
            <a:endParaRPr lang="ru-RU" sz="1800" dirty="0">
              <a:effectLst/>
              <a:latin typeface="Roboto" panose="02000000000000000000" pitchFamily="2" charset="0"/>
              <a:ea typeface="Arial" panose="020B0604020202020204" pitchFamily="34" charset="0"/>
              <a:cs typeface="Arial" panose="020B0604020202020204" pitchFamily="34" charset="0"/>
            </a:endParaRPr>
          </a:p>
          <a:p>
            <a:endParaRPr lang="ru-RU" dirty="0"/>
          </a:p>
        </p:txBody>
      </p:sp>
    </p:spTree>
    <p:extLst>
      <p:ext uri="{BB962C8B-B14F-4D97-AF65-F5344CB8AC3E}">
        <p14:creationId xmlns:p14="http://schemas.microsoft.com/office/powerpoint/2010/main" val="1848439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A9D3C2-D35A-4253-9921-400313C04E58}"/>
              </a:ext>
            </a:extLst>
          </p:cNvPr>
          <p:cNvSpPr>
            <a:spLocks noGrp="1"/>
          </p:cNvSpPr>
          <p:nvPr>
            <p:ph type="title"/>
          </p:nvPr>
        </p:nvSpPr>
        <p:spPr/>
        <p:txBody>
          <a:bodyPr/>
          <a:lstStyle/>
          <a:p>
            <a:r>
              <a:rPr lang="ru-RU" dirty="0">
                <a:solidFill>
                  <a:srgbClr val="FF0000"/>
                </a:solidFill>
              </a:rPr>
              <a:t>4. Линейное подпространство. Определение, примеры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8CD32A50-A56D-4E63-9B23-F4A8A5D9AEC6}"/>
                  </a:ext>
                </a:extLst>
              </p:cNvPr>
              <p:cNvSpPr>
                <a:spLocks noGrp="1"/>
              </p:cNvSpPr>
              <p:nvPr>
                <p:ph type="body" sz="quarter" idx="13"/>
              </p:nvPr>
            </p:nvSpPr>
            <p:spPr/>
            <p:txBody>
              <a:bodyPr/>
              <a:lstStyle/>
              <a:p>
                <a:r>
                  <a:rPr lang="ru-RU" dirty="0"/>
                  <a:t>Подмножество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векторного пространства </a:t>
                </a:r>
                <a14:m>
                  <m:oMath xmlns:m="http://schemas.openxmlformats.org/officeDocument/2006/math">
                    <m:r>
                      <a:rPr lang="en-US" i="1" dirty="0" smtClean="0">
                        <a:latin typeface="Cambria Math" panose="02040503050406030204" pitchFamily="18" charset="0"/>
                      </a:rPr>
                      <m:t>𝐿</m:t>
                    </m:r>
                  </m:oMath>
                </a14:m>
                <a:r>
                  <a:rPr lang="en-US" dirty="0"/>
                  <a:t> </a:t>
                </a:r>
                <a:r>
                  <a:rPr lang="ru-RU" dirty="0"/>
                  <a:t>называется </a:t>
                </a:r>
                <a:r>
                  <a:rPr lang="ru-RU" b="1" i="1" dirty="0"/>
                  <a:t>подпространством</a:t>
                </a:r>
                <a:r>
                  <a:rPr lang="ru-RU" dirty="0"/>
                  <a:t> если</a:t>
                </a:r>
                <a:r>
                  <a:rPr lang="en-US" dirty="0"/>
                  <a:t>:</a:t>
                </a:r>
              </a:p>
              <a:p>
                <a:pPr marL="342900" indent="-342900">
                  <a:buFont typeface="+mj-lt"/>
                  <a:buAutoNum type="arabicPeriod"/>
                </a:pPr>
                <a14:m>
                  <m:oMath xmlns:m="http://schemas.openxmlformats.org/officeDocument/2006/math">
                    <m:r>
                      <a:rPr lang="en-US" i="1" dirty="0" smtClean="0">
                        <a:latin typeface="Cambria Math" panose="02040503050406030204" pitchFamily="18" charset="0"/>
                      </a:rPr>
                      <m:t>𝑈</m:t>
                    </m:r>
                  </m:oMath>
                </a14:m>
                <a:r>
                  <a:rPr lang="en-US" dirty="0"/>
                  <a:t> </a:t>
                </a:r>
                <a:r>
                  <a:rPr lang="ru-RU" dirty="0"/>
                  <a:t>является подгруппой аддитивной группы </a:t>
                </a:r>
                <a14:m>
                  <m:oMath xmlns:m="http://schemas.openxmlformats.org/officeDocument/2006/math">
                    <m:r>
                      <a:rPr lang="en-US" i="1" dirty="0" smtClean="0">
                        <a:latin typeface="Cambria Math" panose="02040503050406030204" pitchFamily="18" charset="0"/>
                      </a:rPr>
                      <m:t>𝐿</m:t>
                    </m:r>
                  </m:oMath>
                </a14:m>
                <a:r>
                  <a:rPr lang="en-US" dirty="0"/>
                  <a:t>.</a:t>
                </a:r>
              </a:p>
              <a:p>
                <a:pPr marL="342900" indent="-342900">
                  <a:buFont typeface="+mj-lt"/>
                  <a:buAutoNum type="arabicPeriod"/>
                </a:pPr>
                <a14:m>
                  <m:oMath xmlns:m="http://schemas.openxmlformats.org/officeDocument/2006/math">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𝑎</m:t>
                        </m:r>
                      </m:e>
                    </m:acc>
                    <m:r>
                      <a:rPr lang="ru-RU" i="0" dirty="0">
                        <a:latin typeface="Cambria Math" panose="02040503050406030204" pitchFamily="18" charset="0"/>
                      </a:rPr>
                      <m:t>∈</m:t>
                    </m:r>
                    <m:r>
                      <a:rPr lang="ru-RU" i="1" dirty="0">
                        <a:latin typeface="Cambria Math" panose="02040503050406030204" pitchFamily="18" charset="0"/>
                      </a:rPr>
                      <m:t>𝑈</m:t>
                    </m:r>
                    <m:r>
                      <a:rPr lang="ru-RU" i="0" dirty="0">
                        <a:latin typeface="Cambria Math" panose="02040503050406030204" pitchFamily="18" charset="0"/>
                      </a:rPr>
                      <m:t>⇒</m:t>
                    </m:r>
                    <m:r>
                      <a:rPr lang="ru-RU" i="1" dirty="0">
                        <a:latin typeface="Cambria Math" panose="02040503050406030204" pitchFamily="18" charset="0"/>
                      </a:rPr>
                      <m:t>𝜆</m:t>
                    </m:r>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𝑎</m:t>
                        </m:r>
                      </m:e>
                    </m:acc>
                    <m:r>
                      <a:rPr lang="ru-RU" i="0" dirty="0">
                        <a:latin typeface="Cambria Math" panose="02040503050406030204" pitchFamily="18" charset="0"/>
                      </a:rPr>
                      <m:t>∈</m:t>
                    </m:r>
                    <m:r>
                      <a:rPr lang="ru-RU" i="1" dirty="0">
                        <a:latin typeface="Cambria Math" panose="02040503050406030204" pitchFamily="18" charset="0"/>
                      </a:rPr>
                      <m:t>𝑈</m:t>
                    </m:r>
                  </m:oMath>
                </a14:m>
                <a:r>
                  <a:rPr lang="en-US" dirty="0"/>
                  <a:t> </a:t>
                </a:r>
                <a:r>
                  <a:rPr lang="ru-RU" dirty="0"/>
                  <a:t>для любого </a:t>
                </a:r>
                <a14:m>
                  <m:oMath xmlns:m="http://schemas.openxmlformats.org/officeDocument/2006/math">
                    <m:acc>
                      <m:accPr>
                        <m:chr m:val="⃗"/>
                        <m:ctrlPr>
                          <a:rPr lang="ru-RU" i="1" dirty="0" smtClean="0">
                            <a:solidFill>
                              <a:srgbClr val="836967"/>
                            </a:solidFill>
                            <a:latin typeface="Cambria Math" panose="02040503050406030204" pitchFamily="18" charset="0"/>
                          </a:rPr>
                        </m:ctrlPr>
                      </m:accPr>
                      <m:e>
                        <m:r>
                          <a:rPr lang="ru-RU" i="1" dirty="0">
                            <a:latin typeface="Cambria Math" panose="02040503050406030204" pitchFamily="18" charset="0"/>
                          </a:rPr>
                          <m:t>𝑎</m:t>
                        </m:r>
                      </m:e>
                    </m:acc>
                    <m:r>
                      <a:rPr lang="ru-RU" i="0" dirty="0">
                        <a:latin typeface="Cambria Math" panose="02040503050406030204" pitchFamily="18" charset="0"/>
                      </a:rPr>
                      <m:t>∈</m:t>
                    </m:r>
                    <m:r>
                      <a:rPr lang="ru-RU" i="1" dirty="0">
                        <a:latin typeface="Cambria Math" panose="02040503050406030204" pitchFamily="18" charset="0"/>
                      </a:rPr>
                      <m:t>𝐿</m:t>
                    </m:r>
                  </m:oMath>
                </a14:m>
                <a:endParaRPr lang="ru-RU" dirty="0"/>
              </a:p>
              <a:p>
                <a:r>
                  <a:rPr lang="ru-RU" b="1" dirty="0"/>
                  <a:t>Обозначается</a:t>
                </a:r>
                <a:r>
                  <a:rPr lang="ru-RU" dirty="0"/>
                  <a:t> </a:t>
                </a:r>
                <a14:m>
                  <m:oMath xmlns:m="http://schemas.openxmlformats.org/officeDocument/2006/math">
                    <m:r>
                      <a:rPr lang="en-US" b="0" i="1" dirty="0" smtClean="0">
                        <a:latin typeface="Cambria Math" panose="02040503050406030204" pitchFamily="18" charset="0"/>
                      </a:rPr>
                      <m:t>𝑈</m:t>
                    </m:r>
                    <m:r>
                      <a:rPr lang="ru-RU" i="1" dirty="0" smtClean="0">
                        <a:latin typeface="Cambria Math" panose="02040503050406030204" pitchFamily="18" charset="0"/>
                      </a:rPr>
                      <m:t>≤</m:t>
                    </m:r>
                    <m:r>
                      <a:rPr lang="ru-RU" i="1" dirty="0" smtClean="0">
                        <a:latin typeface="Cambria Math" panose="02040503050406030204" pitchFamily="18" charset="0"/>
                      </a:rPr>
                      <m:t>𝐿</m:t>
                    </m:r>
                  </m:oMath>
                </a14:m>
                <a:r>
                  <a:rPr lang="ru-RU" dirty="0"/>
                  <a:t>.</a:t>
                </a:r>
                <a:endParaRPr lang="en-US" dirty="0"/>
              </a:p>
              <a:p>
                <a:r>
                  <a:rPr lang="ru-RU" dirty="0"/>
                  <a:t>Подпространство само по себе является векторным пространством относительно тех же операций.</a:t>
                </a:r>
              </a:p>
              <a:p>
                <a:r>
                  <a:rPr lang="ru-RU" b="1" dirty="0"/>
                  <a:t>Примеры</a:t>
                </a:r>
                <a:r>
                  <a:rPr lang="en-US" b="1" dirty="0"/>
                  <a:t>:</a:t>
                </a:r>
                <a:endParaRPr lang="ru-RU" b="1" dirty="0"/>
              </a:p>
            </p:txBody>
          </p:sp>
        </mc:Choice>
        <mc:Fallback xmlns="">
          <p:sp>
            <p:nvSpPr>
              <p:cNvPr id="3" name="Текст 2">
                <a:extLst>
                  <a:ext uri="{FF2B5EF4-FFF2-40B4-BE49-F238E27FC236}">
                    <a16:creationId xmlns:a16="http://schemas.microsoft.com/office/drawing/2014/main" id="{8CD32A50-A56D-4E63-9B23-F4A8A5D9AEC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1B7D49EB-282F-4AC2-A5C9-15FC5D16FF2E}"/>
              </a:ext>
            </a:extLst>
          </p:cNvPr>
          <p:cNvPicPr>
            <a:picLocks noChangeAspect="1"/>
          </p:cNvPicPr>
          <p:nvPr/>
        </p:nvPicPr>
        <p:blipFill>
          <a:blip r:embed="rId3"/>
          <a:stretch>
            <a:fillRect/>
          </a:stretch>
        </p:blipFill>
        <p:spPr>
          <a:xfrm>
            <a:off x="838200" y="3429000"/>
            <a:ext cx="7680649" cy="3130192"/>
          </a:xfrm>
          <a:prstGeom prst="rect">
            <a:avLst/>
          </a:prstGeom>
        </p:spPr>
      </p:pic>
    </p:spTree>
    <p:extLst>
      <p:ext uri="{BB962C8B-B14F-4D97-AF65-F5344CB8AC3E}">
        <p14:creationId xmlns:p14="http://schemas.microsoft.com/office/powerpoint/2010/main" val="2313761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5F7718-997D-46DC-9690-883BB1EC6E9F}"/>
              </a:ext>
            </a:extLst>
          </p:cNvPr>
          <p:cNvSpPr>
            <a:spLocks noGrp="1"/>
          </p:cNvSpPr>
          <p:nvPr>
            <p:ph type="title"/>
          </p:nvPr>
        </p:nvSpPr>
        <p:spPr/>
        <p:txBody>
          <a:bodyPr>
            <a:normAutofit/>
          </a:bodyPr>
          <a:lstStyle/>
          <a:p>
            <a:r>
              <a:rPr lang="ru-RU" dirty="0">
                <a:solidFill>
                  <a:srgbClr val="FF0000"/>
                </a:solidFill>
              </a:rPr>
              <a:t>5. Линейное многообразие. Гиперплоскость. Определения, примеры.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1E0D2A51-B7B2-4D48-9CC5-AB1A48DB6E4A}"/>
                  </a:ext>
                </a:extLst>
              </p:cNvPr>
              <p:cNvSpPr>
                <a:spLocks noGrp="1"/>
              </p:cNvSpPr>
              <p:nvPr>
                <p:ph type="body" sz="quarter" idx="13"/>
              </p:nvPr>
            </p:nvSpPr>
            <p:spPr/>
            <p:txBody>
              <a:bodyPr/>
              <a:lstStyle/>
              <a:p>
                <a:r>
                  <a:rPr lang="ru-RU" dirty="0"/>
                  <a:t>Пусть </a:t>
                </a:r>
                <a14:m>
                  <m:oMath xmlns:m="http://schemas.openxmlformats.org/officeDocument/2006/math">
                    <m:r>
                      <a:rPr lang="en-US" b="0" i="1" dirty="0" smtClean="0">
                        <a:latin typeface="Cambria Math" panose="02040503050406030204" pitchFamily="18" charset="0"/>
                      </a:rPr>
                      <m:t>𝑈</m:t>
                    </m:r>
                    <m:r>
                      <a:rPr lang="ru-RU" i="1" dirty="0" smtClean="0">
                        <a:latin typeface="Cambria Math" panose="02040503050406030204" pitchFamily="18" charset="0"/>
                      </a:rPr>
                      <m:t>≤</m:t>
                    </m:r>
                    <m:r>
                      <a:rPr lang="ru-RU" i="1" dirty="0" smtClean="0">
                        <a:latin typeface="Cambria Math" panose="02040503050406030204" pitchFamily="18" charset="0"/>
                      </a:rPr>
                      <m:t>𝐿</m:t>
                    </m:r>
                    <m:r>
                      <a:rPr lang="ru-RU" i="1" dirty="0">
                        <a:latin typeface="Cambria Math" panose="02040503050406030204" pitchFamily="18" charset="0"/>
                      </a:rPr>
                      <m:t>, </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𝐿</m:t>
                    </m:r>
                  </m:oMath>
                </a14:m>
                <a:r>
                  <a:rPr lang="en-US" dirty="0"/>
                  <a:t> – </a:t>
                </a:r>
                <a:r>
                  <a:rPr lang="ru-RU" dirty="0"/>
                  <a:t>фиксированный вектор. Тогда множество векторов вида </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𝑈</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oMath>
                  </m:oMathPara>
                </a14:m>
                <a:endParaRPr lang="en-US" dirty="0"/>
              </a:p>
              <a:p>
                <a:r>
                  <a:rPr lang="ru-RU" dirty="0"/>
                  <a:t>называется </a:t>
                </a:r>
                <a:r>
                  <a:rPr lang="ru-RU" b="1" i="1" dirty="0"/>
                  <a:t>линейным многообразием </a:t>
                </a:r>
                <a:r>
                  <a:rPr lang="ru-RU" dirty="0"/>
                  <a:t>размерности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m:t>
                    </m:r>
                    <m:func>
                      <m:funcPr>
                        <m:ctrlPr>
                          <a:rPr lang="ru-RU" b="0" i="1" dirty="0" smtClean="0">
                            <a:latin typeface="Cambria Math" panose="02040503050406030204" pitchFamily="18" charset="0"/>
                          </a:rPr>
                        </m:ctrlPr>
                      </m:funcPr>
                      <m:fName>
                        <m:r>
                          <m:rPr>
                            <m:sty m:val="p"/>
                          </m:rPr>
                          <a:rPr lang="en-US" i="0" dirty="0" smtClean="0">
                            <a:latin typeface="Cambria Math" panose="02040503050406030204" pitchFamily="18" charset="0"/>
                          </a:rPr>
                          <m:t>dim</m:t>
                        </m:r>
                      </m:fName>
                      <m:e>
                        <m:r>
                          <a:rPr lang="en-US" b="0" i="1" dirty="0" smtClean="0">
                            <a:latin typeface="Cambria Math" panose="02040503050406030204" pitchFamily="18" charset="0"/>
                          </a:rPr>
                          <m:t>𝑈</m:t>
                        </m:r>
                      </m:e>
                    </m:func>
                  </m:oMath>
                </a14:m>
                <a:r>
                  <a:rPr lang="en-US" dirty="0"/>
                  <a:t>.</a:t>
                </a:r>
                <a:r>
                  <a:rPr lang="ru-RU" dirty="0"/>
                  <a:t> Говорят</a:t>
                </a:r>
                <a:r>
                  <a:rPr lang="en-US" dirty="0"/>
                  <a:t>,</a:t>
                </a:r>
                <a:r>
                  <a:rPr lang="ru-RU" dirty="0"/>
                  <a:t> что оно параллельно подпространству </a:t>
                </a:r>
                <a14:m>
                  <m:oMath xmlns:m="http://schemas.openxmlformats.org/officeDocument/2006/math">
                    <m:r>
                      <a:rPr lang="en-US" i="1" dirty="0" smtClean="0">
                        <a:latin typeface="Cambria Math" panose="02040503050406030204" pitchFamily="18" charset="0"/>
                      </a:rPr>
                      <m:t>𝑈</m:t>
                    </m:r>
                  </m:oMath>
                </a14:m>
                <a:r>
                  <a:rPr lang="en-US" dirty="0"/>
                  <a:t>.</a:t>
                </a:r>
                <a:r>
                  <a:rPr lang="ru-RU" dirty="0"/>
                  <a:t> Одномерное линейное многообразие называется </a:t>
                </a:r>
                <a:r>
                  <a:rPr lang="ru-RU" b="1" i="1" dirty="0"/>
                  <a:t>прямой</a:t>
                </a:r>
                <a:r>
                  <a:rPr lang="ru-RU" dirty="0"/>
                  <a:t>, </a:t>
                </a:r>
                <a:r>
                  <a:rPr lang="en-US" dirty="0"/>
                  <a:t>k-</a:t>
                </a:r>
                <a:r>
                  <a:rPr lang="ru-RU" dirty="0"/>
                  <a:t>мерное – </a:t>
                </a:r>
                <a:r>
                  <a:rPr lang="en-US" b="1" i="1" dirty="0"/>
                  <a:t>k-</a:t>
                </a:r>
                <a:r>
                  <a:rPr lang="ru-RU" b="1" i="1" dirty="0"/>
                  <a:t>мерной плоскостью</a:t>
                </a:r>
                <a:r>
                  <a:rPr lang="ru-RU" dirty="0"/>
                  <a:t>, если </a:t>
                </a:r>
                <a14:m>
                  <m:oMath xmlns:m="http://schemas.openxmlformats.org/officeDocument/2006/math">
                    <m:r>
                      <a:rPr lang="en-US" b="1" dirty="0" smtClean="0">
                        <a:latin typeface="Cambria Math" panose="02040503050406030204" pitchFamily="18" charset="0"/>
                      </a:rPr>
                      <m:t>1</m:t>
                    </m:r>
                    <m:r>
                      <a:rPr lang="en-US" b="1" i="0" dirty="0">
                        <a:latin typeface="Cambria Math" panose="02040503050406030204" pitchFamily="18" charset="0"/>
                      </a:rPr>
                      <m:t>&lt;</m:t>
                    </m:r>
                    <m:r>
                      <a:rPr lang="en-US" b="1" i="1" dirty="0">
                        <a:latin typeface="Cambria Math" panose="02040503050406030204" pitchFamily="18" charset="0"/>
                      </a:rPr>
                      <m:t>𝑘</m:t>
                    </m:r>
                    <m:r>
                      <a:rPr lang="en-US" b="1" i="0" dirty="0">
                        <a:latin typeface="Cambria Math" panose="02040503050406030204" pitchFamily="18" charset="0"/>
                      </a:rPr>
                      <m:t>&lt;</m:t>
                    </m:r>
                    <m:func>
                      <m:funcPr>
                        <m:ctrlPr>
                          <a:rPr lang="en-US" b="0" i="1" dirty="0" smtClean="0">
                            <a:latin typeface="Cambria Math" panose="02040503050406030204" pitchFamily="18" charset="0"/>
                          </a:rPr>
                        </m:ctrlPr>
                      </m:funcPr>
                      <m:fName>
                        <m:r>
                          <m:rPr>
                            <m:sty m:val="p"/>
                          </m:rPr>
                          <a:rPr lang="en-US" b="0" i="0" dirty="0">
                            <a:latin typeface="Cambria Math" panose="02040503050406030204" pitchFamily="18" charset="0"/>
                          </a:rPr>
                          <m:t>dim</m:t>
                        </m:r>
                      </m:fName>
                      <m:e>
                        <m:r>
                          <a:rPr lang="en-US" b="0" i="1" dirty="0" smtClean="0">
                            <a:latin typeface="Cambria Math" panose="02040503050406030204" pitchFamily="18" charset="0"/>
                          </a:rPr>
                          <m:t>𝐿</m:t>
                        </m:r>
                      </m:e>
                    </m:func>
                    <m:r>
                      <a:rPr lang="en-US" b="1" i="0" dirty="0">
                        <a:latin typeface="Cambria Math" panose="02040503050406030204" pitchFamily="18" charset="0"/>
                      </a:rPr>
                      <m:t>−1</m:t>
                    </m:r>
                  </m:oMath>
                </a14:m>
                <a:r>
                  <a:rPr lang="en-US" dirty="0"/>
                  <a:t>,</a:t>
                </a:r>
                <a:r>
                  <a:rPr lang="ru-RU" dirty="0"/>
                  <a:t> </a:t>
                </a:r>
                <a:r>
                  <a:rPr lang="ru-RU" b="1" i="1" dirty="0"/>
                  <a:t>гиперплоскость</a:t>
                </a:r>
                <a:r>
                  <a:rPr lang="en-US" i="1" dirty="0"/>
                  <a:t>,</a:t>
                </a:r>
                <a:r>
                  <a:rPr lang="ru-RU" dirty="0"/>
                  <a:t> если</a:t>
                </a:r>
                <a:r>
                  <a:rPr lang="en-US" dirty="0"/>
                  <a:t> </a:t>
                </a:r>
                <a14:m>
                  <m:oMath xmlns:m="http://schemas.openxmlformats.org/officeDocument/2006/math">
                    <m:r>
                      <a:rPr lang="en-US" b="1" i="1" dirty="0" smtClean="0">
                        <a:latin typeface="Cambria Math" panose="02040503050406030204" pitchFamily="18" charset="0"/>
                      </a:rPr>
                      <m:t>𝑘</m:t>
                    </m:r>
                    <m:r>
                      <a:rPr lang="en-US" b="1"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b="0" i="0" dirty="0">
                            <a:latin typeface="Cambria Math" panose="02040503050406030204" pitchFamily="18" charset="0"/>
                          </a:rPr>
                          <m:t>dim</m:t>
                        </m:r>
                      </m:fName>
                      <m:e>
                        <m:r>
                          <a:rPr lang="en-US" b="0" i="1" dirty="0" smtClean="0">
                            <a:latin typeface="Cambria Math" panose="02040503050406030204" pitchFamily="18" charset="0"/>
                          </a:rPr>
                          <m:t>𝐿</m:t>
                        </m:r>
                      </m:e>
                    </m:func>
                    <m:r>
                      <a:rPr lang="en-US" b="0" i="1" dirty="0" smtClean="0">
                        <a:latin typeface="Cambria Math" panose="02040503050406030204" pitchFamily="18" charset="0"/>
                      </a:rPr>
                      <m:t>−1</m:t>
                    </m:r>
                  </m:oMath>
                </a14:m>
                <a:r>
                  <a:rPr lang="en-US" dirty="0"/>
                  <a:t>.</a:t>
                </a:r>
              </a:p>
              <a:p>
                <a:r>
                  <a:rPr lang="ru-RU" dirty="0"/>
                  <a:t>Линейное многообразие является подпространством пространства </a:t>
                </a:r>
                <a14:m>
                  <m:oMath xmlns:m="http://schemas.openxmlformats.org/officeDocument/2006/math">
                    <m:r>
                      <a:rPr lang="en-US" i="1" dirty="0" smtClean="0">
                        <a:latin typeface="Cambria Math" panose="02040503050406030204" pitchFamily="18" charset="0"/>
                      </a:rPr>
                      <m:t>𝑈</m:t>
                    </m:r>
                  </m:oMath>
                </a14:m>
                <a:r>
                  <a:rPr lang="en-US" dirty="0"/>
                  <a:t> </a:t>
                </a:r>
                <a:r>
                  <a:rPr lang="ru-RU" dirty="0"/>
                  <a:t>только в случае</a:t>
                </a:r>
                <a:r>
                  <a:rPr lang="en-US" dirty="0"/>
                  <a:t>,</a:t>
                </a:r>
                <a:r>
                  <a:rPr lang="ru-RU" dirty="0"/>
                  <a:t> если </a:t>
                </a:r>
                <a14:m>
                  <m:oMath xmlns:m="http://schemas.openxmlformats.org/officeDocument/2006/math">
                    <m:r>
                      <a:rPr lang="en-US" i="1" dirty="0" smtClean="0">
                        <a:latin typeface="Cambria Math" panose="02040503050406030204" pitchFamily="18" charset="0"/>
                      </a:rPr>
                      <m:t>𝑎</m:t>
                    </m:r>
                    <m:r>
                      <a:rPr lang="en-US" i="0" dirty="0" smtClean="0">
                        <a:latin typeface="Cambria Math" panose="02040503050406030204" pitchFamily="18" charset="0"/>
                      </a:rPr>
                      <m:t>∈</m:t>
                    </m:r>
                    <m:r>
                      <a:rPr lang="en-US" i="1" dirty="0" smtClean="0">
                        <a:latin typeface="Cambria Math" panose="02040503050406030204" pitchFamily="18" charset="0"/>
                      </a:rPr>
                      <m:t>𝑈</m:t>
                    </m:r>
                  </m:oMath>
                </a14:m>
                <a:r>
                  <a:rPr lang="ru-RU" dirty="0"/>
                  <a:t>. При этом оно совпадает с </a:t>
                </a:r>
                <a14:m>
                  <m:oMath xmlns:m="http://schemas.openxmlformats.org/officeDocument/2006/math">
                    <m:r>
                      <a:rPr lang="en-US" i="1" dirty="0" smtClean="0">
                        <a:latin typeface="Cambria Math" panose="02040503050406030204" pitchFamily="18" charset="0"/>
                      </a:rPr>
                      <m:t>𝑈</m:t>
                    </m:r>
                  </m:oMath>
                </a14:m>
                <a:r>
                  <a:rPr lang="en-US" dirty="0"/>
                  <a:t>.</a:t>
                </a:r>
              </a:p>
              <a:p>
                <a:r>
                  <a:rPr lang="ru-RU" dirty="0"/>
                  <a:t>Примеры линейных многообразий</a:t>
                </a:r>
                <a:r>
                  <a:rPr lang="en-US" dirty="0"/>
                  <a:t>:</a:t>
                </a:r>
              </a:p>
            </p:txBody>
          </p:sp>
        </mc:Choice>
        <mc:Fallback xmlns="">
          <p:sp>
            <p:nvSpPr>
              <p:cNvPr id="3" name="Текст 2">
                <a:extLst>
                  <a:ext uri="{FF2B5EF4-FFF2-40B4-BE49-F238E27FC236}">
                    <a16:creationId xmlns:a16="http://schemas.microsoft.com/office/drawing/2014/main" id="{1E0D2A51-B7B2-4D48-9CC5-AB1A48DB6E4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035FFCE0-5CD7-40D3-A4FC-D3BBE791EFCD}"/>
              </a:ext>
            </a:extLst>
          </p:cNvPr>
          <p:cNvPicPr>
            <a:picLocks noChangeAspect="1"/>
          </p:cNvPicPr>
          <p:nvPr/>
        </p:nvPicPr>
        <p:blipFill>
          <a:blip r:embed="rId3"/>
          <a:srcRect t="3038"/>
          <a:stretch/>
        </p:blipFill>
        <p:spPr>
          <a:xfrm>
            <a:off x="838200" y="3658621"/>
            <a:ext cx="9934303" cy="2531164"/>
          </a:xfrm>
          <a:prstGeom prst="rect">
            <a:avLst/>
          </a:prstGeom>
        </p:spPr>
      </p:pic>
    </p:spTree>
    <p:extLst>
      <p:ext uri="{BB962C8B-B14F-4D97-AF65-F5344CB8AC3E}">
        <p14:creationId xmlns:p14="http://schemas.microsoft.com/office/powerpoint/2010/main" val="380351439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4026</TotalTime>
  <Words>9089</Words>
  <Application>Microsoft Office PowerPoint</Application>
  <PresentationFormat>Широкоэкранный</PresentationFormat>
  <Paragraphs>640</Paragraphs>
  <Slides>77</Slides>
  <Notes>3</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77</vt:i4>
      </vt:variant>
    </vt:vector>
  </HeadingPairs>
  <TitlesOfParts>
    <vt:vector size="83" baseType="lpstr">
      <vt:lpstr>Arial</vt:lpstr>
      <vt:lpstr>Calibri</vt:lpstr>
      <vt:lpstr>Cambria Math</vt:lpstr>
      <vt:lpstr>Montserrat</vt:lpstr>
      <vt:lpstr>Roboto</vt:lpstr>
      <vt:lpstr>Тема Office</vt:lpstr>
      <vt:lpstr>Раздел 2</vt:lpstr>
      <vt:lpstr>1. Линейное пространство. Определение, аксиомы и их следствия. Примеры.</vt:lpstr>
      <vt:lpstr>1. Линейное пространство. Определение, аксиомы и их следствия. Примеры.</vt:lpstr>
      <vt:lpstr>1. Линейное пространство. Определение, аксиомы и их следствия. Примеры.</vt:lpstr>
      <vt:lpstr>2. Линейная комбинация. Линейная оболочка. Линейная зависимость и независимость.</vt:lpstr>
      <vt:lpstr>2. Линейная комбинация. Линейная оболочка. Линейная зависимость и независимость.</vt:lpstr>
      <vt:lpstr>3. Базис линейного пространства. Размерность линейного пространства.</vt:lpstr>
      <vt:lpstr>4. Линейное подпространство. Определение, примеры</vt:lpstr>
      <vt:lpstr>5. Линейное многообразие. Гиперплоскость. Определения, примеры.</vt:lpstr>
      <vt:lpstr>6. Изоморфизм линейных пространств. </vt:lpstr>
      <vt:lpstr>6. Изоморфизм линейных пространств. </vt:lpstr>
      <vt:lpstr>7. Ранг матрицы. Теорема о базисном миноре</vt:lpstr>
      <vt:lpstr>7. Ранг матрицы. Теорема о базисном миноре</vt:lpstr>
      <vt:lpstr>7. Ранг матрицы. Теорема о базисном миноре</vt:lpstr>
      <vt:lpstr>7. Ранг матрицы. Теорема о базисном миноре</vt:lpstr>
      <vt:lpstr>7. Ранг матрицы. Теорема о базисном миноре</vt:lpstr>
      <vt:lpstr>8. Ранг матрицы. Связь с элементарными преобразование. Ранг суммы и произведения матриц.</vt:lpstr>
      <vt:lpstr>8. Ранг матрицы. Связь с элементарными преобразование. Ранг суммы и произведения матриц.</vt:lpstr>
      <vt:lpstr>8. Ранг матрицы. Связь с элементарными преобразование. Ранг суммы и произведения матриц.</vt:lpstr>
      <vt:lpstr>9. Теорема Кронекера-Капелли. Следствия о рангах.</vt:lpstr>
      <vt:lpstr>9. Теорема Кронекера-Капелли. Следствия о рангах.</vt:lpstr>
      <vt:lpstr>10. Однородная СЛАУ. Степень неопределенности однородной СЛАУ. Общее решение. </vt:lpstr>
      <vt:lpstr>10. Однородная СЛАУ. Степень неопределенности однородной СЛАУ. Общее решение. </vt:lpstr>
      <vt:lpstr>10. Однородная СЛАУ. Степень неопределенности однородной СЛАУ. Общее решение. </vt:lpstr>
      <vt:lpstr>11. Однородная СЛАУ. Пространство решений. Задание линейного подпространства однородной СЛАУ. </vt:lpstr>
      <vt:lpstr>12. Неоднородная СЛАУ. Общее решение. Альтернатива Фредгольма.</vt:lpstr>
      <vt:lpstr>12. Неоднородная СЛАУ. Общее решение. Альтернатива Фредгольма.</vt:lpstr>
      <vt:lpstr>12. Неоднородная СЛАУ. Общее решение. Альтернатива Фредгольма.</vt:lpstr>
      <vt:lpstr>13. Сумма подпространств. Нахождение базиса суммы подпространств. </vt:lpstr>
      <vt:lpstr>14. Пересечение подпространств. Нахождение базиса пересечения подпространств</vt:lpstr>
      <vt:lpstr>15. Базис, согласованный с подпространством. Формула Грассмана </vt:lpstr>
      <vt:lpstr>15. Базис, согласованный с подпространством. Формула Грассмана </vt:lpstr>
      <vt:lpstr>16. Прямая сумма. Критерий прямой суммы. Прямое дополнение. Проекции вектора</vt:lpstr>
      <vt:lpstr>16. Прямая сумма. Критерий прямой суммы. Прямое дополнение. Проекции вектора</vt:lpstr>
      <vt:lpstr>17. Матрица перехода. Свойства матрицы перехода. </vt:lpstr>
      <vt:lpstr>17. Матрица перехода. Свойства матрицы перехода. </vt:lpstr>
      <vt:lpstr>18. Матрица перехода. Изменение координат вектора при преобразовании базиса.</vt:lpstr>
      <vt:lpstr>19. Матричные группы. Определение, примеры. Подгруппы GL(n): SL(n), D(n) и другие.</vt:lpstr>
      <vt:lpstr>19. Матричные группы. Определение, примеры. Подгруппы GL(n): SL(n), D(n) и другие.</vt:lpstr>
      <vt:lpstr>20. Матричные группы. Ортогональные матрицы и ортогональные группы.</vt:lpstr>
      <vt:lpstr>20. Матричные группы. Ортогональные матрицы и ортогональные группы.</vt:lpstr>
      <vt:lpstr>Раздел 3</vt:lpstr>
      <vt:lpstr>1. Метод координат. Системы координат</vt:lpstr>
      <vt:lpstr>1. Метод координат. Системы координат</vt:lpstr>
      <vt:lpstr>2. Направленные отрезки. Свободные векторы</vt:lpstr>
      <vt:lpstr>3. Множество векторов. Группа параллельных переносов</vt:lpstr>
      <vt:lpstr>3. Множество векторов. Группа параллельных переносов</vt:lpstr>
      <vt:lpstr>4. Аффинное пространство. Точечный базис. Базис в ДПСК.</vt:lpstr>
      <vt:lpstr>4. Аффинное пространство. Точечный базис. Базис в ДПСК.</vt:lpstr>
      <vt:lpstr>5. Общий подход к рассмотрению прямых и плоскостей.</vt:lpstr>
      <vt:lpstr>5. Общий подход к рассмотрению прямых и плоскостей.</vt:lpstr>
      <vt:lpstr>6. Векторные уравнения прямых и плоскостей.</vt:lpstr>
      <vt:lpstr>6. Векторные уравнения прямых и плоскостей.</vt:lpstr>
      <vt:lpstr>7. Взаимное расположение прямых, плоскостей и прямых относительно плоскостей.</vt:lpstr>
      <vt:lpstr>7. Взаимное расположение прямых, плоскостей и прямых относительно плоскостей.</vt:lpstr>
      <vt:lpstr>7. Взаимное расположение прямых, плоскостей и прямых относительно плоскостей.</vt:lpstr>
      <vt:lpstr>7. Взаимное расположение прямых, плоскостей и прямых относительно плоскостей.</vt:lpstr>
      <vt:lpstr>8. Прямая на плоскости: координатные уравнения.</vt:lpstr>
      <vt:lpstr>8. Прямая на плоскости: координатные уравнения.</vt:lpstr>
      <vt:lpstr>9. Плоскость в пространстве: координатные уравнения.</vt:lpstr>
      <vt:lpstr>9. Плоскость в пространстве: координатные уравнения.</vt:lpstr>
      <vt:lpstr>10. Прямая в пространстве: координатные уравнения</vt:lpstr>
      <vt:lpstr>11. Линии на плоскости. Способы задания. Алгебраическая кривая. Общее уравнение кривой 2-го порядка.</vt:lpstr>
      <vt:lpstr>11. Линии на плоскости. Способы задания. Алгебраическая кривая. Общее уравнение кривой 2-го порядка.</vt:lpstr>
      <vt:lpstr>12. Эллипс. Определения, связанные понятия. Каноническое уравнения. Свойства эллипса</vt:lpstr>
      <vt:lpstr>12. Эллипс. Определения, связанные понятия. Каноническое уравнения. Свойства эллипса</vt:lpstr>
      <vt:lpstr>12. Эллипс. Определения, связанные понятия. Каноническое уравнения. Свойства эллипса</vt:lpstr>
      <vt:lpstr>13. Гипербола. Определения, связанные понятия. Каноническое уравнения. Свойства гиперболы.</vt:lpstr>
      <vt:lpstr>14. Парабола. Определения, связанные понятия. Каноническое уравнения. Свойства параболы.</vt:lpstr>
      <vt:lpstr>15. Полярные уравнения кривых 2-го порядка.</vt:lpstr>
      <vt:lpstr>16. Уравнение кривых 2-го порядка через эксцентриситет</vt:lpstr>
      <vt:lpstr>17. Приведение общего уравнения кривых 2-го порядка к каноническому виду: поворот</vt:lpstr>
      <vt:lpstr>18. Приведение общего уравнения кривых 2-го порядка к каноническому виду: выделение полного квадрата.</vt:lpstr>
      <vt:lpstr>19. Классификация кривых 2-го порядка: эллиптический тип.</vt:lpstr>
      <vt:lpstr>20. Классификация кривых 2-го порядка: гиперболический тип.</vt:lpstr>
      <vt:lpstr>21. Классификация кривых 2-го порядка: параболический тип.</vt:lpstr>
      <vt:lpstr>Заключение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27. СЛАУ. Метод обратной матрицы.</dc:title>
  <dc:creator>Сакулин Иван Михайлович;astro_soup@niuitmo.ru</dc:creator>
  <cp:lastModifiedBy>Сакулин Иван Михайлович</cp:lastModifiedBy>
  <cp:revision>112</cp:revision>
  <dcterms:created xsi:type="dcterms:W3CDTF">2024-10-17T09:39:49Z</dcterms:created>
  <dcterms:modified xsi:type="dcterms:W3CDTF">2025-01-21T00:14:48Z</dcterms:modified>
</cp:coreProperties>
</file>